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presProps" Target="presProps.xml" /><Relationship Id="rId12" Type="http://schemas.openxmlformats.org/officeDocument/2006/relationships/tableStyles" Target="tableStyles.xml" /><Relationship Id="rId1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Úvodná snímk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Nadpis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odnadpis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Zástupný objekt pre dátum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7" name="Zástupný objekt pre pätu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Zástupný objekt pre číslo snímky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Nadpis a zvislý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Nadpis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Zástupný zvislý text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Zástupný objekt pre dátum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7" name="Zástupný objekt pre pätu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Zástupný objekt pre číslo snímky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Zvislý nadpis a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Zvislý nadpis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Zástupný zvislý text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Zástupný objekt pre dátum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7" name="Zástupný objekt pre pätu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Zástupný objekt pre číslo snímky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Nadpis a obsa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Nadpis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Zástupný objekt pre obsah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Zástupný objekt pre dátum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7" name="Zástupný objekt pre pätu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Zástupný objekt pre číslo snímky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Hlavička sekc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Nadpis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Zástupný text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Zástupný objekt pre dátum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7" name="Zástupný objekt pre pätu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Zástupný objekt pre číslo snímky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Dva obsah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Nadpis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Zástupný objekt pre obsah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Zástupný objekt pre obsah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Zástupný objekt pre dátum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8" name="Zástupný objekt pre pätu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Zástupný objekt pre číslo snímky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Porovnan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Nadpis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Zástupný text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Zástupný objekt pre obsah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Zástupný text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Zástupný objekt pre obsah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Zástupný objekt pre dátum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10" name="Zástupný objekt pre pätu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Zástupný objekt pre číslo snímky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Len nadpi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Nadpis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Zástupný objekt pre dátum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6" name="Zástupný objekt pre pätu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Zástupný objekt pre číslo snímky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Prázdna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Zástupný objekt pre dátum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5" name="Zástupný objekt pre pätu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objekt pre číslo snímky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Obsah s popisom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Nadpis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Zástupný objekt pre obsah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Zástupný text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Zástupný objekt pre dátum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8" name="Zástupný objekt pre pätu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Zástupný objekt pre číslo snímky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Obrázok s popisom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Nadpis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Zástupný objekt pre obrázok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/>
          </a:p>
        </p:txBody>
      </p:sp>
      <p:sp>
        <p:nvSpPr>
          <p:cNvPr id="6" name="Zástupný text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Zástupný objekt pre dátum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8" name="Zástupný objekt pre pätu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Zástupný objekt pre číslo snímky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Zástupný objekt pre nadpis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sk-SK"/>
              <a:t>Kliknutím upravte štýl predlohy nadpisu</a:t>
            </a:r>
            <a:endParaRPr lang="en-US"/>
          </a:p>
        </p:txBody>
      </p:sp>
      <p:sp>
        <p:nvSpPr>
          <p:cNvPr id="5" name="Zástupný text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sk-SK"/>
              <a:t>Kliknite sem a upravte štýly predlohy textu</a:t>
            </a:r>
            <a:endParaRPr/>
          </a:p>
          <a:p>
            <a:pPr lvl="1">
              <a:defRPr/>
            </a:pPr>
            <a:r>
              <a:rPr lang="sk-SK"/>
              <a:t>Druhá úroveň</a:t>
            </a:r>
            <a:endParaRPr/>
          </a:p>
          <a:p>
            <a:pPr lvl="2">
              <a:defRPr/>
            </a:pPr>
            <a:r>
              <a:rPr lang="sk-SK"/>
              <a:t>Tretia úroveň</a:t>
            </a:r>
            <a:endParaRPr/>
          </a:p>
          <a:p>
            <a:pPr lvl="3">
              <a:defRPr/>
            </a:pPr>
            <a:r>
              <a:rPr lang="sk-SK"/>
              <a:t>Štvrtá úroveň</a:t>
            </a:r>
            <a:endParaRPr/>
          </a:p>
          <a:p>
            <a:pPr lvl="4">
              <a:defRPr/>
            </a:pPr>
            <a:r>
              <a:rPr lang="sk-SK"/>
              <a:t>Piata úroveň</a:t>
            </a:r>
            <a:endParaRPr lang="en-US"/>
          </a:p>
        </p:txBody>
      </p:sp>
      <p:sp>
        <p:nvSpPr>
          <p:cNvPr id="6" name="Zástupný objekt pre dátum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EE0D616-36B3-42DA-A0B6-A125FD83430B}" type="datetimeFigureOut">
              <a:rPr lang="en-US"/>
              <a:t/>
            </a:fld>
            <a:endParaRPr lang="en-US"/>
          </a:p>
        </p:txBody>
      </p:sp>
      <p:sp>
        <p:nvSpPr>
          <p:cNvPr id="7" name="Zástupný objekt pre pätu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Zástupný objekt pre číslo snímky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144C95-1CCE-4468-9A93-63D0E4072C7F}" type="slidenum">
              <a:rPr lang="en-US"/>
              <a:t/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Obrázok 6" descr="Obrázok, na ktorom je kreslenie&#10;&#10;Automaticky generovaný popis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097003" y="280126"/>
            <a:ext cx="3998199" cy="995367"/>
          </a:xfrm>
          <a:prstGeom prst="rect">
            <a:avLst/>
          </a:prstGeom>
        </p:spPr>
      </p:pic>
      <p:sp>
        <p:nvSpPr>
          <p:cNvPr id="5" name="BlokTextu 7" hidden="0"/>
          <p:cNvSpPr>
            <a:spLocks noAdjustHandles="0" noChangeArrowheads="0"/>
          </p:cNvSpPr>
          <p:nvPr isPhoto="0" userDrawn="0"/>
        </p:nvSpPr>
        <p:spPr bwMode="auto">
          <a:xfrm>
            <a:off x="1704870" y="1506143"/>
            <a:ext cx="878226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defRPr/>
            </a:pPr>
            <a:r>
              <a:rPr lang="en-GB">
                <a:ea typeface="Tahoma"/>
                <a:cs typeface="Mongolian Baiti"/>
              </a:rPr>
              <a:t>Optimal strategies to retain and re-use water and nutrients in small </a:t>
            </a:r>
            <a:endParaRPr lang="en-GB"/>
          </a:p>
          <a:p>
            <a:pPr algn="ctr">
              <a:defRPr/>
            </a:pPr>
            <a:r>
              <a:rPr lang="en-GB">
                <a:ea typeface="Tahoma"/>
                <a:cs typeface="Mongolian Baiti"/>
              </a:rPr>
              <a:t>agricultural catchments across different soil-climatic regions in Europe</a:t>
            </a:r>
            <a:endParaRPr lang="en-GB"/>
          </a:p>
        </p:txBody>
      </p:sp>
      <p:pic>
        <p:nvPicPr>
          <p:cNvPr id="6" name="Obrázok 2" descr="Obrázok, na ktorom je monitor, obrazovka, televízor, hodiny&#10;&#10;Automaticky generovaný popis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0" y="5930354"/>
            <a:ext cx="1312166" cy="927646"/>
          </a:xfrm>
          <a:prstGeom prst="rect">
            <a:avLst/>
          </a:prstGeom>
        </p:spPr>
      </p:pic>
      <p:sp>
        <p:nvSpPr>
          <p:cNvPr id="7" name="BlokTextu 3" hidden="0"/>
          <p:cNvSpPr>
            <a:spLocks noAdjustHandles="0" noChangeArrowheads="0"/>
          </p:cNvSpPr>
          <p:nvPr isPhoto="0" userDrawn="0"/>
        </p:nvSpPr>
        <p:spPr bwMode="auto">
          <a:xfrm>
            <a:off x="1312166" y="6116209"/>
            <a:ext cx="590812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GB" sz="1200">
                <a:latin typeface="Tahoma"/>
                <a:ea typeface="Tahoma"/>
                <a:cs typeface="Tahoma"/>
              </a:rPr>
              <a:t>This project has received funding from the European Union’s Horizon 2020 research and innovation program under grant agreement No. 862756.</a:t>
            </a:r>
            <a:endParaRPr/>
          </a:p>
        </p:txBody>
      </p:sp>
      <p:sp>
        <p:nvSpPr>
          <p:cNvPr id="8" name="TextBox 1" hidden="0"/>
          <p:cNvSpPr>
            <a:spLocks noAdjustHandles="0" noChangeArrowheads="0"/>
          </p:cNvSpPr>
          <p:nvPr isPhoto="0" userDrawn="0"/>
        </p:nvSpPr>
        <p:spPr bwMode="auto">
          <a:xfrm>
            <a:off x="4711441" y="4916062"/>
            <a:ext cx="250885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defRPr/>
            </a:pPr>
            <a:r>
              <a:rPr lang="en-GB">
                <a:ea typeface="Tahoma"/>
                <a:cs typeface="Tahoma"/>
              </a:rPr>
              <a:t>Csilla Farkas</a:t>
            </a:r>
            <a:endParaRPr/>
          </a:p>
          <a:p>
            <a:pPr algn="ctr">
              <a:defRPr/>
            </a:pPr>
            <a:r>
              <a:rPr lang="en-GB">
                <a:ea typeface="Tahoma"/>
                <a:cs typeface="Tahoma"/>
              </a:rPr>
              <a:t>November 23, 2020</a:t>
            </a:r>
            <a:endParaRPr lang="en-GB">
              <a:cs typeface="Calibri"/>
            </a:endParaRPr>
          </a:p>
        </p:txBody>
      </p:sp>
      <p:sp>
        <p:nvSpPr>
          <p:cNvPr id="9" name="TextBox 5" hidden="0"/>
          <p:cNvSpPr>
            <a:spLocks noAdjustHandles="0" noChangeArrowheads="0"/>
          </p:cNvSpPr>
          <p:nvPr isPhoto="0" userDrawn="0"/>
        </p:nvSpPr>
        <p:spPr bwMode="auto">
          <a:xfrm>
            <a:off x="2298998" y="3057123"/>
            <a:ext cx="8188132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/>
            <a:spAutoFit/>
          </a:bodyPr>
          <a:lstStyle/>
          <a:p>
            <a:pPr algn="ctr">
              <a:defRPr/>
            </a:pPr>
            <a:r>
              <a:rPr lang="en-GB" sz="3200">
                <a:ea typeface="Tahoma"/>
                <a:cs typeface="Tahoma"/>
              </a:rPr>
              <a:t>Data sources for field-scale modelling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 hidden="0"/>
          <p:cNvSpPr>
            <a:spLocks noAdjustHandles="0" noChangeArrowheads="0"/>
          </p:cNvSpPr>
          <p:nvPr isPhoto="0" userDrawn="0"/>
        </p:nvSpPr>
        <p:spPr bwMode="auto">
          <a:xfrm>
            <a:off x="1978126" y="4559166"/>
            <a:ext cx="7966806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b="1">
                <a:solidFill>
                  <a:schemeClr val="accent5">
                    <a:lumMod val="50000"/>
                  </a:schemeClr>
                </a:solidFill>
              </a:rPr>
              <a:t>!   SWAT+ and the field-scale models have many data in common</a:t>
            </a:r>
            <a:endParaRPr/>
          </a:p>
          <a:p>
            <a:pPr lvl="1">
              <a:lnSpc>
                <a:spcPct val="150000"/>
              </a:lnSpc>
              <a:defRPr/>
            </a:pPr>
            <a:endParaRPr lang="en-GB" b="1">
              <a:solidFill>
                <a:schemeClr val="accent5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 b="1">
                <a:solidFill>
                  <a:schemeClr val="accent5">
                    <a:lumMod val="50000"/>
                  </a:schemeClr>
                </a:solidFill>
              </a:rPr>
              <a:t>Fill in SWAT+ input data sheets first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en-GB" b="1">
                <a:solidFill>
                  <a:schemeClr val="accent5">
                    <a:lumMod val="50000"/>
                  </a:schemeClr>
                </a:solidFill>
              </a:rPr>
              <a:t>Select your field-scale model(s)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en-GB" b="1">
                <a:solidFill>
                  <a:schemeClr val="accent5">
                    <a:lumMod val="50000"/>
                  </a:schemeClr>
                </a:solidFill>
              </a:rPr>
              <a:t>Fill in input data for the selected field-scale model(s) </a:t>
            </a:r>
            <a:endParaRPr/>
          </a:p>
        </p:txBody>
      </p:sp>
      <p:sp>
        <p:nvSpPr>
          <p:cNvPr id="5" name="TextBox 8" hidden="0"/>
          <p:cNvSpPr>
            <a:spLocks noAdjustHandles="0" noChangeArrowheads="0"/>
          </p:cNvSpPr>
          <p:nvPr isPhoto="0" userDrawn="0"/>
        </p:nvSpPr>
        <p:spPr bwMode="auto">
          <a:xfrm>
            <a:off x="537347" y="865157"/>
            <a:ext cx="5140363" cy="3373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Measurements </a:t>
            </a:r>
            <a:endParaRPr lang="en-GB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Estimation from measured data 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Relevant databases (national, international)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Statistical yearbooks, databases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Local literature data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Literature data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Manual of the particular model 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Discussion with those, using the same model</a:t>
            </a:r>
            <a:endParaRPr/>
          </a:p>
        </p:txBody>
      </p:sp>
      <p:sp>
        <p:nvSpPr>
          <p:cNvPr id="6" name="Subtitle 2" hidden="0"/>
          <p:cNvSpPr>
            <a:spLocks noAdjustHandles="0" noChangeArrowheads="0"/>
          </p:cNvSpPr>
          <p:nvPr isPhoto="0" userDrawn="0"/>
        </p:nvSpPr>
        <p:spPr bwMode="auto">
          <a:xfrm>
            <a:off x="1389529" y="280614"/>
            <a:ext cx="9144000" cy="485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b="1">
                <a:solidFill>
                  <a:schemeClr val="accent5">
                    <a:lumMod val="50000"/>
                  </a:schemeClr>
                </a:solidFill>
              </a:rPr>
              <a:t>Possible data sources </a:t>
            </a:r>
            <a:endParaRPr/>
          </a:p>
        </p:txBody>
      </p:sp>
      <p:sp>
        <p:nvSpPr>
          <p:cNvPr id="7" name="TextBox 10" hidden="0"/>
          <p:cNvSpPr>
            <a:spLocks noAdjustHandles="0" noChangeArrowheads="0"/>
          </p:cNvSpPr>
          <p:nvPr isPhoto="0" userDrawn="0"/>
        </p:nvSpPr>
        <p:spPr bwMode="auto">
          <a:xfrm>
            <a:off x="6514291" y="766482"/>
            <a:ext cx="514036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GB">
                <a:solidFill>
                  <a:srgbClr val="C00000"/>
                </a:solidFill>
              </a:rPr>
              <a:t>Notes:</a:t>
            </a:r>
            <a:endParaRPr/>
          </a:p>
          <a:p>
            <a:pPr marL="285750" indent="-285750" algn="just">
              <a:buFont typeface="Arial"/>
              <a:buChar char="•"/>
              <a:defRPr/>
            </a:pPr>
            <a:endParaRPr lang="en-GB">
              <a:solidFill>
                <a:srgbClr val="C00000"/>
              </a:solidFill>
            </a:endParaRPr>
          </a:p>
          <a:p>
            <a:pPr marL="285750" indent="-285750" algn="just">
              <a:buFont typeface="Arial"/>
              <a:buChar char="•"/>
              <a:defRPr/>
            </a:pPr>
            <a:r>
              <a:rPr lang="en-GB">
                <a:solidFill>
                  <a:srgbClr val="C00000"/>
                </a:solidFill>
              </a:rPr>
              <a:t>Need to decide: IF we have several sources of data (e.g. three soil maps) – which one should be prioritised? </a:t>
            </a:r>
            <a:endParaRPr/>
          </a:p>
          <a:p>
            <a:pPr marL="285750" indent="-285750" algn="just">
              <a:buFont typeface="Arial"/>
              <a:buChar char="•"/>
              <a:defRPr/>
            </a:pPr>
            <a:endParaRPr lang="en-GB">
              <a:solidFill>
                <a:srgbClr val="C00000"/>
              </a:solidFill>
            </a:endParaRPr>
          </a:p>
          <a:p>
            <a:pPr marL="285750" indent="-285750" algn="just">
              <a:buFont typeface="Arial"/>
              <a:buChar char="•"/>
              <a:defRPr/>
            </a:pPr>
            <a:r>
              <a:rPr lang="en-GB">
                <a:solidFill>
                  <a:srgbClr val="C00000"/>
                </a:solidFill>
              </a:rPr>
              <a:t>In some cases expert-based estimates could be better than data from large-scale databases.</a:t>
            </a:r>
            <a:endParaRPr/>
          </a:p>
          <a:p>
            <a:pPr marL="285750" indent="-285750" algn="just">
              <a:buFont typeface="Arial"/>
              <a:buChar char="•"/>
              <a:defRPr/>
            </a:pPr>
            <a:endParaRPr lang="en-GB">
              <a:solidFill>
                <a:srgbClr val="C00000"/>
              </a:solidFill>
            </a:endParaRPr>
          </a:p>
          <a:p>
            <a:pPr marL="285750" indent="-285750" algn="just">
              <a:buFont typeface="Arial"/>
              <a:buChar char="•"/>
              <a:defRPr/>
            </a:pPr>
            <a:r>
              <a:rPr lang="en-GB">
                <a:solidFill>
                  <a:srgbClr val="C00000"/>
                </a:solidFill>
              </a:rPr>
              <a:t>However, WP3 can use techniques that make estimations from large-scale databases with focus on local relevance. Published estimation methods are not the only option to consider in gap filling.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051201" y="298902"/>
            <a:ext cx="9144000" cy="485868"/>
          </a:xfrm>
        </p:spPr>
        <p:txBody>
          <a:bodyPr/>
          <a:lstStyle/>
          <a:p>
            <a:pPr>
              <a:defRPr/>
            </a:pPr>
            <a:r>
              <a:rPr lang="en-GB" b="1">
                <a:solidFill>
                  <a:schemeClr val="accent5">
                    <a:lumMod val="50000"/>
                  </a:schemeClr>
                </a:solidFill>
              </a:rPr>
              <a:t>METEOROLOGICAL DATA </a:t>
            </a:r>
            <a:endParaRPr/>
          </a:p>
        </p:txBody>
      </p:sp>
      <p:sp>
        <p:nvSpPr>
          <p:cNvPr id="5" name="TextBox 3" hidden="0"/>
          <p:cNvSpPr>
            <a:spLocks noAdjustHandles="0" noChangeArrowheads="0"/>
          </p:cNvSpPr>
          <p:nvPr isPhoto="0" userDrawn="0"/>
        </p:nvSpPr>
        <p:spPr bwMode="auto">
          <a:xfrm>
            <a:off x="894806" y="1084217"/>
            <a:ext cx="7966806" cy="295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lnSpc>
                <a:spcPct val="150000"/>
              </a:lnSpc>
              <a:buFont typeface="+mj-lt"/>
              <a:buAutoNum type="arabicPeriod"/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Measurements – precipitation most important; air temperature</a:t>
            </a:r>
            <a:endParaRPr/>
          </a:p>
          <a:p>
            <a:pPr>
              <a:defRPr/>
            </a:pPr>
            <a:r>
              <a:rPr lang="en-GB"/>
              <a:t>Estimation from measured data: potential evapotranspiration; solar radiation</a:t>
            </a:r>
            <a:endParaRPr/>
          </a:p>
          <a:p>
            <a:pPr>
              <a:defRPr/>
            </a:pPr>
            <a:r>
              <a:rPr lang="en-GB"/>
              <a:t>Meteorological databases</a:t>
            </a:r>
            <a:r>
              <a:rPr lang="hu-HU"/>
              <a:t> </a:t>
            </a:r>
            <a:endParaRPr lang="en-GB"/>
          </a:p>
          <a:p>
            <a:pPr>
              <a:defRPr/>
            </a:pPr>
            <a:r>
              <a:rPr lang="en-GB"/>
              <a:t>Analyses of regional forecast models (national meteorological centres)  </a:t>
            </a:r>
            <a:endParaRPr/>
          </a:p>
          <a:p>
            <a:pPr>
              <a:defRPr/>
            </a:pPr>
            <a:endParaRPr lang="en-GB"/>
          </a:p>
          <a:p>
            <a:pPr>
              <a:defRPr/>
            </a:pPr>
            <a:endParaRPr lang="en-GB"/>
          </a:p>
          <a:p>
            <a:pPr marL="0" indent="0">
              <a:buNone/>
              <a:defRPr/>
            </a:pPr>
            <a:r>
              <a:rPr lang="en-GB" b="1" i="1"/>
              <a:t>Spatial distribution, location of the meteorological station! </a:t>
            </a:r>
            <a:endParaRPr/>
          </a:p>
        </p:txBody>
      </p:sp>
      <p:sp>
        <p:nvSpPr>
          <p:cNvPr id="6" name="TextBox 4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8007141" y="3642733"/>
            <a:ext cx="3930396" cy="12003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defRPr/>
            </a:pPr>
            <a:r>
              <a:rPr lang="nb-NO">
                <a:solidFill>
                  <a:srgbClr val="C00000"/>
                </a:solidFill>
              </a:rPr>
              <a:t>Inputs of </a:t>
            </a:r>
            <a:r>
              <a:rPr lang="nb-NO">
                <a:solidFill>
                  <a:srgbClr val="C00000"/>
                </a:solidFill>
              </a:rPr>
              <a:t>key</a:t>
            </a:r>
            <a:r>
              <a:rPr lang="nb-NO">
                <a:solidFill>
                  <a:srgbClr val="C00000"/>
                </a:solidFill>
              </a:rPr>
              <a:t> </a:t>
            </a:r>
            <a:r>
              <a:rPr lang="nb-NO">
                <a:solidFill>
                  <a:srgbClr val="C00000"/>
                </a:solidFill>
              </a:rPr>
              <a:t>importance</a:t>
            </a:r>
            <a:r>
              <a:rPr lang="nb-NO">
                <a:solidFill>
                  <a:srgbClr val="C00000"/>
                </a:solidFill>
              </a:rPr>
              <a:t>:</a:t>
            </a:r>
            <a:endParaRPr/>
          </a:p>
          <a:p>
            <a:pPr algn="just">
              <a:defRPr/>
            </a:pPr>
            <a:endParaRPr lang="nb-NO">
              <a:solidFill>
                <a:srgbClr val="C00000"/>
              </a:solidFill>
            </a:endParaRPr>
          </a:p>
          <a:p>
            <a:pPr algn="just">
              <a:defRPr/>
            </a:pPr>
            <a:r>
              <a:rPr lang="hu-HU">
                <a:solidFill>
                  <a:srgbClr val="C00000"/>
                </a:solidFill>
              </a:rPr>
              <a:t>Precipitation</a:t>
            </a:r>
            <a:endParaRPr/>
          </a:p>
          <a:p>
            <a:pPr algn="just">
              <a:defRPr/>
            </a:pPr>
            <a:r>
              <a:rPr lang="hu-HU">
                <a:solidFill>
                  <a:srgbClr val="C00000"/>
                </a:solidFill>
              </a:rPr>
              <a:t>Air temperature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ubtitle 2" hidden="0"/>
          <p:cNvSpPr>
            <a:spLocks noAdjustHandles="0" noChangeArrowheads="0"/>
          </p:cNvSpPr>
          <p:nvPr isPhoto="0" userDrawn="0"/>
        </p:nvSpPr>
        <p:spPr bwMode="auto">
          <a:xfrm>
            <a:off x="894806" y="289758"/>
            <a:ext cx="9144000" cy="485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hu-HU" sz="2400" b="1">
                <a:solidFill>
                  <a:schemeClr val="accent5">
                    <a:lumMod val="50000"/>
                  </a:schemeClr>
                </a:solidFill>
              </a:rPr>
              <a:t>SOIL</a:t>
            </a:r>
            <a:r>
              <a:rPr lang="nb-NO" sz="2400" b="1">
                <a:solidFill>
                  <a:schemeClr val="accent5">
                    <a:lumMod val="50000"/>
                  </a:schemeClr>
                </a:solidFill>
              </a:rPr>
              <a:t> DATA </a:t>
            </a:r>
            <a:endParaRPr/>
          </a:p>
        </p:txBody>
      </p:sp>
      <p:sp>
        <p:nvSpPr>
          <p:cNvPr id="5" name="TextBox 4" hidden="0"/>
          <p:cNvSpPr>
            <a:spLocks noAdjustHandles="0" noChangeArrowheads="0"/>
          </p:cNvSpPr>
          <p:nvPr isPhoto="0" userDrawn="0"/>
        </p:nvSpPr>
        <p:spPr bwMode="auto">
          <a:xfrm>
            <a:off x="611342" y="1157369"/>
            <a:ext cx="7966806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hu-HU">
                <a:solidFill>
                  <a:schemeClr val="accent5">
                    <a:lumMod val="50000"/>
                  </a:schemeClr>
                </a:solidFill>
              </a:rPr>
              <a:t>Soil maps and data bases (usually national sources to be prioritised) 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hu-HU">
                <a:solidFill>
                  <a:schemeClr val="accent5">
                    <a:lumMod val="50000"/>
                  </a:schemeClr>
                </a:solidFill>
              </a:rPr>
              <a:t>Measurements at representative HRU’s or pilot stations/fields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hu-HU">
                <a:solidFill>
                  <a:schemeClr val="accent5">
                    <a:lumMod val="50000"/>
                  </a:schemeClr>
                </a:solidFill>
              </a:rPr>
              <a:t>Estimations using pedotransfer functions  </a:t>
            </a:r>
            <a:endParaRPr lang="nb-NO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 hidden="0"/>
          <p:cNvSpPr>
            <a:spLocks noAdjustHandles="0" noChangeArrowheads="0"/>
          </p:cNvSpPr>
          <p:nvPr isPhoto="0" userDrawn="0"/>
        </p:nvSpPr>
        <p:spPr bwMode="auto">
          <a:xfrm>
            <a:off x="8095136" y="1674674"/>
            <a:ext cx="32450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nb-NO">
                <a:solidFill>
                  <a:srgbClr val="C00000"/>
                </a:solidFill>
              </a:rPr>
              <a:t>Inputs of </a:t>
            </a:r>
            <a:r>
              <a:rPr lang="nb-NO">
                <a:solidFill>
                  <a:srgbClr val="C00000"/>
                </a:solidFill>
              </a:rPr>
              <a:t>key</a:t>
            </a:r>
            <a:r>
              <a:rPr lang="nb-NO">
                <a:solidFill>
                  <a:srgbClr val="C00000"/>
                </a:solidFill>
              </a:rPr>
              <a:t> </a:t>
            </a:r>
            <a:r>
              <a:rPr lang="nb-NO">
                <a:solidFill>
                  <a:srgbClr val="C00000"/>
                </a:solidFill>
              </a:rPr>
              <a:t>importance</a:t>
            </a:r>
            <a:r>
              <a:rPr lang="nb-NO">
                <a:solidFill>
                  <a:srgbClr val="C00000"/>
                </a:solidFill>
              </a:rPr>
              <a:t>:</a:t>
            </a:r>
            <a:endParaRPr/>
          </a:p>
          <a:p>
            <a:pPr algn="just">
              <a:defRPr/>
            </a:pPr>
            <a:endParaRPr lang="nb-NO">
              <a:solidFill>
                <a:srgbClr val="C00000"/>
              </a:solidFill>
            </a:endParaRPr>
          </a:p>
          <a:p>
            <a:pPr algn="just">
              <a:defRPr/>
            </a:pPr>
            <a:r>
              <a:rPr lang="hu-HU">
                <a:solidFill>
                  <a:srgbClr val="C00000"/>
                </a:solidFill>
              </a:rPr>
              <a:t>Soil texture</a:t>
            </a:r>
            <a:endParaRPr/>
          </a:p>
          <a:p>
            <a:pPr algn="just">
              <a:defRPr/>
            </a:pPr>
            <a:r>
              <a:rPr lang="hu-HU">
                <a:solidFill>
                  <a:srgbClr val="C00000"/>
                </a:solidFill>
              </a:rPr>
              <a:t>Organic matter content</a:t>
            </a:r>
            <a:endParaRPr/>
          </a:p>
          <a:p>
            <a:pPr algn="just">
              <a:defRPr/>
            </a:pPr>
            <a:r>
              <a:rPr lang="hu-HU">
                <a:solidFill>
                  <a:srgbClr val="C00000"/>
                </a:solidFill>
              </a:rPr>
              <a:t>Bulk density</a:t>
            </a:r>
            <a:endParaRPr/>
          </a:p>
          <a:p>
            <a:pPr algn="just">
              <a:defRPr/>
            </a:pPr>
            <a:endParaRPr lang="nb-NO">
              <a:solidFill>
                <a:srgbClr val="C00000"/>
              </a:solidFill>
            </a:endParaRPr>
          </a:p>
          <a:p>
            <a:pPr algn="just">
              <a:defRPr/>
            </a:pPr>
            <a:r>
              <a:rPr lang="nb-NO">
                <a:solidFill>
                  <a:srgbClr val="C00000"/>
                </a:solidFill>
              </a:rPr>
              <a:t>If </a:t>
            </a:r>
            <a:r>
              <a:rPr lang="nb-NO">
                <a:solidFill>
                  <a:srgbClr val="C00000"/>
                </a:solidFill>
              </a:rPr>
              <a:t>available</a:t>
            </a:r>
            <a:r>
              <a:rPr lang="nb-NO">
                <a:solidFill>
                  <a:srgbClr val="C00000"/>
                </a:solidFill>
              </a:rPr>
              <a:t>:</a:t>
            </a:r>
            <a:endParaRPr/>
          </a:p>
          <a:p>
            <a:pPr algn="just">
              <a:defRPr/>
            </a:pPr>
            <a:endParaRPr lang="hu-HU">
              <a:solidFill>
                <a:srgbClr val="C00000"/>
              </a:solidFill>
            </a:endParaRPr>
          </a:p>
          <a:p>
            <a:pPr algn="just">
              <a:defRPr/>
            </a:pPr>
            <a:r>
              <a:rPr lang="hu-HU">
                <a:solidFill>
                  <a:srgbClr val="C00000"/>
                </a:solidFill>
              </a:rPr>
              <a:t>Saturated hydraulic conductivity</a:t>
            </a:r>
            <a:endParaRPr/>
          </a:p>
          <a:p>
            <a:pPr algn="just">
              <a:defRPr/>
            </a:pPr>
            <a:r>
              <a:rPr lang="hu-HU">
                <a:solidFill>
                  <a:srgbClr val="C00000"/>
                </a:solidFill>
              </a:rPr>
              <a:t>Water retention curve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ubtitle 2" hidden="0"/>
          <p:cNvSpPr>
            <a:spLocks noAdjustHandles="0" noChangeArrowheads="0"/>
          </p:cNvSpPr>
          <p:nvPr isPhoto="0" userDrawn="0"/>
        </p:nvSpPr>
        <p:spPr bwMode="auto">
          <a:xfrm>
            <a:off x="894806" y="289758"/>
            <a:ext cx="9144000" cy="485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hu-HU" sz="2400" b="1">
                <a:solidFill>
                  <a:schemeClr val="accent5">
                    <a:lumMod val="50000"/>
                  </a:schemeClr>
                </a:solidFill>
              </a:rPr>
              <a:t>CROP</a:t>
            </a:r>
            <a:r>
              <a:rPr lang="nb-NO" sz="2400" b="1">
                <a:solidFill>
                  <a:schemeClr val="accent5">
                    <a:lumMod val="50000"/>
                  </a:schemeClr>
                </a:solidFill>
              </a:rPr>
              <a:t> DATA </a:t>
            </a:r>
            <a:endParaRPr/>
          </a:p>
        </p:txBody>
      </p:sp>
      <p:sp>
        <p:nvSpPr>
          <p:cNvPr id="5" name="TextBox 4" hidden="0"/>
          <p:cNvSpPr>
            <a:spLocks noAdjustHandles="0" noChangeArrowheads="0"/>
          </p:cNvSpPr>
          <p:nvPr isPhoto="0" userDrawn="0"/>
        </p:nvSpPr>
        <p:spPr bwMode="auto">
          <a:xfrm>
            <a:off x="611342" y="1157369"/>
            <a:ext cx="4445290" cy="3373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Land use map </a:t>
            </a:r>
            <a:r>
              <a:rPr lang="hu-HU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for SWAT+)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Registers (for field-scale modelling)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60000"/>
                    <a:lumOff val="40000"/>
                  </a:schemeClr>
                </a:solidFill>
              </a:rPr>
              <a:t>Statistical yearbooks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Literature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Manual</a:t>
            </a:r>
            <a:endParaRPr/>
          </a:p>
          <a:p>
            <a:pPr>
              <a:lnSpc>
                <a:spcPct val="150000"/>
              </a:lnSpc>
              <a:defRPr/>
            </a:pPr>
            <a:endParaRPr lang="en-GB">
              <a:solidFill>
                <a:schemeClr val="accent5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Contacting farmers could be relevant 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endParaRPr lang="en-GB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 hidden="0"/>
          <p:cNvSpPr>
            <a:spLocks noAdjustHandles="0" noChangeArrowheads="0"/>
          </p:cNvSpPr>
          <p:nvPr isPhoto="0" userDrawn="0"/>
        </p:nvSpPr>
        <p:spPr bwMode="auto">
          <a:xfrm>
            <a:off x="7135368" y="1157369"/>
            <a:ext cx="44452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GB">
                <a:solidFill>
                  <a:srgbClr val="C00000"/>
                </a:solidFill>
              </a:rPr>
              <a:t>Crop type</a:t>
            </a:r>
            <a:endParaRPr/>
          </a:p>
          <a:p>
            <a:pPr algn="just">
              <a:defRPr/>
            </a:pPr>
            <a:r>
              <a:rPr lang="en-GB">
                <a:solidFill>
                  <a:srgbClr val="C00000"/>
                </a:solidFill>
              </a:rPr>
              <a:t>Sowing date</a:t>
            </a:r>
            <a:endParaRPr/>
          </a:p>
          <a:p>
            <a:pPr algn="just">
              <a:defRPr/>
            </a:pPr>
            <a:r>
              <a:rPr lang="en-GB">
                <a:solidFill>
                  <a:srgbClr val="C00000"/>
                </a:solidFill>
              </a:rPr>
              <a:t>Harvesting date</a:t>
            </a:r>
            <a:endParaRPr/>
          </a:p>
          <a:p>
            <a:pPr algn="just">
              <a:defRPr/>
            </a:pPr>
            <a:endParaRPr lang="en-GB">
              <a:solidFill>
                <a:srgbClr val="C00000"/>
              </a:solidFill>
            </a:endParaRPr>
          </a:p>
          <a:p>
            <a:pPr algn="just">
              <a:defRPr/>
            </a:pPr>
            <a:r>
              <a:rPr lang="en-GB">
                <a:solidFill>
                  <a:srgbClr val="C00000"/>
                </a:solidFill>
              </a:rPr>
              <a:t>As a function of time or phenological phase:</a:t>
            </a:r>
            <a:endParaRPr/>
          </a:p>
          <a:p>
            <a:pPr algn="just">
              <a:defRPr/>
            </a:pPr>
            <a:endParaRPr lang="en-GB">
              <a:solidFill>
                <a:srgbClr val="C00000"/>
              </a:solidFill>
            </a:endParaRPr>
          </a:p>
          <a:p>
            <a:pPr algn="just">
              <a:defRPr/>
            </a:pPr>
            <a:r>
              <a:rPr lang="en-GB">
                <a:solidFill>
                  <a:srgbClr val="C00000"/>
                </a:solidFill>
              </a:rPr>
              <a:t>Crop height </a:t>
            </a:r>
            <a:endParaRPr/>
          </a:p>
          <a:p>
            <a:pPr algn="just">
              <a:defRPr/>
            </a:pPr>
            <a:r>
              <a:rPr lang="en-GB">
                <a:solidFill>
                  <a:srgbClr val="C00000"/>
                </a:solidFill>
              </a:rPr>
              <a:t>Rooting depth</a:t>
            </a:r>
            <a:endParaRPr/>
          </a:p>
          <a:p>
            <a:pPr algn="just">
              <a:defRPr/>
            </a:pPr>
            <a:r>
              <a:rPr lang="en-GB">
                <a:solidFill>
                  <a:srgbClr val="C00000"/>
                </a:solidFill>
              </a:rPr>
              <a:t>Leaf area index</a:t>
            </a:r>
            <a:endParaRPr/>
          </a:p>
          <a:p>
            <a:pPr algn="just">
              <a:defRPr/>
            </a:pPr>
            <a:r>
              <a:rPr lang="en-GB">
                <a:solidFill>
                  <a:srgbClr val="C00000"/>
                </a:solidFill>
              </a:rPr>
              <a:t>Root distribution</a:t>
            </a:r>
            <a:endParaRPr/>
          </a:p>
          <a:p>
            <a:pPr algn="just">
              <a:defRPr/>
            </a:pPr>
            <a:endParaRPr lang="en-GB">
              <a:solidFill>
                <a:srgbClr val="C00000"/>
              </a:solidFill>
            </a:endParaRPr>
          </a:p>
          <a:p>
            <a:pPr algn="just">
              <a:defRPr/>
            </a:pPr>
            <a:endParaRPr lang="en-GB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ubtitle 2" hidden="0"/>
          <p:cNvSpPr>
            <a:spLocks noAdjustHandles="0" noChangeArrowheads="0"/>
          </p:cNvSpPr>
          <p:nvPr isPhoto="0" userDrawn="0"/>
        </p:nvSpPr>
        <p:spPr bwMode="auto">
          <a:xfrm>
            <a:off x="1030993" y="348124"/>
            <a:ext cx="9144000" cy="485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hu-HU" sz="2400" b="1">
                <a:solidFill>
                  <a:schemeClr val="accent5">
                    <a:lumMod val="50000"/>
                  </a:schemeClr>
                </a:solidFill>
              </a:rPr>
              <a:t>SOIL MANAGEMENT and FERTILIZATION</a:t>
            </a:r>
            <a:endParaRPr lang="nb-NO" sz="2400" b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 hidden="0"/>
          <p:cNvSpPr>
            <a:spLocks noAdjustHandles="0" noChangeArrowheads="0"/>
          </p:cNvSpPr>
          <p:nvPr isPhoto="0" userDrawn="0"/>
        </p:nvSpPr>
        <p:spPr bwMode="auto">
          <a:xfrm>
            <a:off x="611342" y="1157369"/>
            <a:ext cx="4445290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Registers </a:t>
            </a:r>
            <a:endParaRPr lang="hu-HU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hu-HU">
                <a:solidFill>
                  <a:schemeClr val="accent5">
                    <a:lumMod val="50000"/>
                  </a:schemeClr>
                </a:solidFill>
              </a:rPr>
              <a:t>Contact farmers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hu-HU">
                <a:solidFill>
                  <a:schemeClr val="accent5">
                    <a:lumMod val="50000"/>
                  </a:schemeClr>
                </a:solidFill>
              </a:rPr>
              <a:t>Talk to plant specialists </a:t>
            </a:r>
            <a:endParaRPr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hu-HU">
                <a:solidFill>
                  <a:schemeClr val="accent5">
                    <a:lumMod val="60000"/>
                    <a:lumOff val="40000"/>
                  </a:schemeClr>
                </a:solidFill>
              </a:rPr>
              <a:t>Statistical yearbook </a:t>
            </a:r>
            <a:endParaRPr lang="en-GB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ubtitle 2" hidden="0"/>
          <p:cNvSpPr>
            <a:spLocks noAdjustHandles="0" noChangeArrowheads="0"/>
          </p:cNvSpPr>
          <p:nvPr isPhoto="0" userDrawn="0"/>
        </p:nvSpPr>
        <p:spPr bwMode="auto">
          <a:xfrm>
            <a:off x="1030993" y="348124"/>
            <a:ext cx="9144000" cy="485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hu-HU" sz="2400" b="1">
                <a:solidFill>
                  <a:schemeClr val="accent5">
                    <a:lumMod val="50000"/>
                  </a:schemeClr>
                </a:solidFill>
              </a:rPr>
              <a:t>BOUNDARY CONDITIONS</a:t>
            </a:r>
            <a:endParaRPr lang="nb-NO" sz="2400" b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2" hidden="0"/>
          <p:cNvSpPr>
            <a:spLocks noAdjustHandles="0" noChangeArrowheads="0"/>
          </p:cNvSpPr>
          <p:nvPr isPhoto="0" userDrawn="0"/>
        </p:nvSpPr>
        <p:spPr bwMode="auto">
          <a:xfrm>
            <a:off x="865623" y="967485"/>
            <a:ext cx="7966806" cy="295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lnSpc>
                <a:spcPct val="150000"/>
              </a:lnSpc>
              <a:buFont typeface="+mj-lt"/>
              <a:buAutoNum type="arabicPeriod"/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Upper boundary: meteorological data + irrigation, if relevant</a:t>
            </a:r>
            <a:endParaRPr/>
          </a:p>
          <a:p>
            <a:pPr>
              <a:defRPr/>
            </a:pPr>
            <a:r>
              <a:rPr lang="en-GB"/>
              <a:t>Lower boundary: depending on the site conditions (with the help of the WP4)</a:t>
            </a:r>
            <a:endParaRPr/>
          </a:p>
          <a:p>
            <a:pPr marL="742950" lvl="1" indent="-285750">
              <a:lnSpc>
                <a:spcPct val="150000"/>
              </a:lnSpc>
              <a:buFont typeface="Wingdings"/>
              <a:buChar char="Ø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Drainage design for drained field</a:t>
            </a:r>
            <a:endParaRPr/>
          </a:p>
          <a:p>
            <a:pPr marL="742950" lvl="1" indent="-285750">
              <a:lnSpc>
                <a:spcPct val="150000"/>
              </a:lnSpc>
              <a:buFont typeface="Wingdings"/>
              <a:buChar char="Ø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Free drainage for deep profile without impermeable layer at the bottom</a:t>
            </a:r>
            <a:endParaRPr/>
          </a:p>
          <a:p>
            <a:pPr marL="742950" lvl="1" indent="-285750">
              <a:lnSpc>
                <a:spcPct val="150000"/>
              </a:lnSpc>
              <a:buFont typeface="Wingdings"/>
              <a:buChar char="Ø"/>
              <a:defRPr/>
            </a:pPr>
            <a:r>
              <a:rPr lang="en-GB">
                <a:solidFill>
                  <a:schemeClr val="accent5">
                    <a:lumMod val="50000"/>
                  </a:schemeClr>
                </a:solidFill>
              </a:rPr>
              <a:t>Zero flow for a profile with impermeable layer</a:t>
            </a:r>
            <a:endParaRPr lang="hu-HU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lnSpc>
                <a:spcPct val="150000"/>
              </a:lnSpc>
              <a:buFont typeface="Wingdings"/>
              <a:buChar char="Ø"/>
              <a:defRPr/>
            </a:pPr>
            <a:r>
              <a:rPr lang="hu-HU">
                <a:solidFill>
                  <a:schemeClr val="accent5">
                    <a:lumMod val="50000"/>
                  </a:schemeClr>
                </a:solidFill>
              </a:rPr>
              <a:t>Groundwater level for shallow groundwater table without drainage </a:t>
            </a:r>
            <a:endParaRPr lang="en-GB">
              <a:solidFill>
                <a:schemeClr val="accent5">
                  <a:lumMod val="50000"/>
                </a:schemeClr>
              </a:solidFill>
            </a:endParaRPr>
          </a:p>
          <a:p>
            <a:pPr marL="742950" lvl="1" indent="-285750">
              <a:lnSpc>
                <a:spcPct val="150000"/>
              </a:lnSpc>
              <a:buFont typeface="Wingdings"/>
              <a:buChar char="Ø"/>
              <a:defRPr/>
            </a:pPr>
            <a:endParaRPr lang="en-GB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ubtitle 2" hidden="0"/>
          <p:cNvSpPr>
            <a:spLocks noAdjustHandles="0" noChangeArrowheads="0"/>
          </p:cNvSpPr>
          <p:nvPr isPhoto="0" userDrawn="0"/>
        </p:nvSpPr>
        <p:spPr bwMode="auto">
          <a:xfrm>
            <a:off x="1030993" y="197440"/>
            <a:ext cx="9144000" cy="485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hu-HU" sz="2400" b="1">
                <a:solidFill>
                  <a:srgbClr val="C00000"/>
                </a:solidFill>
              </a:rPr>
              <a:t>REFERENCE DATA</a:t>
            </a:r>
            <a:endParaRPr lang="nb-NO" sz="2400" b="1">
              <a:solidFill>
                <a:srgbClr val="C00000"/>
              </a:solidFill>
            </a:endParaRPr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805970" y="833668"/>
            <a:ext cx="8221115" cy="5216936"/>
          </a:xfrm>
          <a:prstGeom prst="rect">
            <a:avLst/>
          </a:prstGeom>
        </p:spPr>
      </p:pic>
      <p:sp>
        <p:nvSpPr>
          <p:cNvPr id="6" name="TextBox 4" hidden="0"/>
          <p:cNvSpPr>
            <a:spLocks noAdjustHandles="0" noChangeArrowheads="0"/>
          </p:cNvSpPr>
          <p:nvPr isPhoto="0" userDrawn="0"/>
        </p:nvSpPr>
        <p:spPr bwMode="auto">
          <a:xfrm>
            <a:off x="3620384" y="6291228"/>
            <a:ext cx="4307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hu-HU" b="1" i="1">
                <a:solidFill>
                  <a:srgbClr val="C00000"/>
                </a:solidFill>
              </a:rPr>
              <a:t>Consider monitoring during the project</a:t>
            </a:r>
            <a:endParaRPr lang="nb-NO" b="1" i="1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OPTAIN PPT Template</Template>
  <TotalTime>0</TotalTime>
  <Words>0</Words>
  <Application>ONLYOFFICE/6.4.2.6</Application>
  <DocSecurity>0</DocSecurity>
  <PresentationFormat>Szélesvásznú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Sabina Bokal</dc:creator>
  <cp:keywords/>
  <dc:description/>
  <dc:identifier/>
  <dc:language/>
  <cp:lastModifiedBy>Anonymous</cp:lastModifiedBy>
  <cp:revision>75</cp:revision>
  <dcterms:created xsi:type="dcterms:W3CDTF">2020-08-20T10:39:28Z</dcterms:created>
  <dcterms:modified xsi:type="dcterms:W3CDTF">2022-07-10T22:00:58Z</dcterms:modified>
  <cp:category/>
  <cp:contentStatus/>
  <cp:version/>
</cp:coreProperties>
</file>