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709" r:id="rId3"/>
    <p:sldId id="742" r:id="rId4"/>
    <p:sldId id="749" r:id="rId5"/>
    <p:sldId id="743" r:id="rId6"/>
    <p:sldId id="747" r:id="rId7"/>
    <p:sldId id="728" r:id="rId8"/>
    <p:sldId id="758" r:id="rId9"/>
    <p:sldId id="741" r:id="rId10"/>
    <p:sldId id="759" r:id="rId11"/>
    <p:sldId id="760" r:id="rId12"/>
    <p:sldId id="750" r:id="rId13"/>
    <p:sldId id="740" r:id="rId14"/>
    <p:sldId id="751" r:id="rId15"/>
    <p:sldId id="752" r:id="rId16"/>
    <p:sldId id="757" r:id="rId17"/>
    <p:sldId id="756" r:id="rId18"/>
    <p:sldId id="278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CF3"/>
    <a:srgbClr val="03597F"/>
    <a:srgbClr val="00FF00"/>
    <a:srgbClr val="CCFFCC"/>
    <a:srgbClr val="95C11F"/>
    <a:srgbClr val="CADCE4"/>
    <a:srgbClr val="058ECB"/>
    <a:srgbClr val="935D33"/>
    <a:srgbClr val="FFFFFF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995" autoAdjust="0"/>
    <p:restoredTop sz="88693" autoAdjust="0"/>
  </p:normalViewPr>
  <p:slideViewPr>
    <p:cSldViewPr snapToGrid="0">
      <p:cViewPr varScale="1">
        <p:scale>
          <a:sx n="82" d="100"/>
          <a:sy n="82" d="100"/>
        </p:scale>
        <p:origin x="64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76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5A8158-C116-4158-BA76-738CE237104A}" type="datetimeFigureOut">
              <a:rPr lang="en-GB" smtClean="0"/>
              <a:t>31/08/2022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5CF6-DF4B-4983-8FD5-174427B9DD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23974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D74BDA-1A04-4CDA-8159-97B1B786C1C0}" type="datetimeFigureOut">
              <a:rPr lang="nb-NO" smtClean="0"/>
              <a:t>31.08.2022</a:t>
            </a:fld>
            <a:endParaRPr lang="nb-N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E6978D-4D8D-4416-9247-D233D34F018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4134211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err="1"/>
              <a:t>Needed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ensure</a:t>
            </a:r>
            <a:r>
              <a:rPr lang="hu-HU" dirty="0"/>
              <a:t> </a:t>
            </a:r>
            <a:r>
              <a:rPr lang="hu-HU" dirty="0" err="1"/>
              <a:t>continuity;most</a:t>
            </a:r>
            <a:r>
              <a:rPr lang="hu-HU" dirty="0"/>
              <a:t> </a:t>
            </a:r>
            <a:r>
              <a:rPr lang="hu-HU" dirty="0" err="1"/>
              <a:t>inportant</a:t>
            </a:r>
            <a:r>
              <a:rPr lang="hu-HU" dirty="0"/>
              <a:t> </a:t>
            </a:r>
            <a:r>
              <a:rPr lang="hu-HU" dirty="0" err="1"/>
              <a:t>parameters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fit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soil</a:t>
            </a:r>
            <a:r>
              <a:rPr lang="hu-HU" dirty="0"/>
              <a:t> </a:t>
            </a:r>
            <a:r>
              <a:rPr lang="hu-HU" dirty="0" err="1"/>
              <a:t>water</a:t>
            </a:r>
            <a:r>
              <a:rPr lang="hu-HU" dirty="0"/>
              <a:t> </a:t>
            </a:r>
            <a:r>
              <a:rPr lang="hu-HU" dirty="0" err="1"/>
              <a:t>section</a:t>
            </a:r>
            <a:endParaRPr lang="hu-HU" dirty="0"/>
          </a:p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6978D-4D8D-4416-9247-D233D34F018A}" type="slidenum">
              <a:rPr lang="nb-NO" smtClean="0"/>
              <a:t>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175528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err="1"/>
              <a:t>Needed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ensure</a:t>
            </a:r>
            <a:r>
              <a:rPr lang="hu-HU" dirty="0"/>
              <a:t> </a:t>
            </a:r>
            <a:r>
              <a:rPr lang="hu-HU" dirty="0" err="1"/>
              <a:t>continuity;most</a:t>
            </a:r>
            <a:r>
              <a:rPr lang="hu-HU" dirty="0"/>
              <a:t> </a:t>
            </a:r>
            <a:r>
              <a:rPr lang="hu-HU" dirty="0" err="1"/>
              <a:t>inportant</a:t>
            </a:r>
            <a:r>
              <a:rPr lang="hu-HU" dirty="0"/>
              <a:t> </a:t>
            </a:r>
            <a:r>
              <a:rPr lang="hu-HU" dirty="0" err="1"/>
              <a:t>parameters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fit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soil</a:t>
            </a:r>
            <a:r>
              <a:rPr lang="hu-HU" dirty="0"/>
              <a:t> </a:t>
            </a:r>
            <a:r>
              <a:rPr lang="hu-HU" dirty="0" err="1"/>
              <a:t>water</a:t>
            </a:r>
            <a:r>
              <a:rPr lang="hu-HU" dirty="0"/>
              <a:t> </a:t>
            </a:r>
            <a:r>
              <a:rPr lang="hu-HU" dirty="0" err="1"/>
              <a:t>section</a:t>
            </a:r>
            <a:endParaRPr lang="hu-HU" dirty="0"/>
          </a:p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6978D-4D8D-4416-9247-D233D34F018A}" type="slidenum">
              <a:rPr lang="nb-NO" smtClean="0"/>
              <a:t>3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143910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err="1"/>
              <a:t>Needed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ensure</a:t>
            </a:r>
            <a:r>
              <a:rPr lang="hu-HU" dirty="0"/>
              <a:t> </a:t>
            </a:r>
            <a:r>
              <a:rPr lang="hu-HU" dirty="0" err="1"/>
              <a:t>continuity;most</a:t>
            </a:r>
            <a:r>
              <a:rPr lang="hu-HU" dirty="0"/>
              <a:t> </a:t>
            </a:r>
            <a:r>
              <a:rPr lang="hu-HU" dirty="0" err="1"/>
              <a:t>inportant</a:t>
            </a:r>
            <a:r>
              <a:rPr lang="hu-HU" dirty="0"/>
              <a:t> </a:t>
            </a:r>
            <a:r>
              <a:rPr lang="hu-HU" dirty="0" err="1"/>
              <a:t>parameters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fit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soil</a:t>
            </a:r>
            <a:r>
              <a:rPr lang="hu-HU" dirty="0"/>
              <a:t> </a:t>
            </a:r>
            <a:r>
              <a:rPr lang="hu-HU" dirty="0" err="1"/>
              <a:t>water</a:t>
            </a:r>
            <a:r>
              <a:rPr lang="hu-HU" dirty="0"/>
              <a:t> </a:t>
            </a:r>
            <a:r>
              <a:rPr lang="hu-HU" dirty="0" err="1"/>
              <a:t>section</a:t>
            </a:r>
            <a:endParaRPr lang="hu-HU" dirty="0"/>
          </a:p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6978D-4D8D-4416-9247-D233D34F018A}" type="slidenum">
              <a:rPr lang="nb-NO" smtClean="0"/>
              <a:t>4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393700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err="1"/>
              <a:t>Needed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ensure</a:t>
            </a:r>
            <a:r>
              <a:rPr lang="hu-HU" dirty="0"/>
              <a:t> </a:t>
            </a:r>
            <a:r>
              <a:rPr lang="hu-HU" dirty="0" err="1"/>
              <a:t>continuity;most</a:t>
            </a:r>
            <a:r>
              <a:rPr lang="hu-HU" dirty="0"/>
              <a:t> </a:t>
            </a:r>
            <a:r>
              <a:rPr lang="hu-HU" dirty="0" err="1"/>
              <a:t>inportant</a:t>
            </a:r>
            <a:r>
              <a:rPr lang="hu-HU" dirty="0"/>
              <a:t> </a:t>
            </a:r>
            <a:r>
              <a:rPr lang="hu-HU" dirty="0" err="1"/>
              <a:t>parameters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fit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soil</a:t>
            </a:r>
            <a:r>
              <a:rPr lang="hu-HU" dirty="0"/>
              <a:t> </a:t>
            </a:r>
            <a:r>
              <a:rPr lang="hu-HU" dirty="0" err="1"/>
              <a:t>water</a:t>
            </a:r>
            <a:r>
              <a:rPr lang="hu-HU" dirty="0"/>
              <a:t> </a:t>
            </a:r>
            <a:r>
              <a:rPr lang="hu-HU" dirty="0" err="1"/>
              <a:t>section</a:t>
            </a:r>
            <a:endParaRPr lang="hu-HU" dirty="0"/>
          </a:p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6978D-4D8D-4416-9247-D233D34F018A}" type="slidenum">
              <a:rPr lang="nb-NO" smtClean="0"/>
              <a:t>5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364873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err="1"/>
              <a:t>Needed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ensure</a:t>
            </a:r>
            <a:r>
              <a:rPr lang="hu-HU" dirty="0"/>
              <a:t> </a:t>
            </a:r>
            <a:r>
              <a:rPr lang="hu-HU" dirty="0" err="1"/>
              <a:t>continuity;most</a:t>
            </a:r>
            <a:r>
              <a:rPr lang="hu-HU" dirty="0"/>
              <a:t> </a:t>
            </a:r>
            <a:r>
              <a:rPr lang="hu-HU" dirty="0" err="1"/>
              <a:t>inportant</a:t>
            </a:r>
            <a:r>
              <a:rPr lang="hu-HU" dirty="0"/>
              <a:t> </a:t>
            </a:r>
            <a:r>
              <a:rPr lang="hu-HU" dirty="0" err="1"/>
              <a:t>parameters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fit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soil</a:t>
            </a:r>
            <a:r>
              <a:rPr lang="hu-HU" dirty="0"/>
              <a:t> </a:t>
            </a:r>
            <a:r>
              <a:rPr lang="hu-HU" dirty="0" err="1"/>
              <a:t>water</a:t>
            </a:r>
            <a:r>
              <a:rPr lang="hu-HU" dirty="0"/>
              <a:t> </a:t>
            </a:r>
            <a:r>
              <a:rPr lang="hu-HU" dirty="0" err="1"/>
              <a:t>section</a:t>
            </a:r>
            <a:endParaRPr lang="hu-HU" dirty="0"/>
          </a:p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6978D-4D8D-4416-9247-D233D34F018A}" type="slidenum">
              <a:rPr lang="nb-NO" smtClean="0"/>
              <a:t>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3444748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err="1"/>
              <a:t>Needed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ensure</a:t>
            </a:r>
            <a:r>
              <a:rPr lang="hu-HU" dirty="0"/>
              <a:t> </a:t>
            </a:r>
            <a:r>
              <a:rPr lang="hu-HU" dirty="0" err="1"/>
              <a:t>continuity;most</a:t>
            </a:r>
            <a:r>
              <a:rPr lang="hu-HU" dirty="0"/>
              <a:t> </a:t>
            </a:r>
            <a:r>
              <a:rPr lang="hu-HU" dirty="0" err="1"/>
              <a:t>inportant</a:t>
            </a:r>
            <a:r>
              <a:rPr lang="hu-HU" dirty="0"/>
              <a:t> </a:t>
            </a:r>
            <a:r>
              <a:rPr lang="hu-HU" dirty="0" err="1"/>
              <a:t>parameters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fit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soil</a:t>
            </a:r>
            <a:r>
              <a:rPr lang="hu-HU" dirty="0"/>
              <a:t> </a:t>
            </a:r>
            <a:r>
              <a:rPr lang="hu-HU" dirty="0" err="1"/>
              <a:t>water</a:t>
            </a:r>
            <a:r>
              <a:rPr lang="hu-HU" dirty="0"/>
              <a:t> </a:t>
            </a:r>
            <a:r>
              <a:rPr lang="hu-HU" dirty="0" err="1"/>
              <a:t>section</a:t>
            </a:r>
            <a:endParaRPr lang="hu-HU" dirty="0"/>
          </a:p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6978D-4D8D-4416-9247-D233D34F018A}" type="slidenum">
              <a:rPr lang="nb-NO" smtClean="0"/>
              <a:t>7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1006307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6978D-4D8D-4416-9247-D233D34F018A}" type="slidenum">
              <a:rPr lang="nb-NO" smtClean="0"/>
              <a:t>10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9922268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6978D-4D8D-4416-9247-D233D34F018A}" type="slidenum">
              <a:rPr lang="nb-NO" smtClean="0"/>
              <a:t>11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801162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6978D-4D8D-4416-9247-D233D34F018A}" type="slidenum">
              <a:rPr lang="nb-NO" smtClean="0"/>
              <a:t>12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213573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lokTextu 7">
            <a:extLst>
              <a:ext uri="{FF2B5EF4-FFF2-40B4-BE49-F238E27FC236}">
                <a16:creationId xmlns:a16="http://schemas.microsoft.com/office/drawing/2014/main" id="{9979A5A7-3D5B-440A-86E7-8807221718E0}"/>
              </a:ext>
            </a:extLst>
          </p:cNvPr>
          <p:cNvSpPr txBox="1"/>
          <p:nvPr userDrawn="1"/>
        </p:nvSpPr>
        <p:spPr>
          <a:xfrm>
            <a:off x="1704869" y="2146778"/>
            <a:ext cx="8782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03597F"/>
                </a:solidFill>
                <a:latin typeface="Montserrat" panose="00000500000000000000" pitchFamily="2" charset="-18"/>
                <a:cs typeface="Mongolian Baiti" panose="03000500000000000000" pitchFamily="66" charset="0"/>
              </a:rPr>
              <a:t>OPtimal strategies to retAIN and re-use water and nutrients in small agricultural catchments across different soil-climatic regions in Europe</a:t>
            </a:r>
          </a:p>
        </p:txBody>
      </p:sp>
      <p:pic>
        <p:nvPicPr>
          <p:cNvPr id="4" name="Obrázok 2" descr="Obrázok, na ktorom je monitor, obrazovka, televízor, hodiny&#10;&#10;Automaticky generovaný popis">
            <a:extLst>
              <a:ext uri="{FF2B5EF4-FFF2-40B4-BE49-F238E27FC236}">
                <a16:creationId xmlns:a16="http://schemas.microsoft.com/office/drawing/2014/main" id="{23A42A3C-7D7E-4BBE-B037-F4DA9FA3C4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0354"/>
            <a:ext cx="1312166" cy="927646"/>
          </a:xfrm>
          <a:prstGeom prst="rect">
            <a:avLst/>
          </a:prstGeom>
        </p:spPr>
      </p:pic>
      <p:sp>
        <p:nvSpPr>
          <p:cNvPr id="5" name="BlokTextu 3">
            <a:extLst>
              <a:ext uri="{FF2B5EF4-FFF2-40B4-BE49-F238E27FC236}">
                <a16:creationId xmlns:a16="http://schemas.microsoft.com/office/drawing/2014/main" id="{69FF6D54-CC99-4B7E-B727-80A0C418AFA0}"/>
              </a:ext>
            </a:extLst>
          </p:cNvPr>
          <p:cNvSpPr txBox="1"/>
          <p:nvPr userDrawn="1"/>
        </p:nvSpPr>
        <p:spPr>
          <a:xfrm>
            <a:off x="1223266" y="6116209"/>
            <a:ext cx="59081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Montserrat" panose="00000500000000000000" pitchFamily="2" charset="-18"/>
              </a:rPr>
              <a:t>This project has received funding from the European Union’s Horizon 2020 research and innovation program under grant agreement No. 862756.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3304" y="787363"/>
            <a:ext cx="4845391" cy="1308765"/>
          </a:xfrm>
          <a:prstGeom prst="rect">
            <a:avLst/>
          </a:prstGeom>
        </p:spPr>
      </p:pic>
      <p:sp>
        <p:nvSpPr>
          <p:cNvPr id="12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7323667" y="4766008"/>
            <a:ext cx="4588933" cy="1811866"/>
          </a:xfrm>
          <a:prstGeom prst="rect">
            <a:avLst/>
          </a:prstGeom>
          <a:ln>
            <a:solidFill>
              <a:srgbClr val="34597C"/>
            </a:solidFill>
          </a:ln>
        </p:spPr>
        <p:txBody>
          <a:bodyPr anchor="ctr"/>
          <a:lstStyle>
            <a:lvl1pPr marL="0" indent="0">
              <a:buNone/>
              <a:defRPr/>
            </a:lvl1pPr>
          </a:lstStyle>
          <a:p>
            <a:pPr lvl="0" algn="ctr"/>
            <a:r>
              <a:rPr lang="en-US" b="1" dirty="0"/>
              <a:t>Insert Your Logos Here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6812AD1-C17F-4A75-B507-AB84316D3ED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09775" y="3095625"/>
            <a:ext cx="8172450" cy="1200150"/>
          </a:xfrm>
          <a:prstGeom prst="rect">
            <a:avLst/>
          </a:prstGeom>
        </p:spPr>
        <p:txBody>
          <a:bodyPr anchor="ctr"/>
          <a:lstStyle>
            <a:lvl1pPr indent="0" algn="ctr">
              <a:buNone/>
              <a:defRPr sz="3600" b="1">
                <a:solidFill>
                  <a:srgbClr val="95C11F"/>
                </a:solidFill>
              </a:defRPr>
            </a:lvl1pPr>
            <a:lvl2pPr indent="0">
              <a:buNone/>
              <a:defRPr b="1">
                <a:solidFill>
                  <a:srgbClr val="95C11F"/>
                </a:solidFill>
              </a:defRPr>
            </a:lvl2pPr>
            <a:lvl3pPr indent="0">
              <a:buNone/>
              <a:defRPr b="1">
                <a:solidFill>
                  <a:srgbClr val="95C11F"/>
                </a:solidFill>
              </a:defRPr>
            </a:lvl3pPr>
            <a:lvl4pPr indent="0">
              <a:buNone/>
              <a:defRPr b="1">
                <a:solidFill>
                  <a:srgbClr val="95C11F"/>
                </a:solidFill>
              </a:defRPr>
            </a:lvl4pPr>
            <a:lvl5pPr indent="0">
              <a:buNone/>
              <a:defRPr b="1">
                <a:solidFill>
                  <a:srgbClr val="95C11F"/>
                </a:solidFill>
              </a:defRPr>
            </a:lvl5pPr>
          </a:lstStyle>
          <a:p>
            <a:pPr lvl="0"/>
            <a:r>
              <a:rPr lang="en-US" dirty="0"/>
              <a:t>HEADLINE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7F20225-2E1D-4B71-B962-4D5E92278A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9075" y="5095874"/>
            <a:ext cx="5619750" cy="733425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7346267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slide grey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" y="0"/>
            <a:ext cx="12187769" cy="6858000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D6BF26E0-AAC6-4B0D-8EB6-7E10D20BF13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867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ckground slide grey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" y="0"/>
            <a:ext cx="12187769" cy="6858000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D6BF26E0-AAC6-4B0D-8EB6-7E10D20BF13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64317" y="1350328"/>
            <a:ext cx="5545933" cy="4879021"/>
          </a:xfrm>
          <a:prstGeom prst="roundRect">
            <a:avLst>
              <a:gd name="adj" fmla="val 3131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227100" y="1350327"/>
            <a:ext cx="5545933" cy="4879021"/>
          </a:xfrm>
          <a:prstGeom prst="roundRect">
            <a:avLst>
              <a:gd name="adj" fmla="val 3131"/>
            </a:avLst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1915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9675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8277701" y="1829347"/>
            <a:ext cx="3027998" cy="3199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baseline="0">
                <a:solidFill>
                  <a:srgbClr val="03597F"/>
                </a:solidFill>
              </a:defRPr>
            </a:lvl1pPr>
          </a:lstStyle>
          <a:p>
            <a:pPr lvl="0"/>
            <a:r>
              <a:rPr lang="sk-SK" dirty="0" err="1"/>
              <a:t>Use</a:t>
            </a:r>
            <a:r>
              <a:rPr lang="sk-SK" dirty="0"/>
              <a:t> </a:t>
            </a:r>
            <a:r>
              <a:rPr lang="sk-SK" dirty="0" err="1"/>
              <a:t>ideally</a:t>
            </a:r>
            <a:r>
              <a:rPr lang="sk-SK" dirty="0"/>
              <a:t> as a </a:t>
            </a:r>
            <a:r>
              <a:rPr lang="sk-SK" dirty="0" err="1"/>
              <a:t>separation</a:t>
            </a:r>
            <a:r>
              <a:rPr lang="sk-SK" dirty="0"/>
              <a:t> slide, </a:t>
            </a:r>
            <a:r>
              <a:rPr lang="sk-SK" dirty="0" err="1"/>
              <a:t>e.g</a:t>
            </a:r>
            <a:r>
              <a:rPr lang="sk-SK" dirty="0"/>
              <a:t>.</a:t>
            </a:r>
          </a:p>
          <a:p>
            <a:pPr lvl="0"/>
            <a:endParaRPr lang="sk-SK" dirty="0"/>
          </a:p>
          <a:p>
            <a:pPr lvl="0"/>
            <a:r>
              <a:rPr lang="sk-SK" dirty="0" err="1"/>
              <a:t>Chapter</a:t>
            </a:r>
            <a:r>
              <a:rPr lang="sk-SK" dirty="0"/>
              <a:t> 1...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987901" y="1829346"/>
            <a:ext cx="3027998" cy="3199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sk-SK" dirty="0" err="1"/>
              <a:t>Use</a:t>
            </a:r>
            <a:r>
              <a:rPr lang="sk-SK" dirty="0"/>
              <a:t> </a:t>
            </a:r>
            <a:r>
              <a:rPr lang="sk-SK" dirty="0" err="1"/>
              <a:t>ideally</a:t>
            </a:r>
            <a:r>
              <a:rPr lang="sk-SK" dirty="0"/>
              <a:t> as a </a:t>
            </a:r>
            <a:r>
              <a:rPr lang="sk-SK" dirty="0" err="1"/>
              <a:t>separation</a:t>
            </a:r>
            <a:r>
              <a:rPr lang="sk-SK" dirty="0"/>
              <a:t> slide, </a:t>
            </a:r>
            <a:r>
              <a:rPr lang="sk-SK" dirty="0" err="1"/>
              <a:t>e.g</a:t>
            </a:r>
            <a:r>
              <a:rPr lang="sk-SK" dirty="0"/>
              <a:t>.</a:t>
            </a:r>
          </a:p>
          <a:p>
            <a:pPr lvl="0"/>
            <a:endParaRPr lang="sk-SK" dirty="0"/>
          </a:p>
          <a:p>
            <a:pPr lvl="0"/>
            <a:r>
              <a:rPr lang="sk-SK" dirty="0" err="1"/>
              <a:t>Case</a:t>
            </a:r>
            <a:r>
              <a:rPr lang="sk-SK" dirty="0"/>
              <a:t> Study Demo-</a:t>
            </a:r>
            <a:r>
              <a:rPr lang="sk-SK" dirty="0" err="1"/>
              <a:t>Sites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8286260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96750" cy="6858000"/>
          </a:xfrm>
          <a:prstGeom prst="rect">
            <a:avLst/>
          </a:prstGeom>
        </p:spPr>
      </p:pic>
      <p:sp>
        <p:nvSpPr>
          <p:cNvPr id="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8277701" y="1829347"/>
            <a:ext cx="3027998" cy="3199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baseline="0">
                <a:solidFill>
                  <a:srgbClr val="95C11F"/>
                </a:solidFill>
              </a:defRPr>
            </a:lvl1pPr>
          </a:lstStyle>
          <a:p>
            <a:pPr lvl="0"/>
            <a:r>
              <a:rPr lang="sk-SK" dirty="0" err="1"/>
              <a:t>Use</a:t>
            </a:r>
            <a:r>
              <a:rPr lang="sk-SK" dirty="0"/>
              <a:t> </a:t>
            </a:r>
            <a:r>
              <a:rPr lang="sk-SK" dirty="0" err="1"/>
              <a:t>ideally</a:t>
            </a:r>
            <a:r>
              <a:rPr lang="sk-SK" dirty="0"/>
              <a:t> as a </a:t>
            </a:r>
            <a:r>
              <a:rPr lang="sk-SK" dirty="0" err="1"/>
              <a:t>separation</a:t>
            </a:r>
            <a:r>
              <a:rPr lang="sk-SK" dirty="0"/>
              <a:t> slide, </a:t>
            </a:r>
            <a:r>
              <a:rPr lang="sk-SK" dirty="0" err="1"/>
              <a:t>e.g</a:t>
            </a:r>
            <a:r>
              <a:rPr lang="sk-SK" dirty="0"/>
              <a:t>.</a:t>
            </a:r>
          </a:p>
          <a:p>
            <a:pPr lvl="0"/>
            <a:endParaRPr lang="sk-SK" dirty="0"/>
          </a:p>
          <a:p>
            <a:pPr lvl="0"/>
            <a:r>
              <a:rPr lang="sk-SK" dirty="0" err="1"/>
              <a:t>Chapter</a:t>
            </a:r>
            <a:r>
              <a:rPr lang="sk-SK" dirty="0"/>
              <a:t> 1...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987901" y="1829346"/>
            <a:ext cx="3027998" cy="3199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sk-SK" dirty="0" err="1"/>
              <a:t>Use</a:t>
            </a:r>
            <a:r>
              <a:rPr lang="sk-SK" dirty="0"/>
              <a:t> </a:t>
            </a:r>
            <a:r>
              <a:rPr lang="sk-SK" dirty="0" err="1"/>
              <a:t>ideally</a:t>
            </a:r>
            <a:r>
              <a:rPr lang="sk-SK" dirty="0"/>
              <a:t> as a </a:t>
            </a:r>
            <a:r>
              <a:rPr lang="sk-SK" dirty="0" err="1"/>
              <a:t>separation</a:t>
            </a:r>
            <a:r>
              <a:rPr lang="sk-SK" dirty="0"/>
              <a:t> slide, </a:t>
            </a:r>
            <a:r>
              <a:rPr lang="sk-SK" dirty="0" err="1"/>
              <a:t>e.g</a:t>
            </a:r>
            <a:r>
              <a:rPr lang="sk-SK" dirty="0"/>
              <a:t>.</a:t>
            </a:r>
          </a:p>
          <a:p>
            <a:pPr lvl="0"/>
            <a:endParaRPr lang="sk-SK" dirty="0"/>
          </a:p>
          <a:p>
            <a:pPr lvl="0"/>
            <a:r>
              <a:rPr lang="sk-SK" dirty="0" err="1"/>
              <a:t>Case</a:t>
            </a:r>
            <a:r>
              <a:rPr lang="sk-SK" dirty="0"/>
              <a:t> Study Demo-</a:t>
            </a:r>
            <a:r>
              <a:rPr lang="sk-SK" dirty="0" err="1"/>
              <a:t>Sites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7613146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slid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467"/>
            <a:ext cx="5227608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318" y="787025"/>
            <a:ext cx="640339" cy="90918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318" y="2224078"/>
            <a:ext cx="640339" cy="90918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317" y="3661131"/>
            <a:ext cx="640339" cy="90918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317" y="5098183"/>
            <a:ext cx="640339" cy="909184"/>
          </a:xfrm>
          <a:prstGeom prst="rect">
            <a:avLst/>
          </a:prstGeom>
        </p:spPr>
      </p:pic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878BB7AC-2FFD-4C36-A3A9-9B98D6AAB4C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26544" y="1878710"/>
            <a:ext cx="3174520" cy="3083646"/>
          </a:xfrm>
          <a:prstGeom prst="ellipse">
            <a:avLst/>
          </a:prstGeom>
          <a:solidFill>
            <a:schemeClr val="bg1">
              <a:alpha val="70000"/>
            </a:schemeClr>
          </a:solidFill>
        </p:spPr>
        <p:txBody>
          <a:bodyPr anchor="ctr"/>
          <a:lstStyle>
            <a:lvl1pPr marL="0" indent="0" algn="ctr">
              <a:buNone/>
              <a:defRPr sz="2400" b="1">
                <a:solidFill>
                  <a:srgbClr val="03597F"/>
                </a:solidFill>
              </a:defRPr>
            </a:lvl1pPr>
            <a:lvl2pPr algn="ctr">
              <a:buNone/>
              <a:defRPr/>
            </a:lvl2pPr>
            <a:lvl3pPr algn="ctr">
              <a:buNone/>
              <a:defRPr/>
            </a:lvl3pPr>
            <a:lvl4pPr algn="ctr">
              <a:buNone/>
              <a:defRPr/>
            </a:lvl4pPr>
            <a:lvl5pPr algn="ctr">
              <a:buNone/>
              <a:defRPr/>
            </a:lvl5pPr>
          </a:lstStyle>
          <a:p>
            <a:pPr lvl="0"/>
            <a:r>
              <a:rPr lang="en-US" dirty="0"/>
              <a:t>Place your text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5808663" y="541867"/>
            <a:ext cx="6103937" cy="5757333"/>
          </a:xfrm>
          <a:prstGeom prst="roundRect">
            <a:avLst>
              <a:gd name="adj" fmla="val 2991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</a:lstStyle>
          <a:p>
            <a:pPr lvl="0"/>
            <a:r>
              <a:rPr lang="sk-SK" dirty="0" err="1"/>
              <a:t>Place</a:t>
            </a:r>
            <a:r>
              <a:rPr lang="sk-SK" dirty="0"/>
              <a:t> </a:t>
            </a:r>
            <a:r>
              <a:rPr lang="sk-SK" dirty="0" err="1"/>
              <a:t>your</a:t>
            </a:r>
            <a:r>
              <a:rPr lang="sk-SK" dirty="0"/>
              <a:t> </a:t>
            </a:r>
            <a:r>
              <a:rPr lang="sk-SK" dirty="0" err="1"/>
              <a:t>content</a:t>
            </a:r>
            <a:r>
              <a:rPr lang="sk-SK" dirty="0"/>
              <a:t> </a:t>
            </a:r>
            <a:r>
              <a:rPr lang="sk-SK" dirty="0" err="1"/>
              <a:t>here</a:t>
            </a:r>
            <a:endParaRPr lang="en-GB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4942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6078071" y="0"/>
            <a:ext cx="6113929" cy="6858000"/>
          </a:xfrm>
          <a:prstGeom prst="rect">
            <a:avLst/>
          </a:prstGeom>
          <a:gradFill>
            <a:gsLst>
              <a:gs pos="0">
                <a:srgbClr val="03597F">
                  <a:alpha val="80000"/>
                </a:srgbClr>
              </a:gs>
              <a:gs pos="100000">
                <a:srgbClr val="03597F"/>
              </a:gs>
            </a:gsLst>
            <a:lin ang="7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025" y="501926"/>
            <a:ext cx="4356094" cy="585414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2221" y="3343270"/>
            <a:ext cx="4905627" cy="171459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F19C4-2C60-4FD0-967A-D9AEB54A684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47825" y="2590800"/>
            <a:ext cx="2771775" cy="196215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 b="1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text here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3CE5E3E-72A5-439A-BD39-C3ECC6B6C167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681535" y="540798"/>
            <a:ext cx="4905628" cy="2628900"/>
          </a:xfrm>
          <a:prstGeom prst="roundRect">
            <a:avLst>
              <a:gd name="adj" fmla="val 5395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73CE5E3E-72A5-439A-BD39-C3ECC6B6C167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81535" y="3662626"/>
            <a:ext cx="4905628" cy="2628900"/>
          </a:xfrm>
          <a:prstGeom prst="roundRect">
            <a:avLst>
              <a:gd name="adj" fmla="val 5395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3077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sl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7650" y="3885"/>
            <a:ext cx="813435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EC467E9-5D47-49EC-9017-8927BD4C4FDF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391524" y="304104"/>
            <a:ext cx="3562350" cy="6257562"/>
          </a:xfrm>
          <a:prstGeom prst="roundRect">
            <a:avLst>
              <a:gd name="adj" fmla="val 3078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220663" y="160338"/>
            <a:ext cx="3571875" cy="1058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 baseline="0">
                <a:solidFill>
                  <a:srgbClr val="95C11F"/>
                </a:solidFill>
              </a:defRPr>
            </a:lvl1pPr>
          </a:lstStyle>
          <a:p>
            <a:pPr lvl="0"/>
            <a:r>
              <a:rPr lang="sk-SK" dirty="0"/>
              <a:t>Title</a:t>
            </a:r>
          </a:p>
          <a:p>
            <a:pPr lvl="0"/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EC467E9-5D47-49EC-9017-8927BD4C4FDF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20663" y="1378200"/>
            <a:ext cx="3571875" cy="5183466"/>
          </a:xfrm>
          <a:prstGeom prst="roundRect">
            <a:avLst>
              <a:gd name="adj" fmla="val 3078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5222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slid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337" y="0"/>
            <a:ext cx="8145663" cy="6858000"/>
          </a:xfrm>
          <a:prstGeom prst="rect">
            <a:avLst/>
          </a:prstGeom>
        </p:spPr>
      </p:pic>
      <p:sp>
        <p:nvSpPr>
          <p:cNvPr id="9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220663" y="160338"/>
            <a:ext cx="3571875" cy="1058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 baseline="0">
                <a:solidFill>
                  <a:srgbClr val="95C11F"/>
                </a:solidFill>
              </a:defRPr>
            </a:lvl1pPr>
          </a:lstStyle>
          <a:p>
            <a:pPr lvl="0"/>
            <a:r>
              <a:rPr lang="sk-SK" dirty="0"/>
              <a:t>Title</a:t>
            </a:r>
          </a:p>
          <a:p>
            <a:pPr lvl="0"/>
            <a:endParaRPr lang="en-GB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EC467E9-5D47-49EC-9017-8927BD4C4FDF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20663" y="1378200"/>
            <a:ext cx="3571875" cy="5183466"/>
          </a:xfrm>
          <a:prstGeom prst="roundRect">
            <a:avLst>
              <a:gd name="adj" fmla="val 3078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EC467E9-5D47-49EC-9017-8927BD4C4FDF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8391525" y="4604273"/>
            <a:ext cx="3571875" cy="1957394"/>
          </a:xfrm>
          <a:prstGeom prst="roundRect">
            <a:avLst>
              <a:gd name="adj" fmla="val 3078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EC467E9-5D47-49EC-9017-8927BD4C4FDF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8391524" y="203170"/>
            <a:ext cx="3571875" cy="3734129"/>
          </a:xfrm>
          <a:prstGeom prst="roundRect">
            <a:avLst>
              <a:gd name="adj" fmla="val 3078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5473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 userDrawn="1"/>
        </p:nvSpPr>
        <p:spPr>
          <a:xfrm>
            <a:off x="345573" y="553156"/>
            <a:ext cx="3702756" cy="5712177"/>
          </a:xfrm>
          <a:prstGeom prst="roundRect">
            <a:avLst>
              <a:gd name="adj" fmla="val 4777"/>
            </a:avLst>
          </a:prstGeom>
          <a:noFill/>
          <a:ln w="76200">
            <a:solidFill>
              <a:srgbClr val="03597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ounded Rectangle 8"/>
          <p:cNvSpPr/>
          <p:nvPr userDrawn="1"/>
        </p:nvSpPr>
        <p:spPr>
          <a:xfrm>
            <a:off x="4277305" y="832555"/>
            <a:ext cx="3640703" cy="5192888"/>
          </a:xfrm>
          <a:prstGeom prst="roundRect">
            <a:avLst>
              <a:gd name="adj" fmla="val 4799"/>
            </a:avLst>
          </a:prstGeom>
          <a:gradFill>
            <a:gsLst>
              <a:gs pos="0">
                <a:srgbClr val="03597F">
                  <a:alpha val="80000"/>
                </a:srgbClr>
              </a:gs>
              <a:gs pos="100000">
                <a:srgbClr val="03597F"/>
              </a:gs>
            </a:gsLst>
            <a:lin ang="7200000" scaled="0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GB"/>
          </a:p>
        </p:txBody>
      </p:sp>
      <p:sp>
        <p:nvSpPr>
          <p:cNvPr id="10" name="Rounded Rectangle 9"/>
          <p:cNvSpPr/>
          <p:nvPr userDrawn="1"/>
        </p:nvSpPr>
        <p:spPr>
          <a:xfrm>
            <a:off x="4521088" y="1047901"/>
            <a:ext cx="3157223" cy="4762196"/>
          </a:xfrm>
          <a:prstGeom prst="roundRect">
            <a:avLst>
              <a:gd name="adj" fmla="val 3393"/>
            </a:avLst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GB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5BAA0E0-5533-4F1B-9DD0-DED917532F44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93576" y="832555"/>
            <a:ext cx="3209925" cy="5192888"/>
          </a:xfrm>
          <a:prstGeom prst="roundRect">
            <a:avLst>
              <a:gd name="adj" fmla="val 2926"/>
            </a:avLst>
          </a:prstGeom>
          <a:ln w="76200">
            <a:noFill/>
          </a:ln>
          <a:effectLst/>
        </p:spPr>
        <p:txBody>
          <a:bodyPr/>
          <a:lstStyle>
            <a:lvl1pPr marL="0" indent="0">
              <a:buNone/>
              <a:defRPr sz="1600">
                <a:ln>
                  <a:noFill/>
                </a:ln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1CE25A01-83FF-4308-B393-632EA285A927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701092" y="1237129"/>
            <a:ext cx="2796987" cy="4399877"/>
          </a:xfrm>
          <a:prstGeom prst="roundRect">
            <a:avLst>
              <a:gd name="adj" fmla="val 3573"/>
            </a:avLst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5" name="Rounded Rectangle 14"/>
          <p:cNvSpPr/>
          <p:nvPr userDrawn="1"/>
        </p:nvSpPr>
        <p:spPr>
          <a:xfrm>
            <a:off x="8146983" y="553156"/>
            <a:ext cx="3702756" cy="5712177"/>
          </a:xfrm>
          <a:prstGeom prst="roundRect">
            <a:avLst>
              <a:gd name="adj" fmla="val 4777"/>
            </a:avLst>
          </a:prstGeom>
          <a:noFill/>
          <a:ln w="76200">
            <a:solidFill>
              <a:srgbClr val="03597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5BAA0E0-5533-4F1B-9DD0-DED917532F4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93398" y="812800"/>
            <a:ext cx="3209925" cy="5192888"/>
          </a:xfrm>
          <a:prstGeom prst="roundRect">
            <a:avLst>
              <a:gd name="adj" fmla="val 2926"/>
            </a:avLst>
          </a:prstGeom>
          <a:ln w="76200">
            <a:noFill/>
          </a:ln>
          <a:effectLst/>
        </p:spPr>
        <p:txBody>
          <a:bodyPr/>
          <a:lstStyle>
            <a:lvl1pPr marL="0" indent="0">
              <a:buNone/>
              <a:defRPr sz="1600">
                <a:ln>
                  <a:noFill/>
                </a:ln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162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e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3939F28-3671-4D40-B49B-3E0E8E67796B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18042" y="990805"/>
            <a:ext cx="7574492" cy="5194790"/>
          </a:xfrm>
          <a:prstGeom prst="roundRect">
            <a:avLst>
              <a:gd name="adj" fmla="val 3791"/>
            </a:avLst>
          </a:prstGeom>
          <a:ln w="76200">
            <a:solidFill>
              <a:srgbClr val="95C11F"/>
            </a:solidFill>
          </a:ln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10C74BC3-0E49-4033-B36F-64809D6DF8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8475" y="224705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0" name="Rounded Rectangle 9"/>
          <p:cNvSpPr/>
          <p:nvPr userDrawn="1"/>
        </p:nvSpPr>
        <p:spPr>
          <a:xfrm>
            <a:off x="8246877" y="990805"/>
            <a:ext cx="3640703" cy="5192888"/>
          </a:xfrm>
          <a:prstGeom prst="roundRect">
            <a:avLst>
              <a:gd name="adj" fmla="val 4799"/>
            </a:avLst>
          </a:prstGeom>
          <a:gradFill>
            <a:gsLst>
              <a:gs pos="0">
                <a:srgbClr val="03597F">
                  <a:alpha val="80000"/>
                </a:srgbClr>
              </a:gs>
              <a:gs pos="100000">
                <a:srgbClr val="03597F"/>
              </a:gs>
            </a:gsLst>
            <a:lin ang="7200000" scaled="0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GB"/>
          </a:p>
        </p:txBody>
      </p:sp>
      <p:sp>
        <p:nvSpPr>
          <p:cNvPr id="11" name="Rounded Rectangle 10"/>
          <p:cNvSpPr/>
          <p:nvPr userDrawn="1"/>
        </p:nvSpPr>
        <p:spPr>
          <a:xfrm>
            <a:off x="8490660" y="1206151"/>
            <a:ext cx="3157223" cy="4762196"/>
          </a:xfrm>
          <a:prstGeom prst="roundRect">
            <a:avLst>
              <a:gd name="adj" fmla="val 3393"/>
            </a:avLst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GB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1CE25A01-83FF-4308-B393-632EA285A927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670664" y="1395379"/>
            <a:ext cx="2796987" cy="4399877"/>
          </a:xfrm>
          <a:prstGeom prst="roundRect">
            <a:avLst>
              <a:gd name="adj" fmla="val 3573"/>
            </a:avLst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547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slid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6331933-7C40-4ED5-BEFF-C46C907984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9139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e 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19"/>
          <p:cNvSpPr>
            <a:spLocks noGrp="1"/>
          </p:cNvSpPr>
          <p:nvPr>
            <p:ph type="body" sz="quarter" idx="13" hasCustomPrompt="1"/>
          </p:nvPr>
        </p:nvSpPr>
        <p:spPr>
          <a:xfrm>
            <a:off x="414867" y="355071"/>
            <a:ext cx="3225800" cy="5254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</a:lstStyle>
          <a:p>
            <a:pPr lvl="0"/>
            <a:r>
              <a:rPr lang="sk-SK" dirty="0"/>
              <a:t>Title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772884" y="1421007"/>
            <a:ext cx="3363685" cy="505463"/>
          </a:xfrm>
          <a:prstGeom prst="roundRect">
            <a:avLst>
              <a:gd name="adj" fmla="val 50000"/>
            </a:avLst>
          </a:prstGeom>
          <a:solidFill>
            <a:srgbClr val="03597F"/>
          </a:solidFill>
          <a:ln>
            <a:noFill/>
          </a:ln>
        </p:spPr>
        <p:txBody>
          <a:bodyPr/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sk-SK" dirty="0"/>
              <a:t>Text 1</a:t>
            </a:r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8" hasCustomPrompt="1"/>
          </p:nvPr>
        </p:nvSpPr>
        <p:spPr>
          <a:xfrm>
            <a:off x="772884" y="2155389"/>
            <a:ext cx="3363685" cy="4139486"/>
          </a:xfrm>
          <a:prstGeom prst="roundRect">
            <a:avLst>
              <a:gd name="adj" fmla="val 4082"/>
            </a:avLst>
          </a:prstGeom>
        </p:spPr>
        <p:txBody>
          <a:bodyPr/>
          <a:lstStyle>
            <a:lvl1pPr marL="0" indent="0">
              <a:buNone/>
              <a:defRPr sz="1600">
                <a:solidFill>
                  <a:srgbClr val="03597F"/>
                </a:solidFill>
              </a:defRPr>
            </a:lvl1pPr>
          </a:lstStyle>
          <a:p>
            <a:pPr lvl="0"/>
            <a:r>
              <a:rPr lang="sk-SK" dirty="0" err="1"/>
              <a:t>Place</a:t>
            </a:r>
            <a:r>
              <a:rPr lang="sk-SK" dirty="0"/>
              <a:t> </a:t>
            </a:r>
            <a:r>
              <a:rPr lang="sk-SK" dirty="0" err="1"/>
              <a:t>your</a:t>
            </a:r>
            <a:r>
              <a:rPr lang="sk-SK" dirty="0"/>
              <a:t> </a:t>
            </a:r>
            <a:r>
              <a:rPr lang="sk-SK" dirty="0" err="1"/>
              <a:t>content</a:t>
            </a:r>
            <a:r>
              <a:rPr lang="sk-SK" dirty="0"/>
              <a:t> </a:t>
            </a:r>
            <a:r>
              <a:rPr lang="sk-SK" dirty="0" err="1"/>
              <a:t>here</a:t>
            </a:r>
            <a:endParaRPr lang="en-GB" dirty="0"/>
          </a:p>
        </p:txBody>
      </p:sp>
      <p:sp>
        <p:nvSpPr>
          <p:cNvPr id="17" name="Content Placeholder 7"/>
          <p:cNvSpPr>
            <a:spLocks noGrp="1"/>
          </p:cNvSpPr>
          <p:nvPr>
            <p:ph sz="quarter" idx="19" hasCustomPrompt="1"/>
          </p:nvPr>
        </p:nvSpPr>
        <p:spPr>
          <a:xfrm>
            <a:off x="4447907" y="2155389"/>
            <a:ext cx="3363685" cy="4139486"/>
          </a:xfrm>
          <a:prstGeom prst="roundRect">
            <a:avLst>
              <a:gd name="adj" fmla="val 4082"/>
            </a:avLst>
          </a:prstGeom>
        </p:spPr>
        <p:txBody>
          <a:bodyPr/>
          <a:lstStyle>
            <a:lvl1pPr marL="0" indent="0">
              <a:buNone/>
              <a:defRPr sz="1600">
                <a:solidFill>
                  <a:srgbClr val="935D33"/>
                </a:solidFill>
              </a:defRPr>
            </a:lvl1pPr>
          </a:lstStyle>
          <a:p>
            <a:pPr lvl="0"/>
            <a:r>
              <a:rPr lang="sk-SK" dirty="0" err="1"/>
              <a:t>Place</a:t>
            </a:r>
            <a:r>
              <a:rPr lang="sk-SK" dirty="0"/>
              <a:t> </a:t>
            </a:r>
            <a:r>
              <a:rPr lang="sk-SK" dirty="0" err="1"/>
              <a:t>your</a:t>
            </a:r>
            <a:r>
              <a:rPr lang="sk-SK" dirty="0"/>
              <a:t> </a:t>
            </a:r>
            <a:r>
              <a:rPr lang="sk-SK" dirty="0" err="1"/>
              <a:t>content</a:t>
            </a:r>
            <a:r>
              <a:rPr lang="sk-SK" dirty="0"/>
              <a:t> </a:t>
            </a:r>
            <a:r>
              <a:rPr lang="sk-SK" dirty="0" err="1"/>
              <a:t>here</a:t>
            </a:r>
            <a:endParaRPr lang="en-GB" dirty="0"/>
          </a:p>
        </p:txBody>
      </p:sp>
      <p:sp>
        <p:nvSpPr>
          <p:cNvPr id="19" name="Content Placeholder 7"/>
          <p:cNvSpPr>
            <a:spLocks noGrp="1"/>
          </p:cNvSpPr>
          <p:nvPr>
            <p:ph sz="quarter" idx="20" hasCustomPrompt="1"/>
          </p:nvPr>
        </p:nvSpPr>
        <p:spPr>
          <a:xfrm>
            <a:off x="8122934" y="2155389"/>
            <a:ext cx="3363685" cy="4139486"/>
          </a:xfrm>
          <a:prstGeom prst="roundRect">
            <a:avLst>
              <a:gd name="adj" fmla="val 4082"/>
            </a:avLst>
          </a:prstGeom>
        </p:spPr>
        <p:txBody>
          <a:bodyPr/>
          <a:lstStyle>
            <a:lvl1pPr marL="0" indent="0">
              <a:buNone/>
              <a:defRPr sz="1600">
                <a:solidFill>
                  <a:srgbClr val="95C11F"/>
                </a:solidFill>
              </a:defRPr>
            </a:lvl1pPr>
          </a:lstStyle>
          <a:p>
            <a:pPr lvl="0"/>
            <a:r>
              <a:rPr lang="sk-SK" dirty="0" err="1"/>
              <a:t>Place</a:t>
            </a:r>
            <a:r>
              <a:rPr lang="sk-SK" dirty="0"/>
              <a:t> </a:t>
            </a:r>
            <a:r>
              <a:rPr lang="sk-SK" dirty="0" err="1"/>
              <a:t>your</a:t>
            </a:r>
            <a:r>
              <a:rPr lang="sk-SK" dirty="0"/>
              <a:t> </a:t>
            </a:r>
            <a:r>
              <a:rPr lang="sk-SK" dirty="0" err="1"/>
              <a:t>content</a:t>
            </a:r>
            <a:r>
              <a:rPr lang="sk-SK" dirty="0"/>
              <a:t> </a:t>
            </a:r>
            <a:r>
              <a:rPr lang="sk-SK" dirty="0" err="1"/>
              <a:t>here</a:t>
            </a:r>
            <a:endParaRPr lang="en-GB" dirty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8093319" y="1421007"/>
            <a:ext cx="3363685" cy="505463"/>
          </a:xfrm>
          <a:prstGeom prst="roundRect">
            <a:avLst>
              <a:gd name="adj" fmla="val 50000"/>
            </a:avLst>
          </a:prstGeom>
          <a:solidFill>
            <a:srgbClr val="95C11F"/>
          </a:solidFill>
          <a:ln>
            <a:noFill/>
          </a:ln>
        </p:spPr>
        <p:txBody>
          <a:bodyPr/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sk-SK" dirty="0"/>
              <a:t>Text 1</a:t>
            </a:r>
            <a:endParaRPr lang="en-GB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447907" y="1421006"/>
            <a:ext cx="3363685" cy="505463"/>
          </a:xfrm>
          <a:prstGeom prst="roundRect">
            <a:avLst>
              <a:gd name="adj" fmla="val 50000"/>
            </a:avLst>
          </a:prstGeom>
          <a:solidFill>
            <a:srgbClr val="935D33"/>
          </a:solidFill>
          <a:ln>
            <a:noFill/>
          </a:ln>
        </p:spPr>
        <p:txBody>
          <a:bodyPr/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sk-SK" dirty="0"/>
              <a:t>Text 1</a:t>
            </a:r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3950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e 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ĺžnik: zaoblené rohy 8">
            <a:extLst>
              <a:ext uri="{FF2B5EF4-FFF2-40B4-BE49-F238E27FC236}">
                <a16:creationId xmlns:a16="http://schemas.microsoft.com/office/drawing/2014/main" id="{2B8E5218-19C4-42B4-B351-FACB6FC69C25}"/>
              </a:ext>
            </a:extLst>
          </p:cNvPr>
          <p:cNvSpPr/>
          <p:nvPr userDrawn="1"/>
        </p:nvSpPr>
        <p:spPr>
          <a:xfrm>
            <a:off x="6470327" y="1665514"/>
            <a:ext cx="4873535" cy="4678136"/>
          </a:xfrm>
          <a:prstGeom prst="roundRect">
            <a:avLst>
              <a:gd name="adj" fmla="val 6351"/>
            </a:avLst>
          </a:prstGeom>
          <a:solidFill>
            <a:schemeClr val="bg1"/>
          </a:solidFill>
          <a:ln w="50800">
            <a:solidFill>
              <a:srgbClr val="0359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ál 7">
            <a:extLst>
              <a:ext uri="{FF2B5EF4-FFF2-40B4-BE49-F238E27FC236}">
                <a16:creationId xmlns:a16="http://schemas.microsoft.com/office/drawing/2014/main" id="{03826019-CAD3-4228-868A-CF8443159EAD}"/>
              </a:ext>
            </a:extLst>
          </p:cNvPr>
          <p:cNvSpPr/>
          <p:nvPr userDrawn="1"/>
        </p:nvSpPr>
        <p:spPr>
          <a:xfrm>
            <a:off x="8210407" y="968829"/>
            <a:ext cx="1393370" cy="1393370"/>
          </a:xfrm>
          <a:prstGeom prst="ellipse">
            <a:avLst/>
          </a:prstGeom>
          <a:solidFill>
            <a:schemeClr val="bg1"/>
          </a:solidFill>
          <a:ln w="50800">
            <a:solidFill>
              <a:srgbClr val="0359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bdĺžnik: zaoblené rohy 8">
            <a:extLst>
              <a:ext uri="{FF2B5EF4-FFF2-40B4-BE49-F238E27FC236}">
                <a16:creationId xmlns:a16="http://schemas.microsoft.com/office/drawing/2014/main" id="{2B8E5218-19C4-42B4-B351-FACB6FC69C25}"/>
              </a:ext>
            </a:extLst>
          </p:cNvPr>
          <p:cNvSpPr/>
          <p:nvPr userDrawn="1"/>
        </p:nvSpPr>
        <p:spPr>
          <a:xfrm>
            <a:off x="752748" y="1665514"/>
            <a:ext cx="4873535" cy="4678136"/>
          </a:xfrm>
          <a:prstGeom prst="roundRect">
            <a:avLst>
              <a:gd name="adj" fmla="val 6170"/>
            </a:avLst>
          </a:prstGeom>
          <a:solidFill>
            <a:schemeClr val="bg1"/>
          </a:solidFill>
          <a:ln w="50800">
            <a:solidFill>
              <a:srgbClr val="AACE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931" y="1153906"/>
            <a:ext cx="688323" cy="1024884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10AB620-8CC8-4213-B926-1F38811C544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962025" y="2485102"/>
            <a:ext cx="4476750" cy="3591848"/>
          </a:xfrm>
          <a:prstGeom prst="roundRect">
            <a:avLst>
              <a:gd name="adj" fmla="val 3231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rgbClr val="95C11F"/>
                </a:solidFill>
              </a:defRPr>
            </a:lvl1pPr>
            <a:lvl2pPr indent="0">
              <a:buNone/>
              <a:defRPr/>
            </a:lvl2pPr>
            <a:lvl3pPr indent="0">
              <a:buNone/>
              <a:defRPr/>
            </a:lvl3pPr>
            <a:lvl4pPr indent="0">
              <a:buNone/>
              <a:defRPr/>
            </a:lvl4pPr>
            <a:lvl5pPr indent="0"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4" name="Ovál 7">
            <a:extLst>
              <a:ext uri="{FF2B5EF4-FFF2-40B4-BE49-F238E27FC236}">
                <a16:creationId xmlns:a16="http://schemas.microsoft.com/office/drawing/2014/main" id="{87BB076B-F2F8-4E3D-92EB-6B88400AA4AF}"/>
              </a:ext>
            </a:extLst>
          </p:cNvPr>
          <p:cNvSpPr/>
          <p:nvPr userDrawn="1"/>
        </p:nvSpPr>
        <p:spPr>
          <a:xfrm>
            <a:off x="2492830" y="968829"/>
            <a:ext cx="1393370" cy="1393370"/>
          </a:xfrm>
          <a:prstGeom prst="ellipse">
            <a:avLst/>
          </a:prstGeom>
          <a:solidFill>
            <a:schemeClr val="bg1"/>
          </a:solidFill>
          <a:ln w="50800">
            <a:solidFill>
              <a:srgbClr val="95C1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964" y="1153906"/>
            <a:ext cx="687202" cy="1023215"/>
          </a:xfrm>
          <a:prstGeom prst="rect">
            <a:avLst/>
          </a:prstGeom>
        </p:spPr>
      </p:pic>
      <p:sp>
        <p:nvSpPr>
          <p:cNvPr id="15" name="Text Placeholder 19">
            <a:extLst>
              <a:ext uri="{FF2B5EF4-FFF2-40B4-BE49-F238E27FC236}">
                <a16:creationId xmlns:a16="http://schemas.microsoft.com/office/drawing/2014/main" id="{FBC47EB1-DB15-460B-8076-0A496F85B2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4867" y="355071"/>
            <a:ext cx="3225800" cy="5254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</a:lstStyle>
          <a:p>
            <a:pPr lvl="0"/>
            <a:r>
              <a:rPr lang="sk-SK" dirty="0"/>
              <a:t>Title</a:t>
            </a:r>
            <a:endParaRPr lang="en-GB" dirty="0"/>
          </a:p>
        </p:txBody>
      </p:sp>
      <p:sp>
        <p:nvSpPr>
          <p:cNvPr id="21" name="Content Placeholder 9">
            <a:extLst>
              <a:ext uri="{FF2B5EF4-FFF2-40B4-BE49-F238E27FC236}">
                <a16:creationId xmlns:a16="http://schemas.microsoft.com/office/drawing/2014/main" id="{B10AB620-8CC8-4213-B926-1F38811C5441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668717" y="2485102"/>
            <a:ext cx="4476750" cy="3591848"/>
          </a:xfrm>
          <a:prstGeom prst="roundRect">
            <a:avLst>
              <a:gd name="adj" fmla="val 3231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 indent="0">
              <a:buNone/>
              <a:defRPr/>
            </a:lvl2pPr>
            <a:lvl3pPr indent="0">
              <a:buNone/>
              <a:defRPr/>
            </a:lvl3pPr>
            <a:lvl4pPr indent="0">
              <a:buNone/>
              <a:defRPr/>
            </a:lvl4pPr>
            <a:lvl5pPr indent="0"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8214073" y="968829"/>
            <a:ext cx="1386038" cy="1391216"/>
          </a:xfrm>
          <a:prstGeom prst="ellipse">
            <a:avLst/>
          </a:prstGeom>
          <a:ln w="38100">
            <a:solidFill>
              <a:srgbClr val="03597F"/>
            </a:solidFill>
          </a:ln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8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2496496" y="969906"/>
            <a:ext cx="1386038" cy="1391216"/>
          </a:xfrm>
          <a:prstGeom prst="ellipse">
            <a:avLst/>
          </a:prstGeom>
          <a:ln w="38100">
            <a:solidFill>
              <a:srgbClr val="95C11F"/>
            </a:solidFill>
          </a:ln>
        </p:spPr>
        <p:txBody>
          <a:bodyPr/>
          <a:lstStyle>
            <a:lvl1pPr marL="0" indent="0">
              <a:buNone/>
              <a:defRPr sz="1800" b="0">
                <a:solidFill>
                  <a:srgbClr val="7030A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4339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utre slid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21"/>
          <p:cNvSpPr>
            <a:spLocks noGrp="1"/>
          </p:cNvSpPr>
          <p:nvPr>
            <p:ph type="pic" sz="quarter" idx="22"/>
          </p:nvPr>
        </p:nvSpPr>
        <p:spPr>
          <a:xfrm>
            <a:off x="9391322" y="810345"/>
            <a:ext cx="1931240" cy="1931240"/>
          </a:xfrm>
          <a:prstGeom prst="ellipse">
            <a:avLst/>
          </a:prstGeom>
          <a:noFill/>
          <a:ln w="76200">
            <a:solidFill>
              <a:srgbClr val="95C11F"/>
            </a:solidFill>
          </a:ln>
        </p:spPr>
        <p:txBody>
          <a:bodyPr/>
          <a:lstStyle>
            <a:lvl1pPr marL="0" indent="0">
              <a:buNone/>
              <a:defRPr sz="1000"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6" name="Picture Placeholder 21"/>
          <p:cNvSpPr>
            <a:spLocks noGrp="1"/>
          </p:cNvSpPr>
          <p:nvPr>
            <p:ph type="pic" sz="quarter" idx="21"/>
          </p:nvPr>
        </p:nvSpPr>
        <p:spPr>
          <a:xfrm>
            <a:off x="6560032" y="810345"/>
            <a:ext cx="1931240" cy="1931240"/>
          </a:xfrm>
          <a:prstGeom prst="ellipse">
            <a:avLst/>
          </a:prstGeom>
          <a:noFill/>
          <a:ln w="76200">
            <a:solidFill>
              <a:srgbClr val="03597F"/>
            </a:solidFill>
          </a:ln>
        </p:spPr>
        <p:txBody>
          <a:bodyPr/>
          <a:lstStyle>
            <a:lvl1pPr marL="0" indent="0">
              <a:buNone/>
              <a:defRPr sz="1000"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5" name="Picture Placeholder 21"/>
          <p:cNvSpPr>
            <a:spLocks noGrp="1"/>
          </p:cNvSpPr>
          <p:nvPr>
            <p:ph type="pic" sz="quarter" idx="20"/>
          </p:nvPr>
        </p:nvSpPr>
        <p:spPr>
          <a:xfrm>
            <a:off x="3725110" y="810345"/>
            <a:ext cx="1931240" cy="1931240"/>
          </a:xfrm>
          <a:prstGeom prst="ellipse">
            <a:avLst/>
          </a:prstGeom>
          <a:noFill/>
          <a:ln w="76200">
            <a:solidFill>
              <a:srgbClr val="95C11F"/>
            </a:solidFill>
          </a:ln>
        </p:spPr>
        <p:txBody>
          <a:bodyPr/>
          <a:lstStyle>
            <a:lvl1pPr marL="0" indent="0">
              <a:buNone/>
              <a:defRPr sz="1000"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5"/>
          </p:nvPr>
        </p:nvSpPr>
        <p:spPr>
          <a:xfrm>
            <a:off x="893820" y="810345"/>
            <a:ext cx="1931240" cy="1931240"/>
          </a:xfrm>
          <a:prstGeom prst="ellipse">
            <a:avLst/>
          </a:prstGeom>
          <a:noFill/>
          <a:ln w="76200">
            <a:solidFill>
              <a:srgbClr val="03597F"/>
            </a:solidFill>
          </a:ln>
        </p:spPr>
        <p:txBody>
          <a:bodyPr/>
          <a:lstStyle>
            <a:lvl1pPr marL="0" indent="0">
              <a:buNone/>
              <a:defRPr sz="1000"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6" name="Content Placeholder 9">
            <a:extLst>
              <a:ext uri="{FF2B5EF4-FFF2-40B4-BE49-F238E27FC236}">
                <a16:creationId xmlns:a16="http://schemas.microsoft.com/office/drawing/2014/main" id="{6CE1AEDC-9017-4B1E-8177-CAE5155B5A36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96543" y="3059213"/>
            <a:ext cx="2313357" cy="3085798"/>
          </a:xfrm>
          <a:prstGeom prst="roundRect">
            <a:avLst>
              <a:gd name="adj" fmla="val 6053"/>
            </a:avLst>
          </a:prstGeom>
          <a:solidFill>
            <a:srgbClr val="95C11F"/>
          </a:solidFill>
          <a:ln>
            <a:noFill/>
          </a:ln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indent="0">
              <a:buNone/>
              <a:defRPr/>
            </a:lvl2pPr>
            <a:lvl3pPr indent="0">
              <a:buNone/>
              <a:defRPr/>
            </a:lvl3pPr>
            <a:lvl4pPr indent="0">
              <a:buNone/>
              <a:defRPr/>
            </a:lvl4pPr>
            <a:lvl5pPr indent="0"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20" name="Content Placeholder 9">
            <a:extLst>
              <a:ext uri="{FF2B5EF4-FFF2-40B4-BE49-F238E27FC236}">
                <a16:creationId xmlns:a16="http://schemas.microsoft.com/office/drawing/2014/main" id="{6CE1AEDC-9017-4B1E-8177-CAE5155B5A36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3535868" y="3095257"/>
            <a:ext cx="2313357" cy="3085798"/>
          </a:xfrm>
          <a:prstGeom prst="roundRect">
            <a:avLst>
              <a:gd name="adj" fmla="val 6053"/>
            </a:avLst>
          </a:prstGeom>
          <a:solidFill>
            <a:srgbClr val="03597F"/>
          </a:solidFill>
          <a:ln>
            <a:noFill/>
          </a:ln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indent="0">
              <a:buNone/>
              <a:defRPr/>
            </a:lvl2pPr>
            <a:lvl3pPr indent="0">
              <a:buNone/>
              <a:defRPr/>
            </a:lvl3pPr>
            <a:lvl4pPr indent="0">
              <a:buNone/>
              <a:defRPr/>
            </a:lvl4pPr>
            <a:lvl5pPr indent="0"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21" name="Content Placeholder 9">
            <a:extLst>
              <a:ext uri="{FF2B5EF4-FFF2-40B4-BE49-F238E27FC236}">
                <a16:creationId xmlns:a16="http://schemas.microsoft.com/office/drawing/2014/main" id="{6CE1AEDC-9017-4B1E-8177-CAE5155B5A36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368975" y="3095257"/>
            <a:ext cx="2313357" cy="3085798"/>
          </a:xfrm>
          <a:prstGeom prst="roundRect">
            <a:avLst>
              <a:gd name="adj" fmla="val 6053"/>
            </a:avLst>
          </a:prstGeom>
          <a:solidFill>
            <a:srgbClr val="95C11F"/>
          </a:solidFill>
          <a:ln>
            <a:noFill/>
          </a:ln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indent="0">
              <a:buNone/>
              <a:defRPr/>
            </a:lvl2pPr>
            <a:lvl3pPr indent="0">
              <a:buNone/>
              <a:defRPr/>
            </a:lvl3pPr>
            <a:lvl4pPr indent="0">
              <a:buNone/>
              <a:defRPr/>
            </a:lvl4pPr>
            <a:lvl5pPr indent="0"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23" name="Content Placeholder 9">
            <a:extLst>
              <a:ext uri="{FF2B5EF4-FFF2-40B4-BE49-F238E27FC236}">
                <a16:creationId xmlns:a16="http://schemas.microsoft.com/office/drawing/2014/main" id="{6CE1AEDC-9017-4B1E-8177-CAE5155B5A36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9200264" y="3134334"/>
            <a:ext cx="2313357" cy="3085798"/>
          </a:xfrm>
          <a:prstGeom prst="roundRect">
            <a:avLst>
              <a:gd name="adj" fmla="val 6053"/>
            </a:avLst>
          </a:prstGeom>
          <a:solidFill>
            <a:srgbClr val="03597F"/>
          </a:solidFill>
          <a:ln>
            <a:noFill/>
          </a:ln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indent="0">
              <a:buNone/>
              <a:defRPr/>
            </a:lvl2pPr>
            <a:lvl3pPr indent="0">
              <a:buNone/>
              <a:defRPr/>
            </a:lvl3pPr>
            <a:lvl4pPr indent="0">
              <a:buNone/>
              <a:defRPr/>
            </a:lvl4pPr>
            <a:lvl5pPr indent="0"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28" name="Picture Placeholder 21"/>
          <p:cNvSpPr>
            <a:spLocks noGrp="1"/>
          </p:cNvSpPr>
          <p:nvPr>
            <p:ph type="pic" sz="quarter" idx="23"/>
          </p:nvPr>
        </p:nvSpPr>
        <p:spPr>
          <a:xfrm>
            <a:off x="1055188" y="977932"/>
            <a:ext cx="1596066" cy="1596066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03597F"/>
            </a:solidFill>
          </a:ln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>
                <a:solidFill>
                  <a:srgbClr val="7030A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9" name="Picture Placeholder 21"/>
          <p:cNvSpPr>
            <a:spLocks noGrp="1"/>
          </p:cNvSpPr>
          <p:nvPr>
            <p:ph type="pic" sz="quarter" idx="24"/>
          </p:nvPr>
        </p:nvSpPr>
        <p:spPr>
          <a:xfrm>
            <a:off x="6727619" y="977932"/>
            <a:ext cx="1596066" cy="1596066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03597F"/>
            </a:solidFill>
          </a:ln>
        </p:spPr>
        <p:txBody>
          <a:bodyPr/>
          <a:lstStyle>
            <a:lvl1pPr marL="0" indent="0">
              <a:buNone/>
              <a:defRPr sz="1000"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0" name="Picture Placeholder 21"/>
          <p:cNvSpPr>
            <a:spLocks noGrp="1"/>
          </p:cNvSpPr>
          <p:nvPr>
            <p:ph type="pic" sz="quarter" idx="25"/>
          </p:nvPr>
        </p:nvSpPr>
        <p:spPr>
          <a:xfrm>
            <a:off x="3892697" y="977932"/>
            <a:ext cx="1596066" cy="1596066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95C11F"/>
            </a:solidFill>
          </a:ln>
        </p:spPr>
        <p:txBody>
          <a:bodyPr/>
          <a:lstStyle>
            <a:lvl1pPr marL="0" indent="0">
              <a:buNone/>
              <a:defRPr sz="1000"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1" name="Picture Placeholder 21"/>
          <p:cNvSpPr>
            <a:spLocks noGrp="1"/>
          </p:cNvSpPr>
          <p:nvPr>
            <p:ph type="pic" sz="quarter" idx="26"/>
          </p:nvPr>
        </p:nvSpPr>
        <p:spPr>
          <a:xfrm>
            <a:off x="9558909" y="977932"/>
            <a:ext cx="1596066" cy="1596066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95C11F"/>
            </a:solidFill>
          </a:ln>
        </p:spPr>
        <p:txBody>
          <a:bodyPr/>
          <a:lstStyle>
            <a:lvl1pPr marL="0" indent="0">
              <a:buNone/>
              <a:defRPr sz="1000"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5708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9675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7831424" y="622781"/>
            <a:ext cx="3027998" cy="143377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 b="0" baseline="0">
                <a:solidFill>
                  <a:srgbClr val="03597F"/>
                </a:solidFill>
              </a:defRPr>
            </a:lvl1pPr>
          </a:lstStyle>
          <a:p>
            <a:pPr lvl="0"/>
            <a:r>
              <a:rPr lang="en-GB" noProof="0" dirty="0"/>
              <a:t>Add Speaker Contact</a:t>
            </a:r>
            <a:endParaRPr lang="sk-SK" noProof="0" dirty="0"/>
          </a:p>
        </p:txBody>
      </p:sp>
      <p:pic>
        <p:nvPicPr>
          <p:cNvPr id="5" name="Picture 4" descr="Logo, icon&#10;&#10;Description automatically generated">
            <a:extLst>
              <a:ext uri="{FF2B5EF4-FFF2-40B4-BE49-F238E27FC236}">
                <a16:creationId xmlns:a16="http://schemas.microsoft.com/office/drawing/2014/main" id="{CA39CDED-64ED-41D8-A0AF-97A8D6D1AE3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838" t="-38838" r="-38838" b="-38838"/>
          <a:stretch/>
        </p:blipFill>
        <p:spPr>
          <a:xfrm>
            <a:off x="7831424" y="2590124"/>
            <a:ext cx="831532" cy="83153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884" t="-40884" r="-40884" b="-40884"/>
          <a:stretch/>
        </p:blipFill>
        <p:spPr>
          <a:xfrm>
            <a:off x="7831424" y="3141903"/>
            <a:ext cx="850679" cy="850679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662955" y="2836613"/>
            <a:ext cx="20488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03597F"/>
                </a:solidFill>
              </a:rPr>
              <a:t>@H2020_OPTAIN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8662956" y="3397965"/>
            <a:ext cx="20488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03597F"/>
                </a:solidFill>
              </a:rPr>
              <a:t>@H2020OPTAIN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8291148" y="3980583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95C11F"/>
                </a:solidFill>
              </a:rPr>
              <a:t>WWW.OPTAIN.EU</a:t>
            </a:r>
          </a:p>
        </p:txBody>
      </p:sp>
      <p:sp>
        <p:nvSpPr>
          <p:cNvPr id="12" name="Rounded Rectangle 11"/>
          <p:cNvSpPr/>
          <p:nvPr userDrawn="1"/>
        </p:nvSpPr>
        <p:spPr>
          <a:xfrm>
            <a:off x="8662955" y="4539943"/>
            <a:ext cx="1553593" cy="1538003"/>
          </a:xfrm>
          <a:prstGeom prst="roundRect">
            <a:avLst>
              <a:gd name="adj" fmla="val 4458"/>
            </a:avLst>
          </a:prstGeom>
          <a:solidFill>
            <a:srgbClr val="0F587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3597F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559" y="4612859"/>
            <a:ext cx="1387257" cy="1387257"/>
          </a:xfrm>
          <a:prstGeom prst="rect">
            <a:avLst/>
          </a:prstGeom>
        </p:spPr>
      </p:pic>
      <p:sp>
        <p:nvSpPr>
          <p:cNvPr id="14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362890" y="2460445"/>
            <a:ext cx="3217576" cy="221359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Thank you</a:t>
            </a:r>
          </a:p>
          <a:p>
            <a:pPr lvl="0"/>
            <a:r>
              <a:rPr lang="en-GB" noProof="0" dirty="0"/>
              <a:t>for your</a:t>
            </a:r>
          </a:p>
          <a:p>
            <a:pPr lvl="0"/>
            <a:r>
              <a:rPr lang="en-GB" noProof="0" dirty="0"/>
              <a:t>attention!</a:t>
            </a:r>
          </a:p>
        </p:txBody>
      </p:sp>
    </p:spTree>
    <p:extLst>
      <p:ext uri="{BB962C8B-B14F-4D97-AF65-F5344CB8AC3E}">
        <p14:creationId xmlns:p14="http://schemas.microsoft.com/office/powerpoint/2010/main" val="2858729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ckground slide doubl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6331933-7C40-4ED5-BEFF-C46C907984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64317" y="1350328"/>
            <a:ext cx="5545933" cy="4879021"/>
          </a:xfrm>
          <a:prstGeom prst="roundRect">
            <a:avLst>
              <a:gd name="adj" fmla="val 3131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227100" y="1350327"/>
            <a:ext cx="5545933" cy="4879021"/>
          </a:xfrm>
          <a:prstGeom prst="roundRect">
            <a:avLst>
              <a:gd name="adj" fmla="val 3131"/>
            </a:avLst>
          </a:prstGeom>
          <a:noFill/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365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slide white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" y="0"/>
            <a:ext cx="12183539" cy="6858000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32080870-6E56-4CD0-9355-1FACBAA5A00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40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ckground slide white pattern doubl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" y="0"/>
            <a:ext cx="12183539" cy="6858000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32080870-6E56-4CD0-9355-1FACBAA5A00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64317" y="1350328"/>
            <a:ext cx="5545933" cy="4879021"/>
          </a:xfrm>
          <a:prstGeom prst="roundRect">
            <a:avLst>
              <a:gd name="adj" fmla="val 3131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227100" y="1350327"/>
            <a:ext cx="5545933" cy="4879021"/>
          </a:xfrm>
          <a:prstGeom prst="roundRect">
            <a:avLst>
              <a:gd name="adj" fmla="val 3131"/>
            </a:avLst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27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ckground slide blue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" y="0"/>
            <a:ext cx="12187769" cy="6858000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32080870-6E56-4CD0-9355-1FACBAA5A00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05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ckground slide blue pattern doubl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" y="0"/>
            <a:ext cx="12187769" cy="6858000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32080870-6E56-4CD0-9355-1FACBAA5A00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64317" y="1350328"/>
            <a:ext cx="5545933" cy="4879021"/>
          </a:xfrm>
          <a:prstGeom prst="roundRect">
            <a:avLst>
              <a:gd name="adj" fmla="val 3131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227100" y="1350327"/>
            <a:ext cx="5545933" cy="4879021"/>
          </a:xfrm>
          <a:prstGeom prst="roundRect">
            <a:avLst>
              <a:gd name="adj" fmla="val 3131"/>
            </a:avLst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717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slide green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" y="0"/>
            <a:ext cx="12187769" cy="6858000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11969B73-801E-4493-AE79-8130937027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2057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ckground slide green pattern doubl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" y="0"/>
            <a:ext cx="12187769" cy="6858000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11969B73-801E-4493-AE79-8130937027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64317" y="1350328"/>
            <a:ext cx="5545933" cy="4879021"/>
          </a:xfrm>
          <a:prstGeom prst="roundRect">
            <a:avLst>
              <a:gd name="adj" fmla="val 3131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227100" y="1350327"/>
            <a:ext cx="5545933" cy="4879021"/>
          </a:xfrm>
          <a:prstGeom prst="roundRect">
            <a:avLst>
              <a:gd name="adj" fmla="val 3131"/>
            </a:avLst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936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5477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49" r:id="rId2"/>
    <p:sldLayoutId id="2147483665" r:id="rId3"/>
    <p:sldLayoutId id="2147483650" r:id="rId4"/>
    <p:sldLayoutId id="2147483666" r:id="rId5"/>
    <p:sldLayoutId id="2147483669" r:id="rId6"/>
    <p:sldLayoutId id="2147483670" r:id="rId7"/>
    <p:sldLayoutId id="2147483651" r:id="rId8"/>
    <p:sldLayoutId id="2147483667" r:id="rId9"/>
    <p:sldLayoutId id="2147483652" r:id="rId10"/>
    <p:sldLayoutId id="2147483668" r:id="rId11"/>
    <p:sldLayoutId id="2147483653" r:id="rId12"/>
    <p:sldLayoutId id="2147483654" r:id="rId13"/>
    <p:sldLayoutId id="2147483655" r:id="rId14"/>
    <p:sldLayoutId id="2147483656" r:id="rId15"/>
    <p:sldLayoutId id="2147483657" r:id="rId16"/>
    <p:sldLayoutId id="2147483658" r:id="rId17"/>
    <p:sldLayoutId id="2147483659" r:id="rId18"/>
    <p:sldLayoutId id="2147483660" r:id="rId19"/>
    <p:sldLayoutId id="2147483661" r:id="rId20"/>
    <p:sldLayoutId id="2147483662" r:id="rId21"/>
    <p:sldLayoutId id="2147483663" r:id="rId22"/>
    <p:sldLayoutId id="2147483671" r:id="rId2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8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9.emf"/><Relationship Id="rId5" Type="http://schemas.openxmlformats.org/officeDocument/2006/relationships/image" Target="../media/image28.emf"/><Relationship Id="rId4" Type="http://schemas.openxmlformats.org/officeDocument/2006/relationships/image" Target="../media/image27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1063844" y="3148176"/>
            <a:ext cx="8984046" cy="1200150"/>
          </a:xfrm>
          <a:prstGeom prst="rect">
            <a:avLst/>
          </a:prstGeom>
        </p:spPr>
        <p:txBody>
          <a:bodyPr/>
          <a:lstStyle/>
          <a:p>
            <a:r>
              <a:rPr lang="hu-HU" dirty="0"/>
              <a:t>Soil </a:t>
            </a:r>
            <a:r>
              <a:rPr lang="hu-HU" dirty="0" err="1"/>
              <a:t>parameters</a:t>
            </a:r>
            <a:r>
              <a:rPr lang="hu-HU" dirty="0"/>
              <a:t> and </a:t>
            </a:r>
            <a:r>
              <a:rPr lang="hu-HU" dirty="0" err="1"/>
              <a:t>soil</a:t>
            </a:r>
            <a:r>
              <a:rPr lang="hu-HU" dirty="0"/>
              <a:t> input </a:t>
            </a:r>
            <a:r>
              <a:rPr lang="hu-HU" dirty="0" err="1"/>
              <a:t>data</a:t>
            </a:r>
            <a:r>
              <a:rPr lang="hu-HU" dirty="0"/>
              <a:t> 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prstGeom prst="roundRect">
            <a:avLst>
              <a:gd name="adj" fmla="val 5395"/>
            </a:avLst>
          </a:prstGeom>
        </p:spPr>
        <p:txBody>
          <a:bodyPr/>
          <a:lstStyle/>
          <a:p>
            <a:r>
              <a:rPr lang="hu-HU" dirty="0"/>
              <a:t>Brigitta Szabó and Csilla Farkas</a:t>
            </a:r>
            <a:endParaRPr lang="en-GB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1AAF2928-945C-0380-4B79-950C7500B3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6000" y="5547221"/>
            <a:ext cx="2398921" cy="1098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97435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004C964D-1EBA-9465-69B6-213093943450}"/>
              </a:ext>
            </a:extLst>
          </p:cNvPr>
          <p:cNvSpPr txBox="1"/>
          <p:nvPr/>
        </p:nvSpPr>
        <p:spPr>
          <a:xfrm>
            <a:off x="626697" y="960075"/>
            <a:ext cx="5665982" cy="25624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>
              <a:lnSpc>
                <a:spcPct val="150000"/>
              </a:lnSpc>
            </a:pPr>
            <a:r>
              <a:rPr lang="en-GB" sz="2200" b="1" dirty="0">
                <a:solidFill>
                  <a:srgbClr val="03597F"/>
                </a:solidFill>
              </a:rPr>
              <a:t>Measurements (lab, in situ)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hu-HU" sz="2200" dirty="0">
              <a:solidFill>
                <a:srgbClr val="03597F"/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GB" sz="2200" dirty="0">
              <a:solidFill>
                <a:srgbClr val="03597F"/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rgbClr val="03597F"/>
                </a:solidFill>
              </a:rPr>
              <a:t>Fitting analytical functions to </a:t>
            </a:r>
            <a:br>
              <a:rPr lang="hu-HU" sz="2200" dirty="0">
                <a:solidFill>
                  <a:srgbClr val="03597F"/>
                </a:solidFill>
              </a:rPr>
            </a:br>
            <a:r>
              <a:rPr lang="en-GB" sz="2200" dirty="0">
                <a:solidFill>
                  <a:srgbClr val="03597F"/>
                </a:solidFill>
              </a:rPr>
              <a:t>measured data </a:t>
            </a:r>
          </a:p>
        </p:txBody>
      </p:sp>
      <p:sp>
        <p:nvSpPr>
          <p:cNvPr id="12" name="Text Placeholder 1">
            <a:extLst>
              <a:ext uri="{FF2B5EF4-FFF2-40B4-BE49-F238E27FC236}">
                <a16:creationId xmlns:a16="http://schemas.microsoft.com/office/drawing/2014/main" id="{FDB833EB-4784-42D9-69D8-6574F15F0C69}"/>
              </a:ext>
            </a:extLst>
          </p:cNvPr>
          <p:cNvSpPr txBox="1">
            <a:spLocks/>
          </p:cNvSpPr>
          <p:nvPr/>
        </p:nvSpPr>
        <p:spPr>
          <a:xfrm>
            <a:off x="1022860" y="179749"/>
            <a:ext cx="10539639" cy="6380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rgbClr val="95C11F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dirty="0"/>
              <a:t>Identifying the soil hydraulic functions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F22657-6D2E-B931-543A-6F24D0F31D46}"/>
              </a:ext>
            </a:extLst>
          </p:cNvPr>
          <p:cNvSpPr txBox="1"/>
          <p:nvPr/>
        </p:nvSpPr>
        <p:spPr>
          <a:xfrm>
            <a:off x="6096000" y="960075"/>
            <a:ext cx="5665981" cy="3070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>
              <a:lnSpc>
                <a:spcPct val="150000"/>
              </a:lnSpc>
            </a:pPr>
            <a:r>
              <a:rPr lang="en-GB" sz="2200" b="1" dirty="0">
                <a:solidFill>
                  <a:srgbClr val="03597F"/>
                </a:solidFill>
              </a:rPr>
              <a:t>Estimate from other soil properties </a:t>
            </a:r>
          </a:p>
          <a:p>
            <a:pPr>
              <a:lnSpc>
                <a:spcPct val="150000"/>
              </a:lnSpc>
            </a:pPr>
            <a:r>
              <a:rPr lang="en-GB" sz="2200" dirty="0">
                <a:solidFill>
                  <a:srgbClr val="03597F"/>
                </a:solidFill>
              </a:rPr>
              <a:t>= we use </a:t>
            </a:r>
            <a:r>
              <a:rPr lang="en-GB" sz="2200" dirty="0" err="1">
                <a:solidFill>
                  <a:srgbClr val="03597F"/>
                </a:solidFill>
              </a:rPr>
              <a:t>pedotransfer</a:t>
            </a:r>
            <a:r>
              <a:rPr lang="en-GB" sz="2200" dirty="0">
                <a:solidFill>
                  <a:srgbClr val="03597F"/>
                </a:solidFill>
              </a:rPr>
              <a:t> functions (PTFs)</a:t>
            </a:r>
          </a:p>
          <a:p>
            <a:pPr>
              <a:lnSpc>
                <a:spcPct val="150000"/>
              </a:lnSpc>
            </a:pPr>
            <a:endParaRPr lang="en-GB" sz="2200" dirty="0">
              <a:solidFill>
                <a:srgbClr val="03597F"/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rgbClr val="03597F"/>
                </a:solidFill>
              </a:rPr>
              <a:t>Estimate soil hydraulic functions from properties that are easier to measure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GB" sz="2200" dirty="0">
              <a:solidFill>
                <a:srgbClr val="03597F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0EF7C7-6D95-B8BA-6147-EE882BB64497}"/>
              </a:ext>
            </a:extLst>
          </p:cNvPr>
          <p:cNvSpPr txBox="1"/>
          <p:nvPr/>
        </p:nvSpPr>
        <p:spPr>
          <a:xfrm>
            <a:off x="1181960" y="5889036"/>
            <a:ext cx="98280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dirty="0">
                <a:solidFill>
                  <a:srgbClr val="03597F"/>
                </a:solidFill>
              </a:rPr>
              <a:t>+ </a:t>
            </a:r>
            <a:r>
              <a:rPr lang="hu-HU" dirty="0" err="1">
                <a:solidFill>
                  <a:srgbClr val="03597F"/>
                </a:solidFill>
              </a:rPr>
              <a:t>you</a:t>
            </a:r>
            <a:r>
              <a:rPr lang="hu-HU" dirty="0">
                <a:solidFill>
                  <a:srgbClr val="03597F"/>
                </a:solidFill>
              </a:rPr>
              <a:t> </a:t>
            </a:r>
            <a:r>
              <a:rPr lang="hu-HU" dirty="0" err="1">
                <a:solidFill>
                  <a:srgbClr val="03597F"/>
                </a:solidFill>
              </a:rPr>
              <a:t>could</a:t>
            </a:r>
            <a:r>
              <a:rPr lang="hu-HU" dirty="0">
                <a:solidFill>
                  <a:srgbClr val="03597F"/>
                </a:solidFill>
              </a:rPr>
              <a:t> </a:t>
            </a:r>
            <a:r>
              <a:rPr lang="hu-HU" dirty="0" err="1">
                <a:solidFill>
                  <a:srgbClr val="03597F"/>
                </a:solidFill>
              </a:rPr>
              <a:t>check</a:t>
            </a:r>
            <a:r>
              <a:rPr lang="hu-HU" dirty="0">
                <a:solidFill>
                  <a:srgbClr val="03597F"/>
                </a:solidFill>
              </a:rPr>
              <a:t> </a:t>
            </a:r>
            <a:r>
              <a:rPr lang="nb-NO" dirty="0">
                <a:solidFill>
                  <a:srgbClr val="03597F"/>
                </a:solidFill>
              </a:rPr>
              <a:t>https://www.sciencedirect.com/science/article/pii/S0098300421001898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3CFB90-D2F1-A251-ED9D-5D1FCE05A7E1}"/>
              </a:ext>
            </a:extLst>
          </p:cNvPr>
          <p:cNvSpPr txBox="1"/>
          <p:nvPr/>
        </p:nvSpPr>
        <p:spPr>
          <a:xfrm>
            <a:off x="2705344" y="1610203"/>
            <a:ext cx="7174670" cy="3578159"/>
          </a:xfrm>
          <a:prstGeom prst="rect">
            <a:avLst/>
          </a:prstGeom>
          <a:solidFill>
            <a:srgbClr val="CCFFCC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wrap="square">
            <a:spAutoFit/>
          </a:bodyPr>
          <a:lstStyle/>
          <a:p>
            <a:pPr lvl="1">
              <a:lnSpc>
                <a:spcPct val="150000"/>
              </a:lnSpc>
            </a:pPr>
            <a:r>
              <a:rPr lang="hu-HU" sz="2200" b="1" dirty="0">
                <a:solidFill>
                  <a:srgbClr val="C00000"/>
                </a:solidFill>
              </a:rPr>
              <a:t>OPTAIN: </a:t>
            </a:r>
            <a:r>
              <a:rPr lang="hu-HU" sz="2200" b="1" dirty="0" err="1">
                <a:solidFill>
                  <a:srgbClr val="C00000"/>
                </a:solidFill>
              </a:rPr>
              <a:t>Contact</a:t>
            </a:r>
            <a:r>
              <a:rPr lang="hu-HU" sz="2200" b="1" dirty="0">
                <a:solidFill>
                  <a:srgbClr val="C00000"/>
                </a:solidFill>
              </a:rPr>
              <a:t> Brigi </a:t>
            </a:r>
            <a:r>
              <a:rPr lang="hu-HU" sz="2200" b="1" dirty="0" err="1">
                <a:solidFill>
                  <a:srgbClr val="C00000"/>
                </a:solidFill>
              </a:rPr>
              <a:t>for</a:t>
            </a:r>
            <a:r>
              <a:rPr lang="hu-HU" sz="2200" b="1" dirty="0">
                <a:solidFill>
                  <a:srgbClr val="C00000"/>
                </a:solidFill>
              </a:rPr>
              <a:t> </a:t>
            </a:r>
            <a:r>
              <a:rPr lang="hu-HU" sz="2200" b="1" dirty="0" err="1">
                <a:solidFill>
                  <a:srgbClr val="C00000"/>
                </a:solidFill>
              </a:rPr>
              <a:t>the</a:t>
            </a:r>
            <a:r>
              <a:rPr lang="hu-HU" sz="2200" b="1" dirty="0">
                <a:solidFill>
                  <a:srgbClr val="C00000"/>
                </a:solidFill>
              </a:rPr>
              <a:t> WP3 R script </a:t>
            </a:r>
          </a:p>
          <a:p>
            <a:pPr lvl="1">
              <a:lnSpc>
                <a:spcPct val="150000"/>
              </a:lnSpc>
            </a:pPr>
            <a:endParaRPr lang="hu-HU" sz="2200" b="1" dirty="0">
              <a:solidFill>
                <a:srgbClr val="C00000"/>
              </a:solidFill>
            </a:endParaRPr>
          </a:p>
          <a:p>
            <a:pPr lvl="1">
              <a:lnSpc>
                <a:spcPct val="150000"/>
              </a:lnSpc>
            </a:pPr>
            <a:r>
              <a:rPr lang="hu-HU" sz="2200" b="1" dirty="0" err="1">
                <a:solidFill>
                  <a:srgbClr val="C00000"/>
                </a:solidFill>
              </a:rPr>
              <a:t>Outside</a:t>
            </a:r>
            <a:r>
              <a:rPr lang="hu-HU" sz="2200" b="1" dirty="0">
                <a:solidFill>
                  <a:srgbClr val="C00000"/>
                </a:solidFill>
              </a:rPr>
              <a:t> OPTAIN: </a:t>
            </a:r>
            <a:r>
              <a:rPr lang="hu-HU" sz="2200" b="1" dirty="0" err="1">
                <a:solidFill>
                  <a:srgbClr val="C00000"/>
                </a:solidFill>
              </a:rPr>
              <a:t>contact</a:t>
            </a:r>
            <a:r>
              <a:rPr lang="hu-HU" sz="2200" b="1" dirty="0">
                <a:solidFill>
                  <a:srgbClr val="C00000"/>
                </a:solidFill>
              </a:rPr>
              <a:t> Brigi and Attila</a:t>
            </a:r>
          </a:p>
          <a:p>
            <a:pPr lvl="1">
              <a:lnSpc>
                <a:spcPct val="150000"/>
              </a:lnSpc>
            </a:pPr>
            <a:endParaRPr lang="hu-HU" sz="2200" b="1" dirty="0">
              <a:solidFill>
                <a:srgbClr val="C00000"/>
              </a:solidFill>
            </a:endParaRPr>
          </a:p>
          <a:p>
            <a:pPr lvl="1" algn="ctr">
              <a:lnSpc>
                <a:spcPct val="150000"/>
              </a:lnSpc>
            </a:pPr>
            <a:r>
              <a:rPr lang="hu-HU" sz="2200" b="1" dirty="0">
                <a:solidFill>
                  <a:srgbClr val="C00000"/>
                </a:solidFill>
              </a:rPr>
              <a:t>BUT… </a:t>
            </a:r>
          </a:p>
          <a:p>
            <a:pPr lvl="1">
              <a:lnSpc>
                <a:spcPct val="150000"/>
              </a:lnSpc>
            </a:pPr>
            <a:endParaRPr lang="hu-HU" sz="2200" b="1" dirty="0">
              <a:solidFill>
                <a:srgbClr val="C00000"/>
              </a:solidFill>
            </a:endParaRPr>
          </a:p>
          <a:p>
            <a:pPr lvl="1">
              <a:lnSpc>
                <a:spcPct val="150000"/>
              </a:lnSpc>
            </a:pPr>
            <a:endParaRPr lang="en-GB" sz="2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913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004C964D-1EBA-9465-69B6-213093943450}"/>
              </a:ext>
            </a:extLst>
          </p:cNvPr>
          <p:cNvSpPr txBox="1"/>
          <p:nvPr/>
        </p:nvSpPr>
        <p:spPr>
          <a:xfrm>
            <a:off x="626697" y="960075"/>
            <a:ext cx="5665982" cy="25624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>
              <a:lnSpc>
                <a:spcPct val="150000"/>
              </a:lnSpc>
            </a:pPr>
            <a:r>
              <a:rPr lang="en-GB" sz="2200" b="1" dirty="0">
                <a:solidFill>
                  <a:srgbClr val="03597F"/>
                </a:solidFill>
              </a:rPr>
              <a:t>Measurements (lab, in situ)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hu-HU" sz="2200" dirty="0">
              <a:solidFill>
                <a:srgbClr val="03597F"/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GB" sz="2200" dirty="0">
              <a:solidFill>
                <a:srgbClr val="03597F"/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rgbClr val="03597F"/>
                </a:solidFill>
              </a:rPr>
              <a:t>Fitting analytical functions to </a:t>
            </a:r>
            <a:br>
              <a:rPr lang="hu-HU" sz="2200" dirty="0">
                <a:solidFill>
                  <a:srgbClr val="03597F"/>
                </a:solidFill>
              </a:rPr>
            </a:br>
            <a:r>
              <a:rPr lang="en-GB" sz="2200" dirty="0">
                <a:solidFill>
                  <a:srgbClr val="03597F"/>
                </a:solidFill>
              </a:rPr>
              <a:t>measured data </a:t>
            </a:r>
          </a:p>
        </p:txBody>
      </p:sp>
      <p:sp>
        <p:nvSpPr>
          <p:cNvPr id="12" name="Text Placeholder 1">
            <a:extLst>
              <a:ext uri="{FF2B5EF4-FFF2-40B4-BE49-F238E27FC236}">
                <a16:creationId xmlns:a16="http://schemas.microsoft.com/office/drawing/2014/main" id="{FDB833EB-4784-42D9-69D8-6574F15F0C69}"/>
              </a:ext>
            </a:extLst>
          </p:cNvPr>
          <p:cNvSpPr txBox="1">
            <a:spLocks/>
          </p:cNvSpPr>
          <p:nvPr/>
        </p:nvSpPr>
        <p:spPr>
          <a:xfrm>
            <a:off x="1022860" y="179749"/>
            <a:ext cx="10539639" cy="6380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rgbClr val="95C11F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dirty="0"/>
              <a:t>Identifying the soil hydraulic functions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F22657-6D2E-B931-543A-6F24D0F31D46}"/>
              </a:ext>
            </a:extLst>
          </p:cNvPr>
          <p:cNvSpPr txBox="1"/>
          <p:nvPr/>
        </p:nvSpPr>
        <p:spPr>
          <a:xfrm>
            <a:off x="6096000" y="960075"/>
            <a:ext cx="5665981" cy="3070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>
              <a:lnSpc>
                <a:spcPct val="150000"/>
              </a:lnSpc>
            </a:pPr>
            <a:r>
              <a:rPr lang="en-GB" sz="2200" b="1" dirty="0">
                <a:solidFill>
                  <a:srgbClr val="03597F"/>
                </a:solidFill>
              </a:rPr>
              <a:t>Estimate from other soil properties </a:t>
            </a:r>
          </a:p>
          <a:p>
            <a:pPr>
              <a:lnSpc>
                <a:spcPct val="150000"/>
              </a:lnSpc>
            </a:pPr>
            <a:r>
              <a:rPr lang="en-GB" sz="2200" dirty="0">
                <a:solidFill>
                  <a:srgbClr val="03597F"/>
                </a:solidFill>
              </a:rPr>
              <a:t>= we use </a:t>
            </a:r>
            <a:r>
              <a:rPr lang="en-GB" sz="2200" dirty="0" err="1">
                <a:solidFill>
                  <a:srgbClr val="03597F"/>
                </a:solidFill>
              </a:rPr>
              <a:t>pedotransfer</a:t>
            </a:r>
            <a:r>
              <a:rPr lang="en-GB" sz="2200" dirty="0">
                <a:solidFill>
                  <a:srgbClr val="03597F"/>
                </a:solidFill>
              </a:rPr>
              <a:t> functions (PTFs)</a:t>
            </a:r>
          </a:p>
          <a:p>
            <a:pPr>
              <a:lnSpc>
                <a:spcPct val="150000"/>
              </a:lnSpc>
            </a:pPr>
            <a:endParaRPr lang="en-GB" sz="2200" dirty="0">
              <a:solidFill>
                <a:srgbClr val="03597F"/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rgbClr val="03597F"/>
                </a:solidFill>
              </a:rPr>
              <a:t>Estimate soil hydraulic functions from properties that are easier to measure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GB" sz="2200" dirty="0">
              <a:solidFill>
                <a:srgbClr val="03597F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0EF7C7-6D95-B8BA-6147-EE882BB64497}"/>
              </a:ext>
            </a:extLst>
          </p:cNvPr>
          <p:cNvSpPr txBox="1"/>
          <p:nvPr/>
        </p:nvSpPr>
        <p:spPr>
          <a:xfrm>
            <a:off x="1181960" y="5889036"/>
            <a:ext cx="98280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dirty="0">
                <a:solidFill>
                  <a:srgbClr val="03597F"/>
                </a:solidFill>
              </a:rPr>
              <a:t>+ </a:t>
            </a:r>
            <a:r>
              <a:rPr lang="hu-HU" dirty="0" err="1">
                <a:solidFill>
                  <a:srgbClr val="03597F"/>
                </a:solidFill>
              </a:rPr>
              <a:t>you</a:t>
            </a:r>
            <a:r>
              <a:rPr lang="hu-HU" dirty="0">
                <a:solidFill>
                  <a:srgbClr val="03597F"/>
                </a:solidFill>
              </a:rPr>
              <a:t> </a:t>
            </a:r>
            <a:r>
              <a:rPr lang="hu-HU" dirty="0" err="1">
                <a:solidFill>
                  <a:srgbClr val="03597F"/>
                </a:solidFill>
              </a:rPr>
              <a:t>could</a:t>
            </a:r>
            <a:r>
              <a:rPr lang="hu-HU" dirty="0">
                <a:solidFill>
                  <a:srgbClr val="03597F"/>
                </a:solidFill>
              </a:rPr>
              <a:t> </a:t>
            </a:r>
            <a:r>
              <a:rPr lang="hu-HU" dirty="0" err="1">
                <a:solidFill>
                  <a:srgbClr val="03597F"/>
                </a:solidFill>
              </a:rPr>
              <a:t>check</a:t>
            </a:r>
            <a:r>
              <a:rPr lang="hu-HU" dirty="0">
                <a:solidFill>
                  <a:srgbClr val="03597F"/>
                </a:solidFill>
              </a:rPr>
              <a:t> </a:t>
            </a:r>
            <a:r>
              <a:rPr lang="nb-NO" dirty="0">
                <a:solidFill>
                  <a:srgbClr val="03597F"/>
                </a:solidFill>
              </a:rPr>
              <a:t>https://www.sciencedirect.com/science/article/pii/S0098300421001898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3CFB90-D2F1-A251-ED9D-5D1FCE05A7E1}"/>
              </a:ext>
            </a:extLst>
          </p:cNvPr>
          <p:cNvSpPr txBox="1"/>
          <p:nvPr/>
        </p:nvSpPr>
        <p:spPr>
          <a:xfrm>
            <a:off x="2705344" y="1610203"/>
            <a:ext cx="7174670" cy="3070328"/>
          </a:xfrm>
          <a:prstGeom prst="rect">
            <a:avLst/>
          </a:prstGeom>
          <a:solidFill>
            <a:srgbClr val="CCFFCC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wrap="square">
            <a:spAutoFit/>
          </a:bodyPr>
          <a:lstStyle/>
          <a:p>
            <a:pPr lvl="1">
              <a:lnSpc>
                <a:spcPct val="150000"/>
              </a:lnSpc>
            </a:pPr>
            <a:endParaRPr lang="hu-HU" sz="2200" b="1" dirty="0">
              <a:solidFill>
                <a:srgbClr val="C00000"/>
              </a:solidFill>
            </a:endParaRPr>
          </a:p>
          <a:p>
            <a:pPr lvl="1">
              <a:lnSpc>
                <a:spcPct val="150000"/>
              </a:lnSpc>
            </a:pPr>
            <a:r>
              <a:rPr lang="hu-HU" sz="2200" b="1" dirty="0" err="1">
                <a:solidFill>
                  <a:srgbClr val="C00000"/>
                </a:solidFill>
              </a:rPr>
              <a:t>Outside</a:t>
            </a:r>
            <a:r>
              <a:rPr lang="hu-HU" sz="2200" b="1" dirty="0">
                <a:solidFill>
                  <a:srgbClr val="C00000"/>
                </a:solidFill>
              </a:rPr>
              <a:t> OPTAIN: </a:t>
            </a:r>
            <a:r>
              <a:rPr lang="hu-HU" sz="2200" b="1" dirty="0" err="1">
                <a:solidFill>
                  <a:srgbClr val="C00000"/>
                </a:solidFill>
              </a:rPr>
              <a:t>contact</a:t>
            </a:r>
            <a:r>
              <a:rPr lang="hu-HU" sz="2200" b="1" dirty="0">
                <a:solidFill>
                  <a:srgbClr val="C00000"/>
                </a:solidFill>
              </a:rPr>
              <a:t> Brigi and Attila</a:t>
            </a:r>
          </a:p>
          <a:p>
            <a:pPr lvl="1">
              <a:lnSpc>
                <a:spcPct val="150000"/>
              </a:lnSpc>
            </a:pPr>
            <a:endParaRPr lang="hu-HU" sz="2200" b="1" dirty="0">
              <a:solidFill>
                <a:srgbClr val="C00000"/>
              </a:solidFill>
            </a:endParaRPr>
          </a:p>
          <a:p>
            <a:pPr lvl="1" algn="ctr">
              <a:lnSpc>
                <a:spcPct val="150000"/>
              </a:lnSpc>
            </a:pPr>
            <a:r>
              <a:rPr lang="hu-HU" sz="2200" b="1" dirty="0">
                <a:solidFill>
                  <a:srgbClr val="C00000"/>
                </a:solidFill>
              </a:rPr>
              <a:t>BUT… </a:t>
            </a:r>
          </a:p>
          <a:p>
            <a:pPr lvl="1">
              <a:lnSpc>
                <a:spcPct val="150000"/>
              </a:lnSpc>
            </a:pPr>
            <a:endParaRPr lang="hu-HU" sz="2200" b="1" dirty="0">
              <a:solidFill>
                <a:srgbClr val="C00000"/>
              </a:solidFill>
            </a:endParaRPr>
          </a:p>
          <a:p>
            <a:pPr lvl="1">
              <a:lnSpc>
                <a:spcPct val="150000"/>
              </a:lnSpc>
            </a:pPr>
            <a:endParaRPr lang="en-GB" sz="2200" b="1" dirty="0">
              <a:solidFill>
                <a:srgbClr val="C00000"/>
              </a:solidFill>
            </a:endParaRPr>
          </a:p>
        </p:txBody>
      </p:sp>
      <p:pic>
        <p:nvPicPr>
          <p:cNvPr id="3" name="Picture 2" descr="A picture containing tree, water, nature, outdoor&#10;&#10;Description automatically generated">
            <a:extLst>
              <a:ext uri="{FF2B5EF4-FFF2-40B4-BE49-F238E27FC236}">
                <a16:creationId xmlns:a16="http://schemas.microsoft.com/office/drawing/2014/main" id="{06BA2F29-0327-1522-8CD3-56BB8B6181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666" y="3374513"/>
            <a:ext cx="4351120" cy="3263339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E780E8C1-519B-710F-5056-0E319B07F1A4}"/>
              </a:ext>
            </a:extLst>
          </p:cNvPr>
          <p:cNvCxnSpPr>
            <a:cxnSpLocks/>
          </p:cNvCxnSpPr>
          <p:nvPr/>
        </p:nvCxnSpPr>
        <p:spPr>
          <a:xfrm flipH="1">
            <a:off x="3752193" y="2685331"/>
            <a:ext cx="2990987" cy="83724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AD037AA6-EF1D-FDDF-F0CD-FB1925E08CAB}"/>
              </a:ext>
            </a:extLst>
          </p:cNvPr>
          <p:cNvCxnSpPr>
            <a:cxnSpLocks/>
          </p:cNvCxnSpPr>
          <p:nvPr/>
        </p:nvCxnSpPr>
        <p:spPr>
          <a:xfrm>
            <a:off x="8371326" y="2685331"/>
            <a:ext cx="1115330" cy="68918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A picture containing water, tree, outdoor, nature&#10;&#10;Description automatically generated">
            <a:extLst>
              <a:ext uri="{FF2B5EF4-FFF2-40B4-BE49-F238E27FC236}">
                <a16:creationId xmlns:a16="http://schemas.microsoft.com/office/drawing/2014/main" id="{1960F092-A67C-9A2C-2212-99B09508F3C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9528" y="3409585"/>
            <a:ext cx="4477407" cy="3358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006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004C964D-1EBA-9465-69B6-213093943450}"/>
              </a:ext>
            </a:extLst>
          </p:cNvPr>
          <p:cNvSpPr txBox="1"/>
          <p:nvPr/>
        </p:nvSpPr>
        <p:spPr>
          <a:xfrm>
            <a:off x="626697" y="960075"/>
            <a:ext cx="5665982" cy="25624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>
              <a:lnSpc>
                <a:spcPct val="150000"/>
              </a:lnSpc>
            </a:pPr>
            <a:r>
              <a:rPr lang="en-GB" sz="2200" b="1" dirty="0">
                <a:solidFill>
                  <a:srgbClr val="03597F"/>
                </a:solidFill>
              </a:rPr>
              <a:t>Measurements (lab, in situ)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hu-HU" sz="2200" dirty="0">
              <a:solidFill>
                <a:srgbClr val="03597F"/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GB" sz="2200" dirty="0">
              <a:solidFill>
                <a:srgbClr val="03597F"/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rgbClr val="03597F"/>
                </a:solidFill>
              </a:rPr>
              <a:t>Fitting analytical functions to </a:t>
            </a:r>
            <a:br>
              <a:rPr lang="hu-HU" sz="2200" dirty="0">
                <a:solidFill>
                  <a:srgbClr val="03597F"/>
                </a:solidFill>
              </a:rPr>
            </a:br>
            <a:r>
              <a:rPr lang="en-GB" sz="2200" dirty="0">
                <a:solidFill>
                  <a:srgbClr val="03597F"/>
                </a:solidFill>
              </a:rPr>
              <a:t>measured data </a:t>
            </a:r>
          </a:p>
        </p:txBody>
      </p:sp>
      <p:sp>
        <p:nvSpPr>
          <p:cNvPr id="12" name="Text Placeholder 1">
            <a:extLst>
              <a:ext uri="{FF2B5EF4-FFF2-40B4-BE49-F238E27FC236}">
                <a16:creationId xmlns:a16="http://schemas.microsoft.com/office/drawing/2014/main" id="{FDB833EB-4784-42D9-69D8-6574F15F0C69}"/>
              </a:ext>
            </a:extLst>
          </p:cNvPr>
          <p:cNvSpPr txBox="1">
            <a:spLocks/>
          </p:cNvSpPr>
          <p:nvPr/>
        </p:nvSpPr>
        <p:spPr>
          <a:xfrm>
            <a:off x="1022860" y="179749"/>
            <a:ext cx="10539639" cy="6380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rgbClr val="95C11F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dirty="0"/>
              <a:t>Identifying the soil hydraulic functions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F22657-6D2E-B931-543A-6F24D0F31D46}"/>
              </a:ext>
            </a:extLst>
          </p:cNvPr>
          <p:cNvSpPr txBox="1"/>
          <p:nvPr/>
        </p:nvSpPr>
        <p:spPr>
          <a:xfrm>
            <a:off x="6096000" y="960075"/>
            <a:ext cx="5665981" cy="3070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>
              <a:lnSpc>
                <a:spcPct val="150000"/>
              </a:lnSpc>
            </a:pPr>
            <a:r>
              <a:rPr lang="en-GB" sz="2200" b="1" dirty="0">
                <a:solidFill>
                  <a:srgbClr val="03597F"/>
                </a:solidFill>
              </a:rPr>
              <a:t>Estimate from other soil properties </a:t>
            </a:r>
          </a:p>
          <a:p>
            <a:pPr>
              <a:lnSpc>
                <a:spcPct val="150000"/>
              </a:lnSpc>
            </a:pPr>
            <a:r>
              <a:rPr lang="en-GB" sz="2200" dirty="0">
                <a:solidFill>
                  <a:srgbClr val="03597F"/>
                </a:solidFill>
              </a:rPr>
              <a:t>= we use </a:t>
            </a:r>
            <a:r>
              <a:rPr lang="en-GB" sz="2200" dirty="0" err="1">
                <a:solidFill>
                  <a:srgbClr val="03597F"/>
                </a:solidFill>
              </a:rPr>
              <a:t>pedotransfer</a:t>
            </a:r>
            <a:r>
              <a:rPr lang="en-GB" sz="2200" dirty="0">
                <a:solidFill>
                  <a:srgbClr val="03597F"/>
                </a:solidFill>
              </a:rPr>
              <a:t> functions (PTFs)</a:t>
            </a:r>
          </a:p>
          <a:p>
            <a:pPr>
              <a:lnSpc>
                <a:spcPct val="150000"/>
              </a:lnSpc>
            </a:pPr>
            <a:endParaRPr lang="en-GB" sz="2200" dirty="0">
              <a:solidFill>
                <a:srgbClr val="03597F"/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rgbClr val="03597F"/>
                </a:solidFill>
              </a:rPr>
              <a:t>Estimate soil hydraulic functions from properties that are easier to measure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GB" sz="2200" dirty="0">
              <a:solidFill>
                <a:srgbClr val="03597F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0EF7C7-6D95-B8BA-6147-EE882BB64497}"/>
              </a:ext>
            </a:extLst>
          </p:cNvPr>
          <p:cNvSpPr txBox="1"/>
          <p:nvPr/>
        </p:nvSpPr>
        <p:spPr>
          <a:xfrm>
            <a:off x="1181960" y="5889036"/>
            <a:ext cx="98280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dirty="0">
                <a:solidFill>
                  <a:srgbClr val="03597F"/>
                </a:solidFill>
              </a:rPr>
              <a:t>+ </a:t>
            </a:r>
            <a:r>
              <a:rPr lang="hu-HU" dirty="0" err="1">
                <a:solidFill>
                  <a:srgbClr val="03597F"/>
                </a:solidFill>
              </a:rPr>
              <a:t>you</a:t>
            </a:r>
            <a:r>
              <a:rPr lang="hu-HU" dirty="0">
                <a:solidFill>
                  <a:srgbClr val="03597F"/>
                </a:solidFill>
              </a:rPr>
              <a:t> </a:t>
            </a:r>
            <a:r>
              <a:rPr lang="hu-HU" dirty="0" err="1">
                <a:solidFill>
                  <a:srgbClr val="03597F"/>
                </a:solidFill>
              </a:rPr>
              <a:t>could</a:t>
            </a:r>
            <a:r>
              <a:rPr lang="hu-HU" dirty="0">
                <a:solidFill>
                  <a:srgbClr val="03597F"/>
                </a:solidFill>
              </a:rPr>
              <a:t> </a:t>
            </a:r>
            <a:r>
              <a:rPr lang="hu-HU" dirty="0" err="1">
                <a:solidFill>
                  <a:srgbClr val="03597F"/>
                </a:solidFill>
              </a:rPr>
              <a:t>check</a:t>
            </a:r>
            <a:r>
              <a:rPr lang="hu-HU" dirty="0">
                <a:solidFill>
                  <a:srgbClr val="03597F"/>
                </a:solidFill>
              </a:rPr>
              <a:t> </a:t>
            </a:r>
            <a:r>
              <a:rPr lang="nb-NO" dirty="0">
                <a:solidFill>
                  <a:srgbClr val="03597F"/>
                </a:solidFill>
              </a:rPr>
              <a:t>https://www.sciencedirect.com/science/article/pii/S0098300421001898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3CFB90-D2F1-A251-ED9D-5D1FCE05A7E1}"/>
              </a:ext>
            </a:extLst>
          </p:cNvPr>
          <p:cNvSpPr txBox="1"/>
          <p:nvPr/>
        </p:nvSpPr>
        <p:spPr>
          <a:xfrm>
            <a:off x="1401772" y="3925392"/>
            <a:ext cx="2297869" cy="5311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>
              <a:lnSpc>
                <a:spcPct val="150000"/>
              </a:lnSpc>
            </a:pPr>
            <a:r>
              <a:rPr lang="hu-HU" sz="2200" b="1" dirty="0">
                <a:solidFill>
                  <a:srgbClr val="C00000"/>
                </a:solidFill>
              </a:rPr>
              <a:t>RETC </a:t>
            </a:r>
            <a:r>
              <a:rPr lang="hu-HU" sz="2200" b="1" dirty="0" err="1">
                <a:solidFill>
                  <a:srgbClr val="C00000"/>
                </a:solidFill>
              </a:rPr>
              <a:t>tool</a:t>
            </a:r>
            <a:endParaRPr lang="en-GB" sz="2200" b="1" dirty="0">
              <a:solidFill>
                <a:srgbClr val="C0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FA20CE5-3E7D-7EB0-85CC-82FEEF1B08FC}"/>
              </a:ext>
            </a:extLst>
          </p:cNvPr>
          <p:cNvSpPr txBox="1"/>
          <p:nvPr/>
        </p:nvSpPr>
        <p:spPr>
          <a:xfrm>
            <a:off x="6292679" y="3907113"/>
            <a:ext cx="4595736" cy="5311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>
              <a:lnSpc>
                <a:spcPct val="150000"/>
              </a:lnSpc>
            </a:pPr>
            <a:r>
              <a:rPr lang="hu-HU" sz="2200" b="1" dirty="0">
                <a:solidFill>
                  <a:srgbClr val="C00000"/>
                </a:solidFill>
              </a:rPr>
              <a:t>ROSETTA </a:t>
            </a:r>
            <a:r>
              <a:rPr lang="hu-HU" sz="2200" b="1" dirty="0" err="1">
                <a:solidFill>
                  <a:srgbClr val="C00000"/>
                </a:solidFill>
              </a:rPr>
              <a:t>neural</a:t>
            </a:r>
            <a:r>
              <a:rPr lang="hu-HU" sz="2200" b="1" dirty="0">
                <a:solidFill>
                  <a:srgbClr val="C00000"/>
                </a:solidFill>
              </a:rPr>
              <a:t> </a:t>
            </a:r>
            <a:r>
              <a:rPr lang="hu-HU" sz="2200" b="1" dirty="0" err="1">
                <a:solidFill>
                  <a:srgbClr val="C00000"/>
                </a:solidFill>
              </a:rPr>
              <a:t>network</a:t>
            </a:r>
            <a:endParaRPr lang="en-GB" sz="2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0485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20EABD3-894E-A9F6-8243-25469453F7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15854" y="124150"/>
            <a:ext cx="6564476" cy="638030"/>
          </a:xfrm>
        </p:spPr>
        <p:txBody>
          <a:bodyPr/>
          <a:lstStyle/>
          <a:p>
            <a:r>
              <a:rPr lang="hu-HU" dirty="0" err="1"/>
              <a:t>Using</a:t>
            </a:r>
            <a:r>
              <a:rPr lang="hu-HU" dirty="0"/>
              <a:t> </a:t>
            </a:r>
            <a:r>
              <a:rPr lang="hu-HU" dirty="0" err="1"/>
              <a:t>the</a:t>
            </a:r>
            <a:r>
              <a:rPr lang="hu-HU" dirty="0"/>
              <a:t> ROSETTA </a:t>
            </a:r>
            <a:r>
              <a:rPr lang="hu-HU" dirty="0" err="1"/>
              <a:t>neural</a:t>
            </a:r>
            <a:r>
              <a:rPr lang="hu-HU" dirty="0"/>
              <a:t> </a:t>
            </a:r>
            <a:r>
              <a:rPr lang="hu-HU" dirty="0" err="1"/>
              <a:t>network</a:t>
            </a:r>
            <a:endParaRPr lang="nb-NO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7BE799-9A7E-4514-2BB9-64B27C6983F8}"/>
              </a:ext>
            </a:extLst>
          </p:cNvPr>
          <p:cNvSpPr txBox="1"/>
          <p:nvPr/>
        </p:nvSpPr>
        <p:spPr>
          <a:xfrm>
            <a:off x="209300" y="655275"/>
            <a:ext cx="7757541" cy="326121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rgbClr val="03597F"/>
                </a:solidFill>
              </a:rPr>
              <a:t>Install the HYDRUS-1D model from here:</a:t>
            </a:r>
            <a:br>
              <a:rPr lang="en-GB" sz="2000" dirty="0">
                <a:solidFill>
                  <a:srgbClr val="03597F"/>
                </a:solidFill>
              </a:rPr>
            </a:br>
            <a:r>
              <a:rPr lang="en-GB" sz="2000" dirty="0">
                <a:solidFill>
                  <a:srgbClr val="03597F"/>
                </a:solidFill>
              </a:rPr>
              <a:t>	</a:t>
            </a:r>
            <a:r>
              <a:rPr lang="en-GB" sz="2000" u="sng" dirty="0">
                <a:solidFill>
                  <a:srgbClr val="03597F"/>
                </a:solidFill>
              </a:rPr>
              <a:t>https://www.pc-progress.com/en/Default.aspx?Downloads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rgbClr val="03597F"/>
                </a:solidFill>
              </a:rPr>
              <a:t>Start any of the example projects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rgbClr val="03597F"/>
                </a:solidFill>
              </a:rPr>
              <a:t>Open the table with soil hydraulic properties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rgbClr val="03597F"/>
                </a:solidFill>
              </a:rPr>
              <a:t>Click on Neural Network Prediction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rgbClr val="03597F"/>
                </a:solidFill>
              </a:rPr>
              <a:t>Make your estimation depending on</a:t>
            </a:r>
            <a:br>
              <a:rPr lang="en-GB" sz="2000" dirty="0">
                <a:solidFill>
                  <a:srgbClr val="03597F"/>
                </a:solidFill>
              </a:rPr>
            </a:br>
            <a:r>
              <a:rPr lang="en-GB" sz="2000" dirty="0">
                <a:solidFill>
                  <a:srgbClr val="03597F"/>
                </a:solidFill>
              </a:rPr>
              <a:t>  data availability 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9B2A32A4-58C3-77AC-1064-E5B4679F193C}"/>
              </a:ext>
            </a:extLst>
          </p:cNvPr>
          <p:cNvSpPr/>
          <p:nvPr/>
        </p:nvSpPr>
        <p:spPr>
          <a:xfrm>
            <a:off x="2711669" y="4829503"/>
            <a:ext cx="1860331" cy="304800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3AE8641-C317-C8EB-1B60-70B89C7C229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6555"/>
          <a:stretch/>
        </p:blipFill>
        <p:spPr>
          <a:xfrm>
            <a:off x="4875064" y="2373142"/>
            <a:ext cx="7107636" cy="3999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572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66BFC99-0912-0AE0-B203-4D3E9638A9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389" y="909474"/>
            <a:ext cx="11250202" cy="3977837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B0DCA2B0-0E14-F6C4-B9C4-58CF4A1EB105}"/>
              </a:ext>
            </a:extLst>
          </p:cNvPr>
          <p:cNvSpPr txBox="1">
            <a:spLocks/>
          </p:cNvSpPr>
          <p:nvPr/>
        </p:nvSpPr>
        <p:spPr>
          <a:xfrm>
            <a:off x="2813762" y="144120"/>
            <a:ext cx="6564476" cy="6380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rgbClr val="95C11F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dirty="0" err="1"/>
              <a:t>Using</a:t>
            </a:r>
            <a:r>
              <a:rPr lang="hu-HU" dirty="0"/>
              <a:t> </a:t>
            </a:r>
            <a:r>
              <a:rPr lang="hu-HU" dirty="0" err="1"/>
              <a:t>the</a:t>
            </a:r>
            <a:r>
              <a:rPr lang="hu-HU" dirty="0"/>
              <a:t> ROSETTA </a:t>
            </a:r>
            <a:r>
              <a:rPr lang="hu-HU" dirty="0" err="1"/>
              <a:t>neural</a:t>
            </a:r>
            <a:r>
              <a:rPr lang="hu-HU" dirty="0"/>
              <a:t> </a:t>
            </a:r>
            <a:r>
              <a:rPr lang="hu-HU" dirty="0" err="1"/>
              <a:t>network</a:t>
            </a:r>
            <a:endParaRPr lang="nb-NO" dirty="0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76C4369B-0620-CA2F-4180-108502AB70D3}"/>
              </a:ext>
            </a:extLst>
          </p:cNvPr>
          <p:cNvSpPr/>
          <p:nvPr/>
        </p:nvSpPr>
        <p:spPr>
          <a:xfrm rot="16369939">
            <a:off x="8409873" y="4508817"/>
            <a:ext cx="1844554" cy="387983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952812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0B5FE683-6C70-6352-04FA-67036A17D215}"/>
              </a:ext>
            </a:extLst>
          </p:cNvPr>
          <p:cNvSpPr txBox="1">
            <a:spLocks/>
          </p:cNvSpPr>
          <p:nvPr/>
        </p:nvSpPr>
        <p:spPr>
          <a:xfrm>
            <a:off x="2813762" y="144120"/>
            <a:ext cx="6564476" cy="6380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rgbClr val="95C11F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dirty="0" err="1"/>
              <a:t>Using</a:t>
            </a:r>
            <a:r>
              <a:rPr lang="hu-HU" dirty="0"/>
              <a:t> </a:t>
            </a:r>
            <a:r>
              <a:rPr lang="hu-HU" dirty="0" err="1"/>
              <a:t>the</a:t>
            </a:r>
            <a:r>
              <a:rPr lang="hu-HU" dirty="0"/>
              <a:t> ROSETTA </a:t>
            </a:r>
            <a:r>
              <a:rPr lang="hu-HU" dirty="0" err="1"/>
              <a:t>neural</a:t>
            </a:r>
            <a:r>
              <a:rPr lang="hu-HU" dirty="0"/>
              <a:t> </a:t>
            </a:r>
            <a:r>
              <a:rPr lang="hu-HU" dirty="0" err="1"/>
              <a:t>network</a:t>
            </a:r>
            <a:endParaRPr lang="nb-NO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DB4E93B-C4A1-15FB-3DBA-A544EB172B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6965" y="1197194"/>
            <a:ext cx="77533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4163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20EABD3-894E-A9F6-8243-25469453F7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95397" y="124150"/>
            <a:ext cx="6564476" cy="638030"/>
          </a:xfrm>
        </p:spPr>
        <p:txBody>
          <a:bodyPr/>
          <a:lstStyle/>
          <a:p>
            <a:r>
              <a:rPr lang="hu-HU" dirty="0" err="1"/>
              <a:t>Using</a:t>
            </a:r>
            <a:r>
              <a:rPr lang="hu-HU" dirty="0"/>
              <a:t> </a:t>
            </a:r>
            <a:r>
              <a:rPr lang="hu-HU" dirty="0" err="1"/>
              <a:t>the</a:t>
            </a:r>
            <a:r>
              <a:rPr lang="hu-HU" dirty="0"/>
              <a:t> RETC software </a:t>
            </a:r>
            <a:endParaRPr lang="nb-NO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7BE799-9A7E-4514-2BB9-64B27C6983F8}"/>
              </a:ext>
            </a:extLst>
          </p:cNvPr>
          <p:cNvSpPr txBox="1"/>
          <p:nvPr/>
        </p:nvSpPr>
        <p:spPr>
          <a:xfrm>
            <a:off x="209300" y="655275"/>
            <a:ext cx="7757541" cy="49122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u-HU" sz="2000" dirty="0">
                <a:solidFill>
                  <a:srgbClr val="03597F"/>
                </a:solidFill>
              </a:rPr>
              <a:t>Prepare </a:t>
            </a:r>
            <a:r>
              <a:rPr lang="hu-HU" sz="2000" dirty="0" err="1">
                <a:solidFill>
                  <a:srgbClr val="03597F"/>
                </a:solidFill>
              </a:rPr>
              <a:t>your</a:t>
            </a:r>
            <a:r>
              <a:rPr lang="hu-HU" sz="2000" dirty="0">
                <a:solidFill>
                  <a:srgbClr val="03597F"/>
                </a:solidFill>
              </a:rPr>
              <a:t> </a:t>
            </a:r>
            <a:r>
              <a:rPr lang="hu-HU" sz="2000" dirty="0" err="1">
                <a:solidFill>
                  <a:srgbClr val="03597F"/>
                </a:solidFill>
              </a:rPr>
              <a:t>data</a:t>
            </a:r>
            <a:r>
              <a:rPr lang="hu-HU" sz="2000" dirty="0">
                <a:solidFill>
                  <a:srgbClr val="03597F"/>
                </a:solidFill>
              </a:rPr>
              <a:t> in </a:t>
            </a:r>
            <a:r>
              <a:rPr lang="hu-HU" sz="2000" dirty="0" err="1">
                <a:solidFill>
                  <a:srgbClr val="03597F"/>
                </a:solidFill>
              </a:rPr>
              <a:t>the</a:t>
            </a:r>
            <a:r>
              <a:rPr lang="hu-HU" sz="2000" dirty="0">
                <a:solidFill>
                  <a:srgbClr val="03597F"/>
                </a:solidFill>
              </a:rPr>
              <a:t> </a:t>
            </a:r>
            <a:r>
              <a:rPr lang="hu-HU" sz="2000" dirty="0" err="1">
                <a:solidFill>
                  <a:srgbClr val="03597F"/>
                </a:solidFill>
              </a:rPr>
              <a:t>following</a:t>
            </a:r>
            <a:r>
              <a:rPr lang="hu-HU" sz="2000" dirty="0">
                <a:solidFill>
                  <a:srgbClr val="03597F"/>
                </a:solidFill>
              </a:rPr>
              <a:t> </a:t>
            </a:r>
            <a:r>
              <a:rPr lang="hu-HU" sz="2000" dirty="0" err="1">
                <a:solidFill>
                  <a:srgbClr val="03597F"/>
                </a:solidFill>
              </a:rPr>
              <a:t>format</a:t>
            </a:r>
            <a:r>
              <a:rPr lang="hu-HU" sz="2000" dirty="0">
                <a:solidFill>
                  <a:srgbClr val="03597F"/>
                </a:solidFill>
              </a:rPr>
              <a:t>:</a:t>
            </a:r>
            <a:endParaRPr lang="en-GB" sz="2000" dirty="0">
              <a:solidFill>
                <a:srgbClr val="03597F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620A1A-E070-9191-8B34-C4C66EF066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7890" y="1293305"/>
            <a:ext cx="67056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942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20EABD3-894E-A9F6-8243-25469453F7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95397" y="124150"/>
            <a:ext cx="6564476" cy="638030"/>
          </a:xfrm>
        </p:spPr>
        <p:txBody>
          <a:bodyPr/>
          <a:lstStyle/>
          <a:p>
            <a:r>
              <a:rPr lang="hu-HU" dirty="0" err="1"/>
              <a:t>Using</a:t>
            </a:r>
            <a:r>
              <a:rPr lang="hu-HU" dirty="0"/>
              <a:t> </a:t>
            </a:r>
            <a:r>
              <a:rPr lang="hu-HU" dirty="0" err="1"/>
              <a:t>the</a:t>
            </a:r>
            <a:r>
              <a:rPr lang="hu-HU" dirty="0"/>
              <a:t> RETC software </a:t>
            </a:r>
            <a:endParaRPr lang="nb-NO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7BE799-9A7E-4514-2BB9-64B27C6983F8}"/>
              </a:ext>
            </a:extLst>
          </p:cNvPr>
          <p:cNvSpPr txBox="1"/>
          <p:nvPr/>
        </p:nvSpPr>
        <p:spPr>
          <a:xfrm>
            <a:off x="219810" y="762180"/>
            <a:ext cx="7757541" cy="187621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000">
                <a:solidFill>
                  <a:srgbClr val="03597F"/>
                </a:solidFill>
              </a:rPr>
              <a:t>Install the RETC from here:</a:t>
            </a:r>
            <a:br>
              <a:rPr lang="en-GB" sz="2000">
                <a:solidFill>
                  <a:srgbClr val="03597F"/>
                </a:solidFill>
              </a:rPr>
            </a:br>
            <a:r>
              <a:rPr lang="en-GB" sz="2000">
                <a:solidFill>
                  <a:srgbClr val="03597F"/>
                </a:solidFill>
              </a:rPr>
              <a:t>	</a:t>
            </a:r>
            <a:r>
              <a:rPr lang="en-GB" sz="2000" u="sng">
                <a:solidFill>
                  <a:srgbClr val="03597F"/>
                </a:solidFill>
              </a:rPr>
              <a:t>https://www.pc-progress.com/en/Default.aspx?retc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000">
                <a:solidFill>
                  <a:srgbClr val="03597F"/>
                </a:solidFill>
              </a:rPr>
              <a:t>Paste your data in the „retention curve data”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000">
                <a:solidFill>
                  <a:srgbClr val="03597F"/>
                </a:solidFill>
              </a:rPr>
              <a:t>Run the program and get your estimates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D644690-63D2-4AB2-A836-CD28D74541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6925"/>
          <a:stretch/>
        </p:blipFill>
        <p:spPr>
          <a:xfrm>
            <a:off x="608317" y="3310888"/>
            <a:ext cx="10975365" cy="2648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8114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dirty="0"/>
              <a:t>csilla.farkas@nibio.no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hu-HU" dirty="0" err="1"/>
              <a:t>Thank</a:t>
            </a:r>
            <a:r>
              <a:rPr lang="hu-HU" dirty="0"/>
              <a:t> </a:t>
            </a:r>
            <a:r>
              <a:rPr lang="hu-HU" dirty="0" err="1"/>
              <a:t>you</a:t>
            </a:r>
            <a:r>
              <a:rPr lang="hu-HU" dirty="0"/>
              <a:t> </a:t>
            </a:r>
            <a:r>
              <a:rPr lang="hu-HU" dirty="0" err="1"/>
              <a:t>for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attention</a:t>
            </a:r>
            <a:r>
              <a:rPr lang="hu-HU" dirty="0"/>
              <a:t>!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069292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7BF60C0-B357-7A2C-2ACA-43EA907EC5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26180" y="153431"/>
            <a:ext cx="10539639" cy="638030"/>
          </a:xfrm>
        </p:spPr>
        <p:txBody>
          <a:bodyPr/>
          <a:lstStyle/>
          <a:p>
            <a:pPr algn="ctr"/>
            <a:r>
              <a:rPr lang="en-GB"/>
              <a:t>Soil hydraulic functions – main soil input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D33FC3-A28A-DD11-6FBB-2258F92E5D7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75938" y="739194"/>
            <a:ext cx="5545933" cy="4879021"/>
          </a:xfrm>
        </p:spPr>
        <p:txBody>
          <a:bodyPr/>
          <a:lstStyle/>
          <a:p>
            <a:r>
              <a:rPr lang="en-GB" sz="2200" b="1"/>
              <a:t>Soil water retention curve; </a:t>
            </a:r>
            <a:r>
              <a:rPr lang="en-GB" sz="2200" b="1">
                <a:latin typeface="Symbol" panose="05050102010706020507" pitchFamily="18" charset="2"/>
              </a:rPr>
              <a:t>Q</a:t>
            </a:r>
            <a:r>
              <a:rPr lang="en-GB" sz="2200" b="1"/>
              <a:t> = f(h)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067AD4C-F18A-29FD-DAC6-AADF48DBD2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2730" y="1317310"/>
            <a:ext cx="5389383" cy="38537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A75D33D-3932-A210-69A7-9A70CCF131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739" y="1377224"/>
            <a:ext cx="5230242" cy="387458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CC5B9E4-0381-4E44-4FD1-2972A85C44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58421" y="3392734"/>
            <a:ext cx="1654257" cy="80662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2158B39-1872-7DF8-D6BF-3B9727055EB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65609" y="3008660"/>
            <a:ext cx="1740239" cy="63575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2483AAC-6E54-FA1D-E258-28A7417193A0}"/>
              </a:ext>
            </a:extLst>
          </p:cNvPr>
          <p:cNvSpPr txBox="1"/>
          <p:nvPr/>
        </p:nvSpPr>
        <p:spPr>
          <a:xfrm>
            <a:off x="6292680" y="791461"/>
            <a:ext cx="60960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200" b="1">
                <a:solidFill>
                  <a:srgbClr val="03597F"/>
                </a:solidFill>
              </a:rPr>
              <a:t>Hydraulic conductivity function; K=f(h)</a:t>
            </a:r>
          </a:p>
        </p:txBody>
      </p:sp>
    </p:spTree>
    <p:extLst>
      <p:ext uri="{BB962C8B-B14F-4D97-AF65-F5344CB8AC3E}">
        <p14:creationId xmlns:p14="http://schemas.microsoft.com/office/powerpoint/2010/main" val="14073579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004C964D-1EBA-9465-69B6-213093943450}"/>
              </a:ext>
            </a:extLst>
          </p:cNvPr>
          <p:cNvSpPr txBox="1"/>
          <p:nvPr/>
        </p:nvSpPr>
        <p:spPr>
          <a:xfrm>
            <a:off x="209301" y="960075"/>
            <a:ext cx="5665982" cy="3578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>
              <a:lnSpc>
                <a:spcPct val="150000"/>
              </a:lnSpc>
            </a:pPr>
            <a:r>
              <a:rPr lang="en-GB" sz="2200" b="1">
                <a:solidFill>
                  <a:srgbClr val="03597F"/>
                </a:solidFill>
              </a:rPr>
              <a:t>Measurements (lab, in situ)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GB" sz="2200">
              <a:solidFill>
                <a:srgbClr val="03597F"/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GB" sz="2200">
              <a:solidFill>
                <a:srgbClr val="03597F"/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200">
                <a:solidFill>
                  <a:srgbClr val="03597F"/>
                </a:solidFill>
              </a:rPr>
              <a:t>Measurements are usually done at few – up to 8-10 – data points – NOT enough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200">
                <a:solidFill>
                  <a:srgbClr val="03597F"/>
                </a:solidFill>
              </a:rPr>
              <a:t>We need to fit analytical functions to measured data</a:t>
            </a:r>
          </a:p>
        </p:txBody>
      </p:sp>
      <p:sp>
        <p:nvSpPr>
          <p:cNvPr id="12" name="Text Placeholder 1">
            <a:extLst>
              <a:ext uri="{FF2B5EF4-FFF2-40B4-BE49-F238E27FC236}">
                <a16:creationId xmlns:a16="http://schemas.microsoft.com/office/drawing/2014/main" id="{FDB833EB-4784-42D9-69D8-6574F15F0C69}"/>
              </a:ext>
            </a:extLst>
          </p:cNvPr>
          <p:cNvSpPr txBox="1">
            <a:spLocks/>
          </p:cNvSpPr>
          <p:nvPr/>
        </p:nvSpPr>
        <p:spPr>
          <a:xfrm>
            <a:off x="1022860" y="179749"/>
            <a:ext cx="10539639" cy="6380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rgbClr val="95C11F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/>
              <a:t>Identifying the soil hydraulic functions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F22657-6D2E-B931-543A-6F24D0F31D46}"/>
              </a:ext>
            </a:extLst>
          </p:cNvPr>
          <p:cNvSpPr txBox="1"/>
          <p:nvPr/>
        </p:nvSpPr>
        <p:spPr>
          <a:xfrm>
            <a:off x="6096000" y="960075"/>
            <a:ext cx="5665981" cy="4085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>
              <a:lnSpc>
                <a:spcPct val="150000"/>
              </a:lnSpc>
            </a:pPr>
            <a:r>
              <a:rPr lang="en-GB" sz="2200" b="1" dirty="0">
                <a:solidFill>
                  <a:srgbClr val="03597F"/>
                </a:solidFill>
              </a:rPr>
              <a:t>Estimate from other soil properties </a:t>
            </a:r>
          </a:p>
          <a:p>
            <a:pPr>
              <a:lnSpc>
                <a:spcPct val="150000"/>
              </a:lnSpc>
            </a:pPr>
            <a:r>
              <a:rPr lang="en-GB" sz="2200" dirty="0">
                <a:solidFill>
                  <a:srgbClr val="03597F"/>
                </a:solidFill>
              </a:rPr>
              <a:t>= we use </a:t>
            </a:r>
            <a:r>
              <a:rPr lang="en-GB" sz="2200" dirty="0" err="1">
                <a:solidFill>
                  <a:srgbClr val="03597F"/>
                </a:solidFill>
              </a:rPr>
              <a:t>pedotransfer</a:t>
            </a:r>
            <a:r>
              <a:rPr lang="en-GB" sz="2200" dirty="0">
                <a:solidFill>
                  <a:srgbClr val="03597F"/>
                </a:solidFill>
              </a:rPr>
              <a:t> functions (PTFs)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GB" sz="2200" dirty="0">
              <a:solidFill>
                <a:srgbClr val="03597F"/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rgbClr val="03597F"/>
                </a:solidFill>
              </a:rPr>
              <a:t>We can estimate discrete points and fit an analytical function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rgbClr val="03597F"/>
                </a:solidFill>
              </a:rPr>
              <a:t>We can estimate the parameters of the analytical function directly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GB" sz="2200" dirty="0">
              <a:solidFill>
                <a:srgbClr val="03597F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41C6802-8309-3502-A168-676F8E63F0EF}"/>
              </a:ext>
            </a:extLst>
          </p:cNvPr>
          <p:cNvSpPr txBox="1"/>
          <p:nvPr/>
        </p:nvSpPr>
        <p:spPr>
          <a:xfrm>
            <a:off x="2031124" y="1965435"/>
            <a:ext cx="79090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>
                <a:solidFill>
                  <a:srgbClr val="C00000"/>
                </a:solidFill>
              </a:rPr>
              <a:t>Due to the numerical scheme we need continuous functions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1E90EF3-A242-18CC-3938-8A2435001DC5}"/>
              </a:ext>
            </a:extLst>
          </p:cNvPr>
          <p:cNvSpPr txBox="1"/>
          <p:nvPr/>
        </p:nvSpPr>
        <p:spPr>
          <a:xfrm>
            <a:off x="2141482" y="4816665"/>
            <a:ext cx="79090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>
                <a:solidFill>
                  <a:srgbClr val="C00000"/>
                </a:solidFill>
              </a:rPr>
              <a:t>The most commonly used analytical description of the two functions is the van Genuchten – Mualem method</a:t>
            </a:r>
          </a:p>
        </p:txBody>
      </p:sp>
    </p:spTree>
    <p:extLst>
      <p:ext uri="{BB962C8B-B14F-4D97-AF65-F5344CB8AC3E}">
        <p14:creationId xmlns:p14="http://schemas.microsoft.com/office/powerpoint/2010/main" val="778306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4C116EBE-6A8D-48ED-8582-27C6AFDB6141}"/>
              </a:ext>
            </a:extLst>
          </p:cNvPr>
          <p:cNvSpPr txBox="1">
            <a:spLocks/>
          </p:cNvSpPr>
          <p:nvPr/>
        </p:nvSpPr>
        <p:spPr>
          <a:xfrm>
            <a:off x="1022860" y="179749"/>
            <a:ext cx="10539639" cy="6380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rgbClr val="95C11F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/>
              <a:t>The van-Genuchten model for soil water retention curves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872119C-0286-3311-6FB4-63532A0FA03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1638" t="67636" r="11035" b="7434"/>
          <a:stretch/>
        </p:blipFill>
        <p:spPr>
          <a:xfrm>
            <a:off x="773623" y="817779"/>
            <a:ext cx="11418377" cy="322667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06AADAE-53C5-85CF-AD21-8FC31FB9A630}"/>
              </a:ext>
            </a:extLst>
          </p:cNvPr>
          <p:cNvSpPr txBox="1"/>
          <p:nvPr/>
        </p:nvSpPr>
        <p:spPr>
          <a:xfrm>
            <a:off x="203054" y="805241"/>
            <a:ext cx="233329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>
                <a:solidFill>
                  <a:srgbClr val="03597F"/>
                </a:solidFill>
              </a:rPr>
              <a:t>SWAP manual: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9CC4232-C377-D458-87B4-5C409295D15F}"/>
              </a:ext>
            </a:extLst>
          </p:cNvPr>
          <p:cNvSpPr txBox="1"/>
          <p:nvPr/>
        </p:nvSpPr>
        <p:spPr>
          <a:xfrm>
            <a:off x="814726" y="4128170"/>
            <a:ext cx="56680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>
                <a:solidFill>
                  <a:srgbClr val="03597F"/>
                </a:solidFill>
              </a:rPr>
              <a:t>OSAT or </a:t>
            </a:r>
            <a:r>
              <a:rPr lang="en-GB" sz="2000" b="1">
                <a:solidFill>
                  <a:srgbClr val="03597F"/>
                </a:solidFill>
                <a:latin typeface="Symbol" panose="05050102010706020507" pitchFamily="18" charset="2"/>
              </a:rPr>
              <a:t>Q</a:t>
            </a:r>
            <a:r>
              <a:rPr lang="en-GB" sz="2000" b="1" baseline="-25000">
                <a:solidFill>
                  <a:srgbClr val="03597F"/>
                </a:solidFill>
              </a:rPr>
              <a:t>sat</a:t>
            </a:r>
            <a:r>
              <a:rPr lang="en-GB" b="1">
                <a:solidFill>
                  <a:srgbClr val="03597F"/>
                </a:solidFill>
              </a:rPr>
              <a:t> </a:t>
            </a:r>
            <a:r>
              <a:rPr lang="en-GB">
                <a:solidFill>
                  <a:srgbClr val="03597F"/>
                </a:solidFill>
              </a:rPr>
              <a:t>- saturated water content  (cm</a:t>
            </a:r>
            <a:r>
              <a:rPr lang="en-GB" baseline="30000">
                <a:solidFill>
                  <a:srgbClr val="03597F"/>
                </a:solidFill>
              </a:rPr>
              <a:t>3</a:t>
            </a:r>
            <a:r>
              <a:rPr lang="en-GB">
                <a:solidFill>
                  <a:srgbClr val="03597F"/>
                </a:solidFill>
              </a:rPr>
              <a:t> cm</a:t>
            </a:r>
            <a:r>
              <a:rPr lang="en-GB" baseline="30000">
                <a:solidFill>
                  <a:srgbClr val="03597F"/>
                </a:solidFill>
              </a:rPr>
              <a:t>-3</a:t>
            </a:r>
            <a:r>
              <a:rPr lang="en-GB">
                <a:solidFill>
                  <a:srgbClr val="03597F"/>
                </a:solidFill>
              </a:rPr>
              <a:t>)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5A85C44-89E3-74F4-D51F-2DE6D9DA17FB}"/>
              </a:ext>
            </a:extLst>
          </p:cNvPr>
          <p:cNvSpPr txBox="1"/>
          <p:nvPr/>
        </p:nvSpPr>
        <p:spPr>
          <a:xfrm>
            <a:off x="773623" y="4570400"/>
            <a:ext cx="54128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>
                <a:solidFill>
                  <a:srgbClr val="03597F"/>
                </a:solidFill>
              </a:rPr>
              <a:t>ORES or </a:t>
            </a:r>
            <a:r>
              <a:rPr lang="en-GB" sz="2000" b="1">
                <a:solidFill>
                  <a:srgbClr val="03597F"/>
                </a:solidFill>
                <a:latin typeface="Symbol" panose="05050102010706020507" pitchFamily="18" charset="2"/>
              </a:rPr>
              <a:t>Q</a:t>
            </a:r>
            <a:r>
              <a:rPr lang="en-GB" sz="2000" b="1" baseline="-25000">
                <a:solidFill>
                  <a:srgbClr val="03597F"/>
                </a:solidFill>
              </a:rPr>
              <a:t>res</a:t>
            </a:r>
            <a:r>
              <a:rPr lang="en-GB" b="1">
                <a:solidFill>
                  <a:srgbClr val="03597F"/>
                </a:solidFill>
              </a:rPr>
              <a:t> </a:t>
            </a:r>
            <a:r>
              <a:rPr lang="en-GB">
                <a:solidFill>
                  <a:srgbClr val="03597F"/>
                </a:solidFill>
              </a:rPr>
              <a:t>- residual water content (cm</a:t>
            </a:r>
            <a:r>
              <a:rPr lang="en-GB" baseline="30000">
                <a:solidFill>
                  <a:srgbClr val="03597F"/>
                </a:solidFill>
              </a:rPr>
              <a:t>3</a:t>
            </a:r>
            <a:r>
              <a:rPr lang="en-GB">
                <a:solidFill>
                  <a:srgbClr val="03597F"/>
                </a:solidFill>
              </a:rPr>
              <a:t> cm</a:t>
            </a:r>
            <a:r>
              <a:rPr lang="en-GB" baseline="30000">
                <a:solidFill>
                  <a:srgbClr val="03597F"/>
                </a:solidFill>
              </a:rPr>
              <a:t>-3</a:t>
            </a:r>
            <a:r>
              <a:rPr lang="en-GB">
                <a:solidFill>
                  <a:srgbClr val="03597F"/>
                </a:solidFill>
              </a:rPr>
              <a:t>) 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D1ED75F4-E6FC-6651-A218-D436F81B3F6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66534" r="15043" b="5638"/>
          <a:stretch/>
        </p:blipFill>
        <p:spPr>
          <a:xfrm>
            <a:off x="460557" y="1962257"/>
            <a:ext cx="10903370" cy="1943827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6863B83C-F0E5-1425-BCA3-FC48C018E0D6}"/>
              </a:ext>
            </a:extLst>
          </p:cNvPr>
          <p:cNvSpPr txBox="1"/>
          <p:nvPr/>
        </p:nvSpPr>
        <p:spPr>
          <a:xfrm>
            <a:off x="814726" y="5054225"/>
            <a:ext cx="50975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>
                <a:solidFill>
                  <a:srgbClr val="03597F"/>
                </a:solidFill>
              </a:rPr>
              <a:t>ALFA or </a:t>
            </a:r>
            <a:r>
              <a:rPr lang="en-GB" sz="2000" b="1">
                <a:solidFill>
                  <a:srgbClr val="03597F"/>
                </a:solidFill>
                <a:latin typeface="Symbol" panose="05050102010706020507" pitchFamily="18" charset="2"/>
              </a:rPr>
              <a:t>a</a:t>
            </a:r>
            <a:r>
              <a:rPr lang="en-GB" b="1">
                <a:solidFill>
                  <a:srgbClr val="03597F"/>
                </a:solidFill>
              </a:rPr>
              <a:t> </a:t>
            </a:r>
            <a:r>
              <a:rPr lang="en-GB">
                <a:solidFill>
                  <a:srgbClr val="03597F"/>
                </a:solidFill>
              </a:rPr>
              <a:t>(cm</a:t>
            </a:r>
            <a:r>
              <a:rPr lang="en-GB" baseline="30000">
                <a:solidFill>
                  <a:srgbClr val="03597F"/>
                </a:solidFill>
              </a:rPr>
              <a:t>-1</a:t>
            </a:r>
            <a:r>
              <a:rPr lang="en-GB">
                <a:solidFill>
                  <a:srgbClr val="03597F"/>
                </a:solidFill>
              </a:rPr>
              <a:t>)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887533B-53A9-C3D3-9932-BCAA261F844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5859" t="85557" r="47694" b="7434"/>
          <a:stretch/>
        </p:blipFill>
        <p:spPr>
          <a:xfrm>
            <a:off x="6831725" y="1127488"/>
            <a:ext cx="1555532" cy="907117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C85C28BD-A587-E776-420E-B130FB2A590D}"/>
              </a:ext>
            </a:extLst>
          </p:cNvPr>
          <p:cNvSpPr txBox="1"/>
          <p:nvPr/>
        </p:nvSpPr>
        <p:spPr>
          <a:xfrm>
            <a:off x="814726" y="5406680"/>
            <a:ext cx="50975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>
                <a:solidFill>
                  <a:srgbClr val="03597F"/>
                </a:solidFill>
              </a:rPr>
              <a:t>NPAR or </a:t>
            </a:r>
            <a:r>
              <a:rPr lang="en-GB" sz="2000" b="1">
                <a:solidFill>
                  <a:srgbClr val="03597F"/>
                </a:solidFill>
              </a:rPr>
              <a:t>n</a:t>
            </a:r>
            <a:r>
              <a:rPr lang="en-GB">
                <a:solidFill>
                  <a:srgbClr val="03597F"/>
                </a:solidFill>
              </a:rPr>
              <a:t> (-)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1C75D76-9B80-EE1E-E1A0-0B08A3DCC80B}"/>
              </a:ext>
            </a:extLst>
          </p:cNvPr>
          <p:cNvSpPr txBox="1"/>
          <p:nvPr/>
        </p:nvSpPr>
        <p:spPr>
          <a:xfrm>
            <a:off x="814726" y="5840166"/>
            <a:ext cx="50975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>
                <a:solidFill>
                  <a:srgbClr val="03597F"/>
                </a:solidFill>
              </a:rPr>
              <a:t>m (-)</a:t>
            </a:r>
            <a:endParaRPr lang="en-GB">
              <a:solidFill>
                <a:srgbClr val="03597F"/>
              </a:solidFill>
            </a:endParaRPr>
          </a:p>
        </p:txBody>
      </p:sp>
      <p:sp>
        <p:nvSpPr>
          <p:cNvPr id="7" name="Right Brace 6">
            <a:extLst>
              <a:ext uri="{FF2B5EF4-FFF2-40B4-BE49-F238E27FC236}">
                <a16:creationId xmlns:a16="http://schemas.microsoft.com/office/drawing/2014/main" id="{4CD83C99-A7E5-97EB-BBA8-FC94A051DE69}"/>
              </a:ext>
            </a:extLst>
          </p:cNvPr>
          <p:cNvSpPr/>
          <p:nvPr/>
        </p:nvSpPr>
        <p:spPr>
          <a:xfrm>
            <a:off x="6368234" y="5188932"/>
            <a:ext cx="558083" cy="999679"/>
          </a:xfrm>
          <a:prstGeom prst="rightBrace">
            <a:avLst>
              <a:gd name="adj1" fmla="val 53921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9C53090-1166-EDA0-41C9-F93577D8BBCC}"/>
              </a:ext>
            </a:extLst>
          </p:cNvPr>
          <p:cNvSpPr txBox="1"/>
          <p:nvPr/>
        </p:nvSpPr>
        <p:spPr>
          <a:xfrm>
            <a:off x="7214243" y="5440056"/>
            <a:ext cx="299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3597F"/>
                </a:solidFill>
              </a:rPr>
              <a:t>empirical shape factors</a:t>
            </a:r>
            <a:endParaRPr lang="en-GB" dirty="0">
              <a:solidFill>
                <a:srgbClr val="03597F"/>
              </a:solidFill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47A4EFC-C7C5-11FD-DC12-F0A4936597A3}"/>
              </a:ext>
            </a:extLst>
          </p:cNvPr>
          <p:cNvSpPr/>
          <p:nvPr/>
        </p:nvSpPr>
        <p:spPr>
          <a:xfrm>
            <a:off x="1870841" y="1902700"/>
            <a:ext cx="3584028" cy="356794"/>
          </a:xfrm>
          <a:prstGeom prst="round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98268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4C116EBE-6A8D-48ED-8582-27C6AFDB6141}"/>
              </a:ext>
            </a:extLst>
          </p:cNvPr>
          <p:cNvSpPr txBox="1">
            <a:spLocks/>
          </p:cNvSpPr>
          <p:nvPr/>
        </p:nvSpPr>
        <p:spPr>
          <a:xfrm>
            <a:off x="1022860" y="179749"/>
            <a:ext cx="10539639" cy="6380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rgbClr val="95C11F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/>
              <a:t>The van Genuchten – Mualem model for the K(h) curve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06AADAE-53C5-85CF-AD21-8FC31FB9A630}"/>
              </a:ext>
            </a:extLst>
          </p:cNvPr>
          <p:cNvSpPr txBox="1"/>
          <p:nvPr/>
        </p:nvSpPr>
        <p:spPr>
          <a:xfrm>
            <a:off x="203054" y="805241"/>
            <a:ext cx="233329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>
                <a:solidFill>
                  <a:srgbClr val="03597F"/>
                </a:solidFill>
              </a:rPr>
              <a:t>SWAP manual: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5A85C44-89E3-74F4-D51F-2DE6D9DA17FB}"/>
              </a:ext>
            </a:extLst>
          </p:cNvPr>
          <p:cNvSpPr txBox="1"/>
          <p:nvPr/>
        </p:nvSpPr>
        <p:spPr>
          <a:xfrm>
            <a:off x="814725" y="4570400"/>
            <a:ext cx="72677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>
                <a:solidFill>
                  <a:srgbClr val="C00000"/>
                </a:solidFill>
              </a:rPr>
              <a:t>KSATFIT or K</a:t>
            </a:r>
            <a:r>
              <a:rPr lang="en-GB" b="1" baseline="-25000">
                <a:solidFill>
                  <a:srgbClr val="C00000"/>
                </a:solidFill>
              </a:rPr>
              <a:t>sat</a:t>
            </a:r>
            <a:r>
              <a:rPr lang="en-GB">
                <a:solidFill>
                  <a:srgbClr val="C00000"/>
                </a:solidFill>
              </a:rPr>
              <a:t>- </a:t>
            </a:r>
            <a:r>
              <a:rPr lang="en-GB">
                <a:solidFill>
                  <a:srgbClr val="03597F"/>
                </a:solidFill>
              </a:rPr>
              <a:t>saturated hydraulic conductivity; fitted (cm day</a:t>
            </a:r>
            <a:r>
              <a:rPr lang="en-GB" baseline="30000">
                <a:solidFill>
                  <a:srgbClr val="03597F"/>
                </a:solidFill>
              </a:rPr>
              <a:t>-1</a:t>
            </a:r>
            <a:r>
              <a:rPr lang="en-GB">
                <a:solidFill>
                  <a:srgbClr val="03597F"/>
                </a:solidFill>
              </a:rPr>
              <a:t>) 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D1ED75F4-E6FC-6651-A218-D436F81B3F6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6411" r="15043" b="5637"/>
          <a:stretch/>
        </p:blipFill>
        <p:spPr>
          <a:xfrm>
            <a:off x="644315" y="2467109"/>
            <a:ext cx="10903370" cy="195247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6863B83C-F0E5-1425-BCA3-FC48C018E0D6}"/>
              </a:ext>
            </a:extLst>
          </p:cNvPr>
          <p:cNvSpPr txBox="1"/>
          <p:nvPr/>
        </p:nvSpPr>
        <p:spPr>
          <a:xfrm>
            <a:off x="814725" y="4939732"/>
            <a:ext cx="50975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>
                <a:solidFill>
                  <a:srgbClr val="C00000"/>
                </a:solidFill>
              </a:rPr>
              <a:t>LEXP or </a:t>
            </a:r>
            <a:r>
              <a:rPr lang="en-GB" b="1">
                <a:solidFill>
                  <a:srgbClr val="C00000"/>
                </a:solidFill>
                <a:latin typeface="Symbol" panose="05050102010706020507" pitchFamily="18" charset="2"/>
              </a:rPr>
              <a:t>l  </a:t>
            </a:r>
            <a:r>
              <a:rPr lang="en-GB" b="1">
                <a:solidFill>
                  <a:srgbClr val="03597F"/>
                </a:solidFill>
                <a:latin typeface="Symbol" panose="05050102010706020507" pitchFamily="18" charset="2"/>
              </a:rPr>
              <a:t>- </a:t>
            </a:r>
            <a:r>
              <a:rPr lang="en-GB">
                <a:solidFill>
                  <a:srgbClr val="03597F"/>
                </a:solidFill>
              </a:rPr>
              <a:t>shape parameter (-)</a:t>
            </a:r>
            <a:endParaRPr lang="en-GB">
              <a:solidFill>
                <a:srgbClr val="03597F"/>
              </a:solidFill>
              <a:latin typeface="Symbol" panose="05050102010706020507" pitchFamily="18" charset="2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54A4EB7-0624-BA0C-F767-BCE2AAD7FDD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377" t="25095" r="54138" b="64705"/>
          <a:stretch/>
        </p:blipFill>
        <p:spPr>
          <a:xfrm>
            <a:off x="2213584" y="846793"/>
            <a:ext cx="5084946" cy="159130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C0BFE62F-9E7D-CE9D-C2A5-6F1D32580F2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810" t="40561" r="61847" b="51272"/>
          <a:stretch/>
        </p:blipFill>
        <p:spPr>
          <a:xfrm>
            <a:off x="7298530" y="859331"/>
            <a:ext cx="3278392" cy="1537212"/>
          </a:xfrm>
          <a:prstGeom prst="rect">
            <a:avLst/>
          </a:prstGeom>
        </p:spPr>
      </p:pic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3C36CCE0-7FC1-4C37-B562-12A0832D16C7}"/>
              </a:ext>
            </a:extLst>
          </p:cNvPr>
          <p:cNvSpPr/>
          <p:nvPr/>
        </p:nvSpPr>
        <p:spPr>
          <a:xfrm>
            <a:off x="2039007" y="2438095"/>
            <a:ext cx="3584028" cy="356794"/>
          </a:xfrm>
          <a:prstGeom prst="roundRect">
            <a:avLst/>
          </a:prstGeom>
          <a:noFill/>
          <a:ln w="19050">
            <a:solidFill>
              <a:srgbClr val="0359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734307BA-BB57-2D59-D9CC-047F671D7713}"/>
              </a:ext>
            </a:extLst>
          </p:cNvPr>
          <p:cNvSpPr/>
          <p:nvPr/>
        </p:nvSpPr>
        <p:spPr>
          <a:xfrm>
            <a:off x="5623035" y="2455804"/>
            <a:ext cx="2343806" cy="356794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67ECF52-26BB-4050-ADDC-B31009897510}"/>
              </a:ext>
            </a:extLst>
          </p:cNvPr>
          <p:cNvSpPr txBox="1"/>
          <p:nvPr/>
        </p:nvSpPr>
        <p:spPr>
          <a:xfrm>
            <a:off x="3664665" y="5348647"/>
            <a:ext cx="7267729" cy="728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B050"/>
                </a:solidFill>
              </a:rPr>
              <a:t>KSA</a:t>
            </a:r>
            <a:r>
              <a:rPr lang="hu-HU" b="1" dirty="0">
                <a:solidFill>
                  <a:srgbClr val="00B050"/>
                </a:solidFill>
              </a:rPr>
              <a:t>T</a:t>
            </a:r>
            <a:r>
              <a:rPr lang="en-GB" b="1" dirty="0">
                <a:solidFill>
                  <a:srgbClr val="00B050"/>
                </a:solidFill>
              </a:rPr>
              <a:t>EXM </a:t>
            </a:r>
            <a:r>
              <a:rPr lang="en-GB" b="1" dirty="0">
                <a:solidFill>
                  <a:srgbClr val="03597F"/>
                </a:solidFill>
              </a:rPr>
              <a:t>– </a:t>
            </a:r>
            <a:r>
              <a:rPr lang="en-GB" dirty="0">
                <a:solidFill>
                  <a:srgbClr val="03597F"/>
                </a:solidFill>
              </a:rPr>
              <a:t>measured hydraulic conductivity; fitted (cm day</a:t>
            </a:r>
            <a:r>
              <a:rPr lang="en-GB" baseline="30000" dirty="0">
                <a:solidFill>
                  <a:srgbClr val="03597F"/>
                </a:solidFill>
              </a:rPr>
              <a:t>-1</a:t>
            </a:r>
            <a:r>
              <a:rPr lang="en-GB" dirty="0">
                <a:solidFill>
                  <a:srgbClr val="03597F"/>
                </a:solidFill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GB" b="1" dirty="0">
                <a:solidFill>
                  <a:srgbClr val="00B050"/>
                </a:solidFill>
              </a:rPr>
              <a:t>BDENS</a:t>
            </a:r>
            <a:r>
              <a:rPr lang="en-GB" dirty="0">
                <a:solidFill>
                  <a:srgbClr val="00B050"/>
                </a:solidFill>
              </a:rPr>
              <a:t> </a:t>
            </a:r>
            <a:r>
              <a:rPr lang="hu-HU" dirty="0">
                <a:solidFill>
                  <a:srgbClr val="00B050"/>
                </a:solidFill>
              </a:rPr>
              <a:t>    </a:t>
            </a:r>
            <a:r>
              <a:rPr lang="en-GB" dirty="0">
                <a:solidFill>
                  <a:srgbClr val="03597F"/>
                </a:solidFill>
              </a:rPr>
              <a:t>– soil bulk density (mg cm</a:t>
            </a:r>
            <a:r>
              <a:rPr lang="en-GB" baseline="30000" dirty="0">
                <a:solidFill>
                  <a:srgbClr val="03597F"/>
                </a:solidFill>
              </a:rPr>
              <a:t>-3</a:t>
            </a:r>
            <a:r>
              <a:rPr lang="en-GB" dirty="0">
                <a:solidFill>
                  <a:srgbClr val="03597F"/>
                </a:solidFill>
              </a:rPr>
              <a:t>) 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111F9B5D-5BF3-4C81-7667-79FAD20161D6}"/>
              </a:ext>
            </a:extLst>
          </p:cNvPr>
          <p:cNvSpPr/>
          <p:nvPr/>
        </p:nvSpPr>
        <p:spPr>
          <a:xfrm>
            <a:off x="9429852" y="2438095"/>
            <a:ext cx="1879279" cy="356794"/>
          </a:xfrm>
          <a:prstGeom prst="round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46148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4C116EBE-6A8D-48ED-8582-27C6AFDB6141}"/>
              </a:ext>
            </a:extLst>
          </p:cNvPr>
          <p:cNvSpPr txBox="1">
            <a:spLocks/>
          </p:cNvSpPr>
          <p:nvPr/>
        </p:nvSpPr>
        <p:spPr>
          <a:xfrm>
            <a:off x="1022860" y="179749"/>
            <a:ext cx="10539639" cy="6380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rgbClr val="95C11F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hu-HU" dirty="0" err="1"/>
              <a:t>Measured</a:t>
            </a:r>
            <a:r>
              <a:rPr lang="hu-HU" dirty="0"/>
              <a:t> and fitted </a:t>
            </a:r>
            <a:r>
              <a:rPr lang="hu-HU" dirty="0" err="1"/>
              <a:t>soil</a:t>
            </a:r>
            <a:r>
              <a:rPr lang="hu-HU" dirty="0"/>
              <a:t> </a:t>
            </a:r>
            <a:r>
              <a:rPr lang="hu-HU" dirty="0" err="1"/>
              <a:t>water</a:t>
            </a:r>
            <a:r>
              <a:rPr lang="hu-HU" dirty="0"/>
              <a:t> </a:t>
            </a:r>
            <a:r>
              <a:rPr lang="hu-HU" dirty="0" err="1"/>
              <a:t>retention</a:t>
            </a:r>
            <a:r>
              <a:rPr lang="hu-HU" dirty="0"/>
              <a:t> </a:t>
            </a:r>
            <a:r>
              <a:rPr lang="hu-HU" dirty="0" err="1"/>
              <a:t>curves</a:t>
            </a:r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D1DCEB-1D81-A35F-BAF4-7F4189E424FD}"/>
              </a:ext>
            </a:extLst>
          </p:cNvPr>
          <p:cNvSpPr txBox="1"/>
          <p:nvPr/>
        </p:nvSpPr>
        <p:spPr>
          <a:xfrm>
            <a:off x="9322675" y="6160294"/>
            <a:ext cx="2333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>
                <a:solidFill>
                  <a:srgbClr val="03597F"/>
                </a:solidFill>
              </a:rPr>
              <a:t>Chan </a:t>
            </a:r>
            <a:r>
              <a:rPr lang="hu-HU" dirty="0" err="1">
                <a:solidFill>
                  <a:srgbClr val="03597F"/>
                </a:solidFill>
              </a:rPr>
              <a:t>et</a:t>
            </a:r>
            <a:r>
              <a:rPr lang="hu-HU" dirty="0">
                <a:solidFill>
                  <a:srgbClr val="03597F"/>
                </a:solidFill>
              </a:rPr>
              <a:t> </a:t>
            </a:r>
            <a:r>
              <a:rPr lang="hu-HU" dirty="0" err="1">
                <a:solidFill>
                  <a:srgbClr val="03597F"/>
                </a:solidFill>
              </a:rPr>
              <a:t>al</a:t>
            </a:r>
            <a:r>
              <a:rPr lang="hu-HU" dirty="0">
                <a:solidFill>
                  <a:srgbClr val="03597F"/>
                </a:solidFill>
              </a:rPr>
              <a:t>. 2004</a:t>
            </a:r>
            <a:endParaRPr lang="nb-NO" dirty="0">
              <a:solidFill>
                <a:srgbClr val="03597F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D3CF19E-D022-FBF0-2E4E-66311581BA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864" t="12555" r="13550" b="16068"/>
          <a:stretch/>
        </p:blipFill>
        <p:spPr>
          <a:xfrm>
            <a:off x="1022860" y="1366916"/>
            <a:ext cx="6935702" cy="497804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90951D5-9BEF-ED5E-3764-73735D6F4253}"/>
              </a:ext>
            </a:extLst>
          </p:cNvPr>
          <p:cNvSpPr txBox="1"/>
          <p:nvPr/>
        </p:nvSpPr>
        <p:spPr>
          <a:xfrm>
            <a:off x="7984480" y="1749862"/>
            <a:ext cx="3482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b="1" dirty="0">
                <a:solidFill>
                  <a:srgbClr val="03597F"/>
                </a:solidFill>
              </a:rPr>
              <a:t>Van-</a:t>
            </a:r>
            <a:r>
              <a:rPr lang="hu-HU" b="1" dirty="0" err="1">
                <a:solidFill>
                  <a:srgbClr val="03597F"/>
                </a:solidFill>
              </a:rPr>
              <a:t>Genuchten</a:t>
            </a:r>
            <a:r>
              <a:rPr lang="hu-HU" b="1" dirty="0">
                <a:solidFill>
                  <a:srgbClr val="03597F"/>
                </a:solidFill>
              </a:rPr>
              <a:t> </a:t>
            </a:r>
            <a:r>
              <a:rPr lang="hu-HU" b="1" dirty="0" err="1">
                <a:solidFill>
                  <a:srgbClr val="03597F"/>
                </a:solidFill>
              </a:rPr>
              <a:t>model</a:t>
            </a:r>
            <a:r>
              <a:rPr lang="hu-HU" b="1" dirty="0">
                <a:solidFill>
                  <a:srgbClr val="03597F"/>
                </a:solidFill>
              </a:rPr>
              <a:t> (VG)</a:t>
            </a:r>
            <a:endParaRPr lang="en-GB" b="1" dirty="0">
              <a:solidFill>
                <a:srgbClr val="03597F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2A5C638-F491-1BFA-6774-E87A0A24D25E}"/>
              </a:ext>
            </a:extLst>
          </p:cNvPr>
          <p:cNvSpPr txBox="1"/>
          <p:nvPr/>
        </p:nvSpPr>
        <p:spPr>
          <a:xfrm>
            <a:off x="8233348" y="2284331"/>
            <a:ext cx="2676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b="1" dirty="0" err="1">
                <a:solidFill>
                  <a:srgbClr val="03597F"/>
                </a:solidFill>
              </a:rPr>
              <a:t>Other</a:t>
            </a:r>
            <a:r>
              <a:rPr lang="hu-HU" b="1" dirty="0">
                <a:solidFill>
                  <a:srgbClr val="03597F"/>
                </a:solidFill>
              </a:rPr>
              <a:t> </a:t>
            </a:r>
            <a:r>
              <a:rPr lang="hu-HU" b="1" dirty="0" err="1">
                <a:solidFill>
                  <a:srgbClr val="03597F"/>
                </a:solidFill>
              </a:rPr>
              <a:t>models</a:t>
            </a:r>
            <a:r>
              <a:rPr lang="hu-HU" b="1" dirty="0">
                <a:solidFill>
                  <a:srgbClr val="03597F"/>
                </a:solidFill>
              </a:rPr>
              <a:t> </a:t>
            </a:r>
            <a:endParaRPr lang="en-GB" b="1" dirty="0">
              <a:solidFill>
                <a:srgbClr val="03597F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A94F145-D510-C809-1B5E-38FE4D7D6450}"/>
              </a:ext>
            </a:extLst>
          </p:cNvPr>
          <p:cNvSpPr txBox="1"/>
          <p:nvPr/>
        </p:nvSpPr>
        <p:spPr>
          <a:xfrm>
            <a:off x="7809186" y="3422256"/>
            <a:ext cx="3846785" cy="12824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b="1" dirty="0">
                <a:solidFill>
                  <a:srgbClr val="C00000"/>
                </a:solidFill>
              </a:rPr>
              <a:t>In SWAP you can not define parameters for other models than van-</a:t>
            </a:r>
            <a:r>
              <a:rPr lang="en-GB" b="1" dirty="0" err="1">
                <a:solidFill>
                  <a:srgbClr val="C00000"/>
                </a:solidFill>
              </a:rPr>
              <a:t>Genuchten</a:t>
            </a:r>
            <a:r>
              <a:rPr lang="en-GB" b="1" dirty="0">
                <a:solidFill>
                  <a:srgbClr val="C00000"/>
                </a:solidFill>
              </a:rPr>
              <a:t> – </a:t>
            </a:r>
            <a:r>
              <a:rPr lang="en-GB" b="1" dirty="0" err="1">
                <a:solidFill>
                  <a:srgbClr val="C00000"/>
                </a:solidFill>
              </a:rPr>
              <a:t>Mualem</a:t>
            </a:r>
            <a:r>
              <a:rPr lang="en-GB" b="1" dirty="0">
                <a:solidFill>
                  <a:srgbClr val="C0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645158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7BF60C0-B357-7A2C-2ACA-43EA907EC5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26180" y="121576"/>
            <a:ext cx="10539639" cy="638030"/>
          </a:xfrm>
        </p:spPr>
        <p:txBody>
          <a:bodyPr/>
          <a:lstStyle/>
          <a:p>
            <a:pPr algn="ctr"/>
            <a:r>
              <a:rPr lang="en-GB"/>
              <a:t>Soil input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D33FC3-A28A-DD11-6FBB-2258F92E5D7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4317" y="601728"/>
            <a:ext cx="5545933" cy="4879021"/>
          </a:xfrm>
        </p:spPr>
        <p:txBody>
          <a:bodyPr/>
          <a:lstStyle/>
          <a:p>
            <a:r>
              <a:rPr lang="en-GB" sz="2200" b="1">
                <a:solidFill>
                  <a:srgbClr val="7030A0"/>
                </a:solidFill>
              </a:rPr>
              <a:t>Parameters of analytical functions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B5D3B4-9E1C-9417-9D94-C4BE1CB7DD6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58061" y="601728"/>
            <a:ext cx="5905255" cy="4879021"/>
          </a:xfrm>
        </p:spPr>
        <p:txBody>
          <a:bodyPr/>
          <a:lstStyle/>
          <a:p>
            <a:r>
              <a:rPr lang="en-GB" sz="2200" b="1">
                <a:solidFill>
                  <a:srgbClr val="00B0F0"/>
                </a:solidFill>
              </a:rPr>
              <a:t>Table format:  user-defined data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102A825-878A-CCA6-EAA1-267430F96C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6690" y="1695294"/>
            <a:ext cx="8628968" cy="5009275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BFCA942-7215-3F66-F2A9-20381AD74F07}"/>
              </a:ext>
            </a:extLst>
          </p:cNvPr>
          <p:cNvSpPr/>
          <p:nvPr/>
        </p:nvSpPr>
        <p:spPr>
          <a:xfrm>
            <a:off x="2864719" y="4972696"/>
            <a:ext cx="6238873" cy="356794"/>
          </a:xfrm>
          <a:prstGeom prst="roundRect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86153B2-E8B9-9EBA-91FF-88502AC920DB}"/>
              </a:ext>
            </a:extLst>
          </p:cNvPr>
          <p:cNvSpPr/>
          <p:nvPr/>
        </p:nvSpPr>
        <p:spPr>
          <a:xfrm>
            <a:off x="2102068" y="2350701"/>
            <a:ext cx="7283669" cy="690538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Down 5">
            <a:extLst>
              <a:ext uri="{FF2B5EF4-FFF2-40B4-BE49-F238E27FC236}">
                <a16:creationId xmlns:a16="http://schemas.microsoft.com/office/drawing/2014/main" id="{50D88D5C-9EAC-F150-9E58-B6B6717A300F}"/>
              </a:ext>
            </a:extLst>
          </p:cNvPr>
          <p:cNvSpPr/>
          <p:nvPr/>
        </p:nvSpPr>
        <p:spPr>
          <a:xfrm rot="5400000" flipH="1">
            <a:off x="4194535" y="846931"/>
            <a:ext cx="226428" cy="834212"/>
          </a:xfrm>
          <a:prstGeom prst="downArrow">
            <a:avLst/>
          </a:prstGeom>
          <a:solidFill>
            <a:srgbClr val="00B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1AD3DB9-F7BF-0B24-1FF1-8127CA5DB382}"/>
              </a:ext>
            </a:extLst>
          </p:cNvPr>
          <p:cNvSpPr txBox="1"/>
          <p:nvPr/>
        </p:nvSpPr>
        <p:spPr>
          <a:xfrm>
            <a:off x="5034455" y="1064097"/>
            <a:ext cx="15458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>
                <a:solidFill>
                  <a:srgbClr val="C00000"/>
                </a:solidFill>
              </a:rPr>
              <a:t>SWSOPHY </a:t>
            </a:r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3851354-0466-287B-05B1-2840A00FF73C}"/>
              </a:ext>
            </a:extLst>
          </p:cNvPr>
          <p:cNvSpPr txBox="1"/>
          <p:nvPr/>
        </p:nvSpPr>
        <p:spPr>
          <a:xfrm>
            <a:off x="3056695" y="963806"/>
            <a:ext cx="5827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>
                <a:solidFill>
                  <a:srgbClr val="C00000"/>
                </a:solidFill>
              </a:rPr>
              <a:t>0 </a:t>
            </a:r>
            <a:endParaRPr lang="en-GB" sz="2400"/>
          </a:p>
        </p:txBody>
      </p:sp>
      <p:sp>
        <p:nvSpPr>
          <p:cNvPr id="15" name="Arrow: Down 14">
            <a:extLst>
              <a:ext uri="{FF2B5EF4-FFF2-40B4-BE49-F238E27FC236}">
                <a16:creationId xmlns:a16="http://schemas.microsoft.com/office/drawing/2014/main" id="{7E362DF5-FB46-DAE3-D44C-3CAAEF3E2EE2}"/>
              </a:ext>
            </a:extLst>
          </p:cNvPr>
          <p:cNvSpPr/>
          <p:nvPr/>
        </p:nvSpPr>
        <p:spPr>
          <a:xfrm rot="16200000" flipH="1">
            <a:off x="6782431" y="848833"/>
            <a:ext cx="226428" cy="834212"/>
          </a:xfrm>
          <a:prstGeom prst="downArrow">
            <a:avLst/>
          </a:prstGeom>
          <a:solidFill>
            <a:srgbClr val="00B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CEB5293-FDC4-A112-1EAE-AD0D8953D7BE}"/>
              </a:ext>
            </a:extLst>
          </p:cNvPr>
          <p:cNvSpPr txBox="1"/>
          <p:nvPr/>
        </p:nvSpPr>
        <p:spPr>
          <a:xfrm>
            <a:off x="7683957" y="971764"/>
            <a:ext cx="5827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>
                <a:solidFill>
                  <a:srgbClr val="C00000"/>
                </a:solidFill>
              </a:rPr>
              <a:t>1 </a:t>
            </a:r>
            <a:endParaRPr lang="en-GB" sz="240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76E2964D-A783-C55D-BCB8-F815506A33FE}"/>
              </a:ext>
            </a:extLst>
          </p:cNvPr>
          <p:cNvSpPr/>
          <p:nvPr/>
        </p:nvSpPr>
        <p:spPr>
          <a:xfrm>
            <a:off x="1951178" y="5957758"/>
            <a:ext cx="7728850" cy="569165"/>
          </a:xfrm>
          <a:prstGeom prst="roundRect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1BB4E7E-0FF8-39AF-8C90-6FD454C92529}"/>
              </a:ext>
            </a:extLst>
          </p:cNvPr>
          <p:cNvCxnSpPr>
            <a:cxnSpLocks/>
          </p:cNvCxnSpPr>
          <p:nvPr/>
        </p:nvCxnSpPr>
        <p:spPr>
          <a:xfrm flipH="1">
            <a:off x="9451403" y="1150823"/>
            <a:ext cx="813907" cy="4646067"/>
          </a:xfrm>
          <a:prstGeom prst="straightConnector1">
            <a:avLst/>
          </a:prstGeom>
          <a:ln w="190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943EBBF8-B9F7-194E-D832-9F0346333CB9}"/>
              </a:ext>
            </a:extLst>
          </p:cNvPr>
          <p:cNvCxnSpPr>
            <a:cxnSpLocks/>
          </p:cNvCxnSpPr>
          <p:nvPr/>
        </p:nvCxnSpPr>
        <p:spPr>
          <a:xfrm>
            <a:off x="1091462" y="1150822"/>
            <a:ext cx="1617422" cy="3821874"/>
          </a:xfrm>
          <a:prstGeom prst="straightConnector1">
            <a:avLst/>
          </a:prstGeom>
          <a:ln w="190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18670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E314536-DD90-FEE0-E87C-63ACFECC74C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8475" y="205984"/>
            <a:ext cx="10442794" cy="638030"/>
          </a:xfrm>
        </p:spPr>
        <p:txBody>
          <a:bodyPr/>
          <a:lstStyle/>
          <a:p>
            <a:pPr algn="ctr"/>
            <a:r>
              <a:rPr lang="hu-HU" dirty="0" err="1"/>
              <a:t>Table</a:t>
            </a:r>
            <a:r>
              <a:rPr lang="hu-HU" dirty="0"/>
              <a:t> </a:t>
            </a:r>
            <a:r>
              <a:rPr lang="hu-HU" dirty="0" err="1"/>
              <a:t>format</a:t>
            </a:r>
            <a:r>
              <a:rPr lang="hu-HU" dirty="0"/>
              <a:t> </a:t>
            </a:r>
            <a:r>
              <a:rPr lang="hu-HU" dirty="0" err="1"/>
              <a:t>for</a:t>
            </a:r>
            <a:r>
              <a:rPr lang="hu-HU" dirty="0"/>
              <a:t> </a:t>
            </a:r>
            <a:r>
              <a:rPr lang="hu-HU" dirty="0" err="1"/>
              <a:t>user-defined</a:t>
            </a:r>
            <a:r>
              <a:rPr lang="hu-HU" dirty="0"/>
              <a:t> </a:t>
            </a:r>
            <a:r>
              <a:rPr lang="hu-HU" dirty="0" err="1"/>
              <a:t>data</a:t>
            </a:r>
            <a:endParaRPr lang="nb-NO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54EAC55-7A73-73A7-AC5A-9E050E01EA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145" y="754406"/>
            <a:ext cx="10136124" cy="158648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0B78D71-FF54-0EB8-6D8A-4B43D28607C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6015" r="80157" b="29196"/>
          <a:stretch/>
        </p:blipFill>
        <p:spPr>
          <a:xfrm>
            <a:off x="7621678" y="2186151"/>
            <a:ext cx="3962592" cy="419362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D5D9DBD-D19A-D3A3-7EE9-233BCE49B026}"/>
              </a:ext>
            </a:extLst>
          </p:cNvPr>
          <p:cNvSpPr txBox="1"/>
          <p:nvPr/>
        </p:nvSpPr>
        <p:spPr>
          <a:xfrm>
            <a:off x="7981248" y="1654980"/>
            <a:ext cx="2960021" cy="5311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>
              <a:lnSpc>
                <a:spcPct val="150000"/>
              </a:lnSpc>
            </a:pPr>
            <a:r>
              <a:rPr lang="hu-HU" sz="2200" b="1" dirty="0">
                <a:solidFill>
                  <a:srgbClr val="C00000"/>
                </a:solidFill>
              </a:rPr>
              <a:t>h         </a:t>
            </a:r>
            <a:r>
              <a:rPr lang="hu-HU" sz="2200" b="1" dirty="0">
                <a:solidFill>
                  <a:srgbClr val="C00000"/>
                </a:solidFill>
                <a:latin typeface="Symbol" panose="05050102010706020507" pitchFamily="18" charset="2"/>
              </a:rPr>
              <a:t> Q          </a:t>
            </a:r>
            <a:r>
              <a:rPr lang="hu-HU" sz="2200" b="1" dirty="0">
                <a:solidFill>
                  <a:srgbClr val="C00000"/>
                </a:solidFill>
              </a:rPr>
              <a:t>K</a:t>
            </a:r>
            <a:endParaRPr lang="en-GB" sz="2200" b="1" dirty="0">
              <a:solidFill>
                <a:srgbClr val="C0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497260E-8F53-9759-8449-A716839A22DC}"/>
              </a:ext>
            </a:extLst>
          </p:cNvPr>
          <p:cNvSpPr txBox="1"/>
          <p:nvPr/>
        </p:nvSpPr>
        <p:spPr>
          <a:xfrm>
            <a:off x="805144" y="2889312"/>
            <a:ext cx="5711269" cy="3578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rgbClr val="03597F"/>
                </a:solidFill>
              </a:rPr>
              <a:t>h – water potential (cm)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rgbClr val="03597F"/>
                </a:solidFill>
              </a:rPr>
              <a:t>Q – soil water content (cm</a:t>
            </a:r>
            <a:r>
              <a:rPr lang="en-GB" sz="2200" baseline="30000" dirty="0">
                <a:solidFill>
                  <a:srgbClr val="03597F"/>
                </a:solidFill>
              </a:rPr>
              <a:t>3</a:t>
            </a:r>
            <a:r>
              <a:rPr lang="en-GB" sz="2200" dirty="0">
                <a:solidFill>
                  <a:srgbClr val="03597F"/>
                </a:solidFill>
              </a:rPr>
              <a:t> cm</a:t>
            </a:r>
            <a:r>
              <a:rPr lang="en-GB" sz="2200" baseline="30000" dirty="0">
                <a:solidFill>
                  <a:srgbClr val="03597F"/>
                </a:solidFill>
              </a:rPr>
              <a:t>-3</a:t>
            </a:r>
            <a:r>
              <a:rPr lang="en-GB" sz="2200" dirty="0">
                <a:solidFill>
                  <a:srgbClr val="03597F"/>
                </a:solidFill>
              </a:rPr>
              <a:t>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rgbClr val="03597F"/>
                </a:solidFill>
              </a:rPr>
              <a:t>K – hydraulic conductivity (cm day</a:t>
            </a:r>
            <a:r>
              <a:rPr lang="en-GB" sz="2200" baseline="30000" dirty="0">
                <a:solidFill>
                  <a:srgbClr val="03597F"/>
                </a:solidFill>
              </a:rPr>
              <a:t>-1</a:t>
            </a:r>
            <a:r>
              <a:rPr lang="en-GB" sz="2200" dirty="0">
                <a:solidFill>
                  <a:srgbClr val="03597F"/>
                </a:solidFill>
              </a:rPr>
              <a:t>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GB" sz="2200" dirty="0">
              <a:solidFill>
                <a:srgbClr val="03597F"/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rgbClr val="03597F"/>
                </a:solidFill>
              </a:rPr>
              <a:t>Use small increments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rgbClr val="03597F"/>
                </a:solidFill>
              </a:rPr>
              <a:t>Separate file for each layer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GB" sz="2200" dirty="0">
              <a:solidFill>
                <a:srgbClr val="0359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50235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E314536-DD90-FEE0-E87C-63ACFECC74C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8475" y="205984"/>
            <a:ext cx="10442794" cy="638030"/>
          </a:xfrm>
        </p:spPr>
        <p:txBody>
          <a:bodyPr/>
          <a:lstStyle/>
          <a:p>
            <a:pPr algn="ctr"/>
            <a:r>
              <a:rPr lang="hu-HU" dirty="0" err="1"/>
              <a:t>Table</a:t>
            </a:r>
            <a:r>
              <a:rPr lang="hu-HU" dirty="0"/>
              <a:t> </a:t>
            </a:r>
            <a:r>
              <a:rPr lang="hu-HU" dirty="0" err="1"/>
              <a:t>format</a:t>
            </a:r>
            <a:r>
              <a:rPr lang="hu-HU" dirty="0"/>
              <a:t> </a:t>
            </a:r>
            <a:r>
              <a:rPr lang="hu-HU" dirty="0" err="1"/>
              <a:t>for</a:t>
            </a:r>
            <a:r>
              <a:rPr lang="hu-HU" dirty="0"/>
              <a:t> </a:t>
            </a:r>
            <a:r>
              <a:rPr lang="hu-HU" dirty="0" err="1"/>
              <a:t>user-defined</a:t>
            </a:r>
            <a:r>
              <a:rPr lang="hu-HU" dirty="0"/>
              <a:t> </a:t>
            </a:r>
            <a:r>
              <a:rPr lang="hu-HU" dirty="0" err="1"/>
              <a:t>data</a:t>
            </a:r>
            <a:endParaRPr lang="nb-NO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54EAC55-7A73-73A7-AC5A-9E050E01EA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145" y="754406"/>
            <a:ext cx="10136124" cy="158648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0B78D71-FF54-0EB8-6D8A-4B43D28607C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6015" r="80157" b="29196"/>
          <a:stretch/>
        </p:blipFill>
        <p:spPr>
          <a:xfrm>
            <a:off x="7621678" y="2186151"/>
            <a:ext cx="3962592" cy="419362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D5D9DBD-D19A-D3A3-7EE9-233BCE49B026}"/>
              </a:ext>
            </a:extLst>
          </p:cNvPr>
          <p:cNvSpPr txBox="1"/>
          <p:nvPr/>
        </p:nvSpPr>
        <p:spPr>
          <a:xfrm>
            <a:off x="7981248" y="1654980"/>
            <a:ext cx="2960021" cy="5311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>
              <a:lnSpc>
                <a:spcPct val="150000"/>
              </a:lnSpc>
            </a:pPr>
            <a:r>
              <a:rPr lang="hu-HU" sz="2200" b="1" dirty="0">
                <a:solidFill>
                  <a:srgbClr val="C00000"/>
                </a:solidFill>
              </a:rPr>
              <a:t>h         </a:t>
            </a:r>
            <a:r>
              <a:rPr lang="hu-HU" sz="2200" b="1" dirty="0">
                <a:solidFill>
                  <a:srgbClr val="C00000"/>
                </a:solidFill>
                <a:latin typeface="Symbol" panose="05050102010706020507" pitchFamily="18" charset="2"/>
              </a:rPr>
              <a:t> Q          </a:t>
            </a:r>
            <a:r>
              <a:rPr lang="hu-HU" sz="2200" b="1" dirty="0">
                <a:solidFill>
                  <a:srgbClr val="C00000"/>
                </a:solidFill>
              </a:rPr>
              <a:t>K</a:t>
            </a:r>
            <a:endParaRPr lang="en-GB" sz="2200" b="1" dirty="0">
              <a:solidFill>
                <a:srgbClr val="C0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497260E-8F53-9759-8449-A716839A22DC}"/>
              </a:ext>
            </a:extLst>
          </p:cNvPr>
          <p:cNvSpPr txBox="1"/>
          <p:nvPr/>
        </p:nvSpPr>
        <p:spPr>
          <a:xfrm>
            <a:off x="805144" y="2889312"/>
            <a:ext cx="5711269" cy="3578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u-HU" sz="2200" dirty="0">
                <a:solidFill>
                  <a:srgbClr val="03597F"/>
                </a:solidFill>
              </a:rPr>
              <a:t>h – </a:t>
            </a:r>
            <a:r>
              <a:rPr lang="hu-HU" sz="2200" dirty="0" err="1">
                <a:solidFill>
                  <a:srgbClr val="03597F"/>
                </a:solidFill>
              </a:rPr>
              <a:t>water</a:t>
            </a:r>
            <a:r>
              <a:rPr lang="hu-HU" sz="2200" dirty="0">
                <a:solidFill>
                  <a:srgbClr val="03597F"/>
                </a:solidFill>
              </a:rPr>
              <a:t> </a:t>
            </a:r>
            <a:r>
              <a:rPr lang="hu-HU" sz="2200" dirty="0" err="1">
                <a:solidFill>
                  <a:srgbClr val="03597F"/>
                </a:solidFill>
              </a:rPr>
              <a:t>potential</a:t>
            </a:r>
            <a:r>
              <a:rPr lang="hu-HU" sz="2200" dirty="0">
                <a:solidFill>
                  <a:srgbClr val="03597F"/>
                </a:solidFill>
              </a:rPr>
              <a:t> (cm)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u-HU" sz="2200" dirty="0">
                <a:solidFill>
                  <a:srgbClr val="03597F"/>
                </a:solidFill>
              </a:rPr>
              <a:t>Q – </a:t>
            </a:r>
            <a:r>
              <a:rPr lang="hu-HU" sz="2200" dirty="0" err="1">
                <a:solidFill>
                  <a:srgbClr val="03597F"/>
                </a:solidFill>
              </a:rPr>
              <a:t>soil</a:t>
            </a:r>
            <a:r>
              <a:rPr lang="hu-HU" sz="2200" dirty="0">
                <a:solidFill>
                  <a:srgbClr val="03597F"/>
                </a:solidFill>
              </a:rPr>
              <a:t> </a:t>
            </a:r>
            <a:r>
              <a:rPr lang="hu-HU" sz="2200" dirty="0" err="1">
                <a:solidFill>
                  <a:srgbClr val="03597F"/>
                </a:solidFill>
              </a:rPr>
              <a:t>water</a:t>
            </a:r>
            <a:r>
              <a:rPr lang="hu-HU" sz="2200" dirty="0">
                <a:solidFill>
                  <a:srgbClr val="03597F"/>
                </a:solidFill>
              </a:rPr>
              <a:t> </a:t>
            </a:r>
            <a:r>
              <a:rPr lang="hu-HU" sz="2200" dirty="0" err="1">
                <a:solidFill>
                  <a:srgbClr val="03597F"/>
                </a:solidFill>
              </a:rPr>
              <a:t>content</a:t>
            </a:r>
            <a:r>
              <a:rPr lang="hu-HU" sz="2200" dirty="0">
                <a:solidFill>
                  <a:srgbClr val="03597F"/>
                </a:solidFill>
              </a:rPr>
              <a:t> (cm</a:t>
            </a:r>
            <a:r>
              <a:rPr lang="hu-HU" sz="2200" baseline="30000" dirty="0">
                <a:solidFill>
                  <a:srgbClr val="03597F"/>
                </a:solidFill>
              </a:rPr>
              <a:t>3</a:t>
            </a:r>
            <a:r>
              <a:rPr lang="hu-HU" sz="2200" dirty="0">
                <a:solidFill>
                  <a:srgbClr val="03597F"/>
                </a:solidFill>
              </a:rPr>
              <a:t> cm</a:t>
            </a:r>
            <a:r>
              <a:rPr lang="hu-HU" sz="2200" baseline="30000" dirty="0">
                <a:solidFill>
                  <a:srgbClr val="03597F"/>
                </a:solidFill>
              </a:rPr>
              <a:t>-3</a:t>
            </a:r>
            <a:r>
              <a:rPr lang="hu-HU" sz="2200" dirty="0">
                <a:solidFill>
                  <a:srgbClr val="03597F"/>
                </a:solidFill>
              </a:rPr>
              <a:t>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u-HU" sz="2200" dirty="0">
                <a:solidFill>
                  <a:srgbClr val="03597F"/>
                </a:solidFill>
              </a:rPr>
              <a:t>K – </a:t>
            </a:r>
            <a:r>
              <a:rPr lang="hu-HU" sz="2200" dirty="0" err="1">
                <a:solidFill>
                  <a:srgbClr val="03597F"/>
                </a:solidFill>
              </a:rPr>
              <a:t>hydraulic</a:t>
            </a:r>
            <a:r>
              <a:rPr lang="hu-HU" sz="2200" dirty="0">
                <a:solidFill>
                  <a:srgbClr val="03597F"/>
                </a:solidFill>
              </a:rPr>
              <a:t> </a:t>
            </a:r>
            <a:r>
              <a:rPr lang="hu-HU" sz="2200" dirty="0" err="1">
                <a:solidFill>
                  <a:srgbClr val="03597F"/>
                </a:solidFill>
              </a:rPr>
              <a:t>conductivity</a:t>
            </a:r>
            <a:r>
              <a:rPr lang="hu-HU" sz="2200" dirty="0">
                <a:solidFill>
                  <a:srgbClr val="03597F"/>
                </a:solidFill>
              </a:rPr>
              <a:t> (cm day</a:t>
            </a:r>
            <a:r>
              <a:rPr lang="hu-HU" sz="2200" baseline="30000" dirty="0">
                <a:solidFill>
                  <a:srgbClr val="03597F"/>
                </a:solidFill>
              </a:rPr>
              <a:t>-1</a:t>
            </a:r>
            <a:r>
              <a:rPr lang="hu-HU" sz="2200" dirty="0">
                <a:solidFill>
                  <a:srgbClr val="03597F"/>
                </a:solidFill>
              </a:rPr>
              <a:t>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hu-HU" sz="2200" dirty="0">
              <a:solidFill>
                <a:srgbClr val="03597F"/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u-HU" sz="2200" dirty="0" err="1">
                <a:solidFill>
                  <a:srgbClr val="03597F"/>
                </a:solidFill>
              </a:rPr>
              <a:t>Use</a:t>
            </a:r>
            <a:r>
              <a:rPr lang="hu-HU" sz="2200" dirty="0">
                <a:solidFill>
                  <a:srgbClr val="03597F"/>
                </a:solidFill>
              </a:rPr>
              <a:t> </a:t>
            </a:r>
            <a:r>
              <a:rPr lang="hu-HU" sz="2200" dirty="0" err="1">
                <a:solidFill>
                  <a:srgbClr val="03597F"/>
                </a:solidFill>
              </a:rPr>
              <a:t>small</a:t>
            </a:r>
            <a:r>
              <a:rPr lang="hu-HU" sz="2200" dirty="0">
                <a:solidFill>
                  <a:srgbClr val="03597F"/>
                </a:solidFill>
              </a:rPr>
              <a:t> </a:t>
            </a:r>
            <a:r>
              <a:rPr lang="hu-HU" sz="2200" dirty="0" err="1">
                <a:solidFill>
                  <a:srgbClr val="03597F"/>
                </a:solidFill>
              </a:rPr>
              <a:t>increments</a:t>
            </a:r>
            <a:endParaRPr lang="hu-HU" sz="2200" dirty="0">
              <a:solidFill>
                <a:srgbClr val="03597F"/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u-HU" sz="2200" dirty="0" err="1">
                <a:solidFill>
                  <a:srgbClr val="03597F"/>
                </a:solidFill>
              </a:rPr>
              <a:t>Separate</a:t>
            </a:r>
            <a:r>
              <a:rPr lang="hu-HU" sz="2200" dirty="0">
                <a:solidFill>
                  <a:srgbClr val="03597F"/>
                </a:solidFill>
              </a:rPr>
              <a:t> file </a:t>
            </a:r>
            <a:r>
              <a:rPr lang="hu-HU" sz="2200" dirty="0" err="1">
                <a:solidFill>
                  <a:srgbClr val="03597F"/>
                </a:solidFill>
              </a:rPr>
              <a:t>for</a:t>
            </a:r>
            <a:r>
              <a:rPr lang="hu-HU" sz="2200" dirty="0">
                <a:solidFill>
                  <a:srgbClr val="03597F"/>
                </a:solidFill>
              </a:rPr>
              <a:t> </a:t>
            </a:r>
            <a:r>
              <a:rPr lang="hu-HU" sz="2200" dirty="0" err="1">
                <a:solidFill>
                  <a:srgbClr val="03597F"/>
                </a:solidFill>
              </a:rPr>
              <a:t>each</a:t>
            </a:r>
            <a:r>
              <a:rPr lang="hu-HU" sz="2200" dirty="0">
                <a:solidFill>
                  <a:srgbClr val="03597F"/>
                </a:solidFill>
              </a:rPr>
              <a:t> </a:t>
            </a:r>
            <a:r>
              <a:rPr lang="hu-HU" sz="2200" dirty="0" err="1">
                <a:solidFill>
                  <a:srgbClr val="03597F"/>
                </a:solidFill>
              </a:rPr>
              <a:t>layer</a:t>
            </a:r>
            <a:r>
              <a:rPr lang="hu-HU" sz="2200" dirty="0">
                <a:solidFill>
                  <a:srgbClr val="03597F"/>
                </a:solidFill>
              </a:rPr>
              <a:t>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nb-NO" sz="2200" dirty="0">
              <a:solidFill>
                <a:srgbClr val="03597F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188F69C-0F59-6086-99BD-F7D2E28E30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8132" y="1456559"/>
            <a:ext cx="8630412" cy="5010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5821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ahoma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B75BA1F5-5461-481F-B1E9-81CE7F9CEB9F}" vid="{93F8317C-6368-4C21-9C21-46AD81BE7B9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OPTAIN PPT Layout Template</Template>
  <TotalTime>3420</TotalTime>
  <Words>815</Words>
  <Application>Microsoft Office PowerPoint</Application>
  <PresentationFormat>Widescreen</PresentationFormat>
  <Paragraphs>131</Paragraphs>
  <Slides>18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Calibri</vt:lpstr>
      <vt:lpstr>Montserrat</vt:lpstr>
      <vt:lpstr>Symbol</vt:lpstr>
      <vt:lpstr>Tahoma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Csilla</dc:creator>
  <cp:lastModifiedBy>Csilla</cp:lastModifiedBy>
  <cp:revision>24</cp:revision>
  <dcterms:created xsi:type="dcterms:W3CDTF">2022-07-09T21:47:14Z</dcterms:created>
  <dcterms:modified xsi:type="dcterms:W3CDTF">2022-08-30T23:45:18Z</dcterms:modified>
</cp:coreProperties>
</file>