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719" r:id="rId3"/>
    <p:sldId id="713" r:id="rId4"/>
    <p:sldId id="722" r:id="rId5"/>
    <p:sldId id="723" r:id="rId6"/>
    <p:sldId id="724" r:id="rId7"/>
    <p:sldId id="725" r:id="rId8"/>
    <p:sldId id="726" r:id="rId9"/>
    <p:sldId id="712" r:id="rId10"/>
    <p:sldId id="715" r:id="rId11"/>
    <p:sldId id="716" r:id="rId12"/>
    <p:sldId id="717" r:id="rId13"/>
    <p:sldId id="727" r:id="rId14"/>
    <p:sldId id="709" r:id="rId15"/>
    <p:sldId id="728" r:id="rId16"/>
    <p:sldId id="737" r:id="rId17"/>
    <p:sldId id="738" r:id="rId18"/>
    <p:sldId id="736" r:id="rId19"/>
    <p:sldId id="732" r:id="rId20"/>
    <p:sldId id="729" r:id="rId21"/>
    <p:sldId id="730" r:id="rId22"/>
    <p:sldId id="733" r:id="rId23"/>
    <p:sldId id="734" r:id="rId24"/>
    <p:sldId id="735" r:id="rId25"/>
    <p:sldId id="299" r:id="rId26"/>
    <p:sldId id="739" r:id="rId27"/>
    <p:sldId id="278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597F"/>
    <a:srgbClr val="95C11F"/>
    <a:srgbClr val="CADCE4"/>
    <a:srgbClr val="058ECB"/>
    <a:srgbClr val="FFFCF3"/>
    <a:srgbClr val="935D33"/>
    <a:srgbClr val="FFFFFF"/>
    <a:srgbClr val="F8F8F8"/>
    <a:srgbClr val="000000"/>
    <a:srgbClr val="345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8693" autoAdjust="0"/>
  </p:normalViewPr>
  <p:slideViewPr>
    <p:cSldViewPr snapToGrid="0">
      <p:cViewPr varScale="1">
        <p:scale>
          <a:sx n="78" d="100"/>
          <a:sy n="78" d="100"/>
        </p:scale>
        <p:origin x="80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A8158-C116-4158-BA76-738CE237104A}" type="datetimeFigureOut">
              <a:rPr lang="en-GB" smtClean="0"/>
              <a:t>20/09/2022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5CF6-DF4B-4983-8FD5-174427B9DD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397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74BDA-1A04-4CDA-8159-97B1B786C1C0}" type="datetimeFigureOut">
              <a:rPr lang="nb-NO" smtClean="0"/>
              <a:t>20.09.2022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6978D-4D8D-4416-9247-D233D34F018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13421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0300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Needed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ensure</a:t>
            </a:r>
            <a:r>
              <a:rPr lang="hu-HU" dirty="0"/>
              <a:t> </a:t>
            </a:r>
            <a:r>
              <a:rPr lang="hu-HU" dirty="0" err="1"/>
              <a:t>continuity;most</a:t>
            </a:r>
            <a:r>
              <a:rPr lang="hu-HU" dirty="0"/>
              <a:t> </a:t>
            </a:r>
            <a:r>
              <a:rPr lang="hu-HU" dirty="0" err="1"/>
              <a:t>inportant</a:t>
            </a:r>
            <a:r>
              <a:rPr lang="hu-HU" dirty="0"/>
              <a:t> </a:t>
            </a:r>
            <a:r>
              <a:rPr lang="hu-HU" dirty="0" err="1"/>
              <a:t>parameters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fit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section</a:t>
            </a:r>
            <a:endParaRPr lang="hu-HU" dirty="0"/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14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175528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Needed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ensure</a:t>
            </a:r>
            <a:r>
              <a:rPr lang="hu-HU" dirty="0"/>
              <a:t> </a:t>
            </a:r>
            <a:r>
              <a:rPr lang="hu-HU" dirty="0" err="1"/>
              <a:t>continuity;most</a:t>
            </a:r>
            <a:r>
              <a:rPr lang="hu-HU" dirty="0"/>
              <a:t> </a:t>
            </a:r>
            <a:r>
              <a:rPr lang="hu-HU" dirty="0" err="1"/>
              <a:t>inportant</a:t>
            </a:r>
            <a:r>
              <a:rPr lang="hu-HU" dirty="0"/>
              <a:t> </a:t>
            </a:r>
            <a:r>
              <a:rPr lang="hu-HU" dirty="0" err="1"/>
              <a:t>parameters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fit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section</a:t>
            </a:r>
            <a:endParaRPr lang="hu-HU" dirty="0"/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00630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Needed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ensure</a:t>
            </a:r>
            <a:r>
              <a:rPr lang="hu-HU" dirty="0"/>
              <a:t> </a:t>
            </a:r>
            <a:r>
              <a:rPr lang="hu-HU" dirty="0" err="1"/>
              <a:t>continuity;most</a:t>
            </a:r>
            <a:r>
              <a:rPr lang="hu-HU" dirty="0"/>
              <a:t> </a:t>
            </a:r>
            <a:r>
              <a:rPr lang="hu-HU" dirty="0" err="1"/>
              <a:t>inportant</a:t>
            </a:r>
            <a:r>
              <a:rPr lang="hu-HU" dirty="0"/>
              <a:t> </a:t>
            </a:r>
            <a:r>
              <a:rPr lang="hu-HU" dirty="0" err="1"/>
              <a:t>parameters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fit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section</a:t>
            </a:r>
            <a:endParaRPr lang="hu-HU" dirty="0"/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16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169102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Needed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ensure</a:t>
            </a:r>
            <a:r>
              <a:rPr lang="hu-HU" dirty="0"/>
              <a:t> </a:t>
            </a:r>
            <a:r>
              <a:rPr lang="hu-HU" dirty="0" err="1"/>
              <a:t>continuity;most</a:t>
            </a:r>
            <a:r>
              <a:rPr lang="hu-HU" dirty="0"/>
              <a:t> </a:t>
            </a:r>
            <a:r>
              <a:rPr lang="hu-HU" dirty="0" err="1"/>
              <a:t>inportant</a:t>
            </a:r>
            <a:r>
              <a:rPr lang="hu-HU" dirty="0"/>
              <a:t> </a:t>
            </a:r>
            <a:r>
              <a:rPr lang="hu-HU" dirty="0" err="1"/>
              <a:t>parameters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fit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section</a:t>
            </a:r>
            <a:endParaRPr lang="hu-HU" dirty="0"/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945618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Needed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ensure</a:t>
            </a:r>
            <a:r>
              <a:rPr lang="hu-HU" dirty="0"/>
              <a:t> </a:t>
            </a:r>
            <a:r>
              <a:rPr lang="hu-HU" dirty="0" err="1"/>
              <a:t>continuity;most</a:t>
            </a:r>
            <a:r>
              <a:rPr lang="hu-HU" dirty="0"/>
              <a:t> </a:t>
            </a:r>
            <a:r>
              <a:rPr lang="hu-HU" dirty="0" err="1"/>
              <a:t>inportant</a:t>
            </a:r>
            <a:r>
              <a:rPr lang="hu-HU" dirty="0"/>
              <a:t> </a:t>
            </a:r>
            <a:r>
              <a:rPr lang="hu-HU" dirty="0" err="1"/>
              <a:t>parameters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fit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section</a:t>
            </a:r>
            <a:endParaRPr lang="hu-HU" dirty="0"/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20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93266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04697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76161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12771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46509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84257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48073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73386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75198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kTextu 7">
            <a:extLst>
              <a:ext uri="{FF2B5EF4-FFF2-40B4-BE49-F238E27FC236}">
                <a16:creationId xmlns:a16="http://schemas.microsoft.com/office/drawing/2014/main" id="{9979A5A7-3D5B-440A-86E7-8807221718E0}"/>
              </a:ext>
            </a:extLst>
          </p:cNvPr>
          <p:cNvSpPr txBox="1"/>
          <p:nvPr userDrawn="1"/>
        </p:nvSpPr>
        <p:spPr>
          <a:xfrm>
            <a:off x="1704869" y="2146778"/>
            <a:ext cx="8782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3597F"/>
                </a:solidFill>
                <a:latin typeface="Montserrat" panose="00000500000000000000" pitchFamily="2" charset="-18"/>
                <a:cs typeface="Mongolian Baiti" panose="03000500000000000000" pitchFamily="66" charset="0"/>
              </a:rPr>
              <a:t>OPtimal strategies to retAIN and re-use water and nutrients in small agricultural catchments across different soil-climatic regions in Europe</a:t>
            </a:r>
          </a:p>
        </p:txBody>
      </p:sp>
      <p:pic>
        <p:nvPicPr>
          <p:cNvPr id="4" name="Obrázok 2" descr="Obrázok, na ktorom je monitor, obrazovka, televízor, hodiny&#10;&#10;Automaticky generovaný popis">
            <a:extLst>
              <a:ext uri="{FF2B5EF4-FFF2-40B4-BE49-F238E27FC236}">
                <a16:creationId xmlns:a16="http://schemas.microsoft.com/office/drawing/2014/main" id="{23A42A3C-7D7E-4BBE-B037-F4DA9FA3C4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0354"/>
            <a:ext cx="1312166" cy="927646"/>
          </a:xfrm>
          <a:prstGeom prst="rect">
            <a:avLst/>
          </a:prstGeom>
        </p:spPr>
      </p:pic>
      <p:sp>
        <p:nvSpPr>
          <p:cNvPr id="5" name="BlokTextu 3">
            <a:extLst>
              <a:ext uri="{FF2B5EF4-FFF2-40B4-BE49-F238E27FC236}">
                <a16:creationId xmlns:a16="http://schemas.microsoft.com/office/drawing/2014/main" id="{69FF6D54-CC99-4B7E-B727-80A0C418AFA0}"/>
              </a:ext>
            </a:extLst>
          </p:cNvPr>
          <p:cNvSpPr txBox="1"/>
          <p:nvPr userDrawn="1"/>
        </p:nvSpPr>
        <p:spPr>
          <a:xfrm>
            <a:off x="1223266" y="6116209"/>
            <a:ext cx="590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Montserrat" panose="00000500000000000000" pitchFamily="2" charset="-18"/>
              </a:rPr>
              <a:t>This project has received funding from the European Union’s Horizon 2020 research and innovation program under grant agreement No. 862756.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304" y="787363"/>
            <a:ext cx="4845391" cy="1308765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7323667" y="4766008"/>
            <a:ext cx="4588933" cy="1811866"/>
          </a:xfrm>
          <a:prstGeom prst="rect">
            <a:avLst/>
          </a:prstGeom>
          <a:ln>
            <a:solidFill>
              <a:srgbClr val="34597C"/>
            </a:solidFill>
          </a:ln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 algn="ctr"/>
            <a:r>
              <a:rPr lang="en-US" b="1" dirty="0"/>
              <a:t>Insert Your Logos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812AD1-C17F-4A75-B507-AB84316D3E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09775" y="3095625"/>
            <a:ext cx="8172450" cy="1200150"/>
          </a:xfrm>
          <a:prstGeom prst="rect">
            <a:avLst/>
          </a:prstGeom>
        </p:spPr>
        <p:txBody>
          <a:bodyPr anchor="ctr"/>
          <a:lstStyle>
            <a:lvl1pPr indent="0" algn="ctr">
              <a:buNone/>
              <a:defRPr sz="3600" b="1">
                <a:solidFill>
                  <a:srgbClr val="95C11F"/>
                </a:solidFill>
              </a:defRPr>
            </a:lvl1pPr>
            <a:lvl2pPr indent="0">
              <a:buNone/>
              <a:defRPr b="1">
                <a:solidFill>
                  <a:srgbClr val="95C11F"/>
                </a:solidFill>
              </a:defRPr>
            </a:lvl2pPr>
            <a:lvl3pPr indent="0">
              <a:buNone/>
              <a:defRPr b="1">
                <a:solidFill>
                  <a:srgbClr val="95C11F"/>
                </a:solidFill>
              </a:defRPr>
            </a:lvl3pPr>
            <a:lvl4pPr indent="0">
              <a:buNone/>
              <a:defRPr b="1">
                <a:solidFill>
                  <a:srgbClr val="95C11F"/>
                </a:solidFill>
              </a:defRPr>
            </a:lvl4pPr>
            <a:lvl5pPr indent="0">
              <a:buNone/>
              <a:defRPr b="1">
                <a:solidFill>
                  <a:srgbClr val="95C11F"/>
                </a:solidFill>
              </a:defRPr>
            </a:lvl5pPr>
          </a:lstStyle>
          <a:p>
            <a:pPr lvl="0"/>
            <a:r>
              <a:rPr lang="en-US" dirty="0"/>
              <a:t>HEADLINE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7F20225-2E1D-4B71-B962-4D5E92278A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9075" y="5095874"/>
            <a:ext cx="5619750" cy="733425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34626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grey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6BF26E0-AAC6-4B0D-8EB6-7E10D20BF1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67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grey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6BF26E0-AAC6-4B0D-8EB6-7E10D20BF1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91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277701" y="1829347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Chapter</a:t>
            </a:r>
            <a:r>
              <a:rPr lang="sk-SK" dirty="0"/>
              <a:t> 1...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87901" y="1829346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Case</a:t>
            </a:r>
            <a:r>
              <a:rPr lang="sk-SK" dirty="0"/>
              <a:t> Study Demo-</a:t>
            </a:r>
            <a:r>
              <a:rPr lang="sk-SK" dirty="0" err="1"/>
              <a:t>Sites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28626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277701" y="1829347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Chapter</a:t>
            </a:r>
            <a:r>
              <a:rPr lang="sk-SK" dirty="0"/>
              <a:t> 1...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87901" y="1829346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Case</a:t>
            </a:r>
            <a:r>
              <a:rPr lang="sk-SK" dirty="0"/>
              <a:t> Study Demo-</a:t>
            </a:r>
            <a:r>
              <a:rPr lang="sk-SK" dirty="0" err="1"/>
              <a:t>Sites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761314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467"/>
            <a:ext cx="5227608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8" y="787025"/>
            <a:ext cx="640339" cy="9091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8" y="2224078"/>
            <a:ext cx="640339" cy="9091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7" y="3661131"/>
            <a:ext cx="640339" cy="9091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7" y="5098183"/>
            <a:ext cx="640339" cy="909184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78BB7AC-2FFD-4C36-A3A9-9B98D6AAB4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26544" y="1878710"/>
            <a:ext cx="3174520" cy="3083646"/>
          </a:xfrm>
          <a:prstGeom prst="ellipse">
            <a:avLst/>
          </a:prstGeom>
          <a:solidFill>
            <a:schemeClr val="bg1">
              <a:alpha val="70000"/>
            </a:schemeClr>
          </a:solidFill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03597F"/>
                </a:solidFill>
              </a:defRPr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en-US" dirty="0"/>
              <a:t>Place your text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5808663" y="541867"/>
            <a:ext cx="6103937" cy="5757333"/>
          </a:xfrm>
          <a:prstGeom prst="roundRect">
            <a:avLst>
              <a:gd name="adj" fmla="val 299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494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078071" y="0"/>
            <a:ext cx="6113929" cy="6858000"/>
          </a:xfrm>
          <a:prstGeom prst="rect">
            <a:avLst/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25" y="501926"/>
            <a:ext cx="4356094" cy="58541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221" y="3343270"/>
            <a:ext cx="4905627" cy="171459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F19C4-2C60-4FD0-967A-D9AEB54A68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47825" y="2590800"/>
            <a:ext cx="2771775" cy="19621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text here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3CE5E3E-72A5-439A-BD39-C3ECC6B6C16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81535" y="540798"/>
            <a:ext cx="4905628" cy="2628900"/>
          </a:xfrm>
          <a:prstGeom prst="roundRect">
            <a:avLst>
              <a:gd name="adj" fmla="val 5395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73CE5E3E-72A5-439A-BD39-C3ECC6B6C16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81535" y="3662626"/>
            <a:ext cx="4905628" cy="2628900"/>
          </a:xfrm>
          <a:prstGeom prst="roundRect">
            <a:avLst>
              <a:gd name="adj" fmla="val 5395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07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650" y="3885"/>
            <a:ext cx="813435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391524" y="304104"/>
            <a:ext cx="3562350" cy="6257562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20663" y="160338"/>
            <a:ext cx="3571875" cy="1058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</a:p>
          <a:p>
            <a:pPr lvl="0"/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20663" y="1378200"/>
            <a:ext cx="3571875" cy="5183466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522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337" y="0"/>
            <a:ext cx="8145663" cy="6858000"/>
          </a:xfrm>
          <a:prstGeom prst="rect">
            <a:avLst/>
          </a:prstGeom>
        </p:spPr>
      </p:pic>
      <p:sp>
        <p:nvSpPr>
          <p:cNvPr id="9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20663" y="160338"/>
            <a:ext cx="3571875" cy="1058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</a:p>
          <a:p>
            <a:pPr lvl="0"/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0663" y="1378200"/>
            <a:ext cx="3571875" cy="5183466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91525" y="4604273"/>
            <a:ext cx="3571875" cy="1957394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91524" y="203170"/>
            <a:ext cx="3571875" cy="3734129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547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>
          <a:xfrm>
            <a:off x="345573" y="553156"/>
            <a:ext cx="3702756" cy="5712177"/>
          </a:xfrm>
          <a:prstGeom prst="roundRect">
            <a:avLst>
              <a:gd name="adj" fmla="val 4777"/>
            </a:avLst>
          </a:prstGeom>
          <a:noFill/>
          <a:ln w="76200">
            <a:solidFill>
              <a:srgbClr val="0359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 userDrawn="1"/>
        </p:nvSpPr>
        <p:spPr>
          <a:xfrm>
            <a:off x="4277305" y="832555"/>
            <a:ext cx="3640703" cy="5192888"/>
          </a:xfrm>
          <a:prstGeom prst="roundRect">
            <a:avLst>
              <a:gd name="adj" fmla="val 4799"/>
            </a:avLst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0" name="Rounded Rectangle 9"/>
          <p:cNvSpPr/>
          <p:nvPr userDrawn="1"/>
        </p:nvSpPr>
        <p:spPr>
          <a:xfrm>
            <a:off x="4521088" y="1047901"/>
            <a:ext cx="3157223" cy="4762196"/>
          </a:xfrm>
          <a:prstGeom prst="roundRect">
            <a:avLst>
              <a:gd name="adj" fmla="val 3393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5BAA0E0-5533-4F1B-9DD0-DED917532F4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93576" y="832555"/>
            <a:ext cx="3209925" cy="5192888"/>
          </a:xfrm>
          <a:prstGeom prst="roundRect">
            <a:avLst>
              <a:gd name="adj" fmla="val 2926"/>
            </a:avLst>
          </a:prstGeom>
          <a:ln w="76200">
            <a:noFill/>
          </a:ln>
          <a:effectLst/>
        </p:spPr>
        <p:txBody>
          <a:bodyPr/>
          <a:lstStyle>
            <a:lvl1pPr marL="0" indent="0">
              <a:buNone/>
              <a:defRPr sz="1600">
                <a:ln>
                  <a:noFill/>
                </a:ln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CE25A01-83FF-4308-B393-632EA285A92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701092" y="1237129"/>
            <a:ext cx="2796987" cy="4399877"/>
          </a:xfrm>
          <a:prstGeom prst="roundRect">
            <a:avLst>
              <a:gd name="adj" fmla="val 3573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5" name="Rounded Rectangle 14"/>
          <p:cNvSpPr/>
          <p:nvPr userDrawn="1"/>
        </p:nvSpPr>
        <p:spPr>
          <a:xfrm>
            <a:off x="8146983" y="553156"/>
            <a:ext cx="3702756" cy="5712177"/>
          </a:xfrm>
          <a:prstGeom prst="roundRect">
            <a:avLst>
              <a:gd name="adj" fmla="val 4777"/>
            </a:avLst>
          </a:prstGeom>
          <a:noFill/>
          <a:ln w="76200">
            <a:solidFill>
              <a:srgbClr val="0359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5BAA0E0-5533-4F1B-9DD0-DED917532F4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93398" y="812800"/>
            <a:ext cx="3209925" cy="5192888"/>
          </a:xfrm>
          <a:prstGeom prst="roundRect">
            <a:avLst>
              <a:gd name="adj" fmla="val 2926"/>
            </a:avLst>
          </a:prstGeom>
          <a:ln w="76200">
            <a:noFill/>
          </a:ln>
          <a:effectLst/>
        </p:spPr>
        <p:txBody>
          <a:bodyPr/>
          <a:lstStyle>
            <a:lvl1pPr marL="0" indent="0">
              <a:buNone/>
              <a:defRPr sz="1600">
                <a:ln>
                  <a:noFill/>
                </a:ln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6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939F28-3671-4D40-B49B-3E0E8E67796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18042" y="990805"/>
            <a:ext cx="7574492" cy="5194790"/>
          </a:xfrm>
          <a:prstGeom prst="roundRect">
            <a:avLst>
              <a:gd name="adj" fmla="val 3791"/>
            </a:avLst>
          </a:prstGeom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0C74BC3-0E49-4033-B36F-64809D6DF8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8475" y="224705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Rounded Rectangle 9"/>
          <p:cNvSpPr/>
          <p:nvPr userDrawn="1"/>
        </p:nvSpPr>
        <p:spPr>
          <a:xfrm>
            <a:off x="8246877" y="990805"/>
            <a:ext cx="3640703" cy="5192888"/>
          </a:xfrm>
          <a:prstGeom prst="roundRect">
            <a:avLst>
              <a:gd name="adj" fmla="val 4799"/>
            </a:avLst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1" name="Rounded Rectangle 10"/>
          <p:cNvSpPr/>
          <p:nvPr userDrawn="1"/>
        </p:nvSpPr>
        <p:spPr>
          <a:xfrm>
            <a:off x="8490660" y="1206151"/>
            <a:ext cx="3157223" cy="4762196"/>
          </a:xfrm>
          <a:prstGeom prst="roundRect">
            <a:avLst>
              <a:gd name="adj" fmla="val 3393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CE25A01-83FF-4308-B393-632EA285A92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670664" y="1395379"/>
            <a:ext cx="2796987" cy="4399877"/>
          </a:xfrm>
          <a:prstGeom prst="roundRect">
            <a:avLst>
              <a:gd name="adj" fmla="val 3573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547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331933-7C40-4ED5-BEFF-C46C90798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13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414867" y="355071"/>
            <a:ext cx="3225800" cy="5254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772884" y="1421007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8" hasCustomPrompt="1"/>
          </p:nvPr>
        </p:nvSpPr>
        <p:spPr>
          <a:xfrm>
            <a:off x="772884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17" name="Content Placeholder 7"/>
          <p:cNvSpPr>
            <a:spLocks noGrp="1"/>
          </p:cNvSpPr>
          <p:nvPr>
            <p:ph sz="quarter" idx="19" hasCustomPrompt="1"/>
          </p:nvPr>
        </p:nvSpPr>
        <p:spPr>
          <a:xfrm>
            <a:off x="4447907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935D33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19" name="Content Placeholder 7"/>
          <p:cNvSpPr>
            <a:spLocks noGrp="1"/>
          </p:cNvSpPr>
          <p:nvPr>
            <p:ph sz="quarter" idx="20" hasCustomPrompt="1"/>
          </p:nvPr>
        </p:nvSpPr>
        <p:spPr>
          <a:xfrm>
            <a:off x="8122934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093319" y="1421007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447907" y="1421006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935D33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3950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: zaoblené rohy 8">
            <a:extLst>
              <a:ext uri="{FF2B5EF4-FFF2-40B4-BE49-F238E27FC236}">
                <a16:creationId xmlns:a16="http://schemas.microsoft.com/office/drawing/2014/main" id="{2B8E5218-19C4-42B4-B351-FACB6FC69C25}"/>
              </a:ext>
            </a:extLst>
          </p:cNvPr>
          <p:cNvSpPr/>
          <p:nvPr userDrawn="1"/>
        </p:nvSpPr>
        <p:spPr>
          <a:xfrm>
            <a:off x="6470327" y="1665514"/>
            <a:ext cx="4873535" cy="4678136"/>
          </a:xfrm>
          <a:prstGeom prst="roundRect">
            <a:avLst>
              <a:gd name="adj" fmla="val 6351"/>
            </a:avLst>
          </a:prstGeom>
          <a:solidFill>
            <a:schemeClr val="bg1"/>
          </a:solidFill>
          <a:ln w="50800">
            <a:solidFill>
              <a:srgbClr val="035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ál 7">
            <a:extLst>
              <a:ext uri="{FF2B5EF4-FFF2-40B4-BE49-F238E27FC236}">
                <a16:creationId xmlns:a16="http://schemas.microsoft.com/office/drawing/2014/main" id="{03826019-CAD3-4228-868A-CF8443159EAD}"/>
              </a:ext>
            </a:extLst>
          </p:cNvPr>
          <p:cNvSpPr/>
          <p:nvPr userDrawn="1"/>
        </p:nvSpPr>
        <p:spPr>
          <a:xfrm>
            <a:off x="8210407" y="968829"/>
            <a:ext cx="1393370" cy="1393370"/>
          </a:xfrm>
          <a:prstGeom prst="ellipse">
            <a:avLst/>
          </a:prstGeom>
          <a:solidFill>
            <a:schemeClr val="bg1"/>
          </a:solidFill>
          <a:ln w="50800">
            <a:solidFill>
              <a:srgbClr val="035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bdĺžnik: zaoblené rohy 8">
            <a:extLst>
              <a:ext uri="{FF2B5EF4-FFF2-40B4-BE49-F238E27FC236}">
                <a16:creationId xmlns:a16="http://schemas.microsoft.com/office/drawing/2014/main" id="{2B8E5218-19C4-42B4-B351-FACB6FC69C25}"/>
              </a:ext>
            </a:extLst>
          </p:cNvPr>
          <p:cNvSpPr/>
          <p:nvPr userDrawn="1"/>
        </p:nvSpPr>
        <p:spPr>
          <a:xfrm>
            <a:off x="752748" y="1665514"/>
            <a:ext cx="4873535" cy="4678136"/>
          </a:xfrm>
          <a:prstGeom prst="roundRect">
            <a:avLst>
              <a:gd name="adj" fmla="val 6170"/>
            </a:avLst>
          </a:prstGeom>
          <a:solidFill>
            <a:schemeClr val="bg1"/>
          </a:solidFill>
          <a:ln w="50800">
            <a:solidFill>
              <a:srgbClr val="AACE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31" y="1153906"/>
            <a:ext cx="688323" cy="1024884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10AB620-8CC8-4213-B926-1F38811C544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62025" y="2485102"/>
            <a:ext cx="4476750" cy="3591848"/>
          </a:xfrm>
          <a:prstGeom prst="roundRect">
            <a:avLst>
              <a:gd name="adj" fmla="val 32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95C11F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4" name="Ovál 7">
            <a:extLst>
              <a:ext uri="{FF2B5EF4-FFF2-40B4-BE49-F238E27FC236}">
                <a16:creationId xmlns:a16="http://schemas.microsoft.com/office/drawing/2014/main" id="{87BB076B-F2F8-4E3D-92EB-6B88400AA4AF}"/>
              </a:ext>
            </a:extLst>
          </p:cNvPr>
          <p:cNvSpPr/>
          <p:nvPr userDrawn="1"/>
        </p:nvSpPr>
        <p:spPr>
          <a:xfrm>
            <a:off x="2492830" y="968829"/>
            <a:ext cx="1393370" cy="1393370"/>
          </a:xfrm>
          <a:prstGeom prst="ellipse">
            <a:avLst/>
          </a:prstGeom>
          <a:solidFill>
            <a:schemeClr val="bg1"/>
          </a:solidFill>
          <a:ln w="50800">
            <a:solidFill>
              <a:srgbClr val="95C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64" y="1153906"/>
            <a:ext cx="687202" cy="1023215"/>
          </a:xfrm>
          <a:prstGeom prst="rect">
            <a:avLst/>
          </a:prstGeom>
        </p:spPr>
      </p:pic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FBC47EB1-DB15-460B-8076-0A496F85B2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4867" y="355071"/>
            <a:ext cx="3225800" cy="5254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  <a:endParaRPr lang="en-GB" dirty="0"/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B10AB620-8CC8-4213-B926-1F38811C544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668717" y="2485102"/>
            <a:ext cx="4476750" cy="3591848"/>
          </a:xfrm>
          <a:prstGeom prst="roundRect">
            <a:avLst>
              <a:gd name="adj" fmla="val 32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8214073" y="968829"/>
            <a:ext cx="1386038" cy="1391216"/>
          </a:xfrm>
          <a:prstGeom prst="ellipse">
            <a:avLst/>
          </a:prstGeom>
          <a:ln w="38100">
            <a:solidFill>
              <a:srgbClr val="03597F"/>
            </a:solidFill>
          </a:ln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2496496" y="969906"/>
            <a:ext cx="1386038" cy="1391216"/>
          </a:xfrm>
          <a:prstGeom prst="ellipse">
            <a:avLst/>
          </a:prstGeom>
          <a:ln w="381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800" b="0">
                <a:solidFill>
                  <a:srgbClr val="7030A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433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utre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1"/>
          <p:cNvSpPr>
            <a:spLocks noGrp="1"/>
          </p:cNvSpPr>
          <p:nvPr>
            <p:ph type="pic" sz="quarter" idx="22"/>
          </p:nvPr>
        </p:nvSpPr>
        <p:spPr>
          <a:xfrm>
            <a:off x="9391322" y="810345"/>
            <a:ext cx="1931240" cy="1931240"/>
          </a:xfrm>
          <a:prstGeom prst="ellipse">
            <a:avLst/>
          </a:prstGeom>
          <a:noFill/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6" name="Picture Placeholder 21"/>
          <p:cNvSpPr>
            <a:spLocks noGrp="1"/>
          </p:cNvSpPr>
          <p:nvPr>
            <p:ph type="pic" sz="quarter" idx="21"/>
          </p:nvPr>
        </p:nvSpPr>
        <p:spPr>
          <a:xfrm>
            <a:off x="6560032" y="810345"/>
            <a:ext cx="1931240" cy="1931240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Picture Placeholder 21"/>
          <p:cNvSpPr>
            <a:spLocks noGrp="1"/>
          </p:cNvSpPr>
          <p:nvPr>
            <p:ph type="pic" sz="quarter" idx="20"/>
          </p:nvPr>
        </p:nvSpPr>
        <p:spPr>
          <a:xfrm>
            <a:off x="3725110" y="810345"/>
            <a:ext cx="1931240" cy="1931240"/>
          </a:xfrm>
          <a:prstGeom prst="ellipse">
            <a:avLst/>
          </a:prstGeom>
          <a:noFill/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/>
          </p:nvPr>
        </p:nvSpPr>
        <p:spPr>
          <a:xfrm>
            <a:off x="893820" y="810345"/>
            <a:ext cx="1931240" cy="1931240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96543" y="3059213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0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535868" y="3095257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68975" y="3095257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200264" y="3134334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8" name="Picture Placeholder 21"/>
          <p:cNvSpPr>
            <a:spLocks noGrp="1"/>
          </p:cNvSpPr>
          <p:nvPr>
            <p:ph type="pic" sz="quarter" idx="23"/>
          </p:nvPr>
        </p:nvSpPr>
        <p:spPr>
          <a:xfrm>
            <a:off x="1055188" y="977932"/>
            <a:ext cx="1596066" cy="1596066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3597F"/>
            </a:solidFill>
          </a:ln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rgbClr val="7030A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21"/>
          <p:cNvSpPr>
            <a:spLocks noGrp="1"/>
          </p:cNvSpPr>
          <p:nvPr>
            <p:ph type="pic" sz="quarter" idx="24"/>
          </p:nvPr>
        </p:nvSpPr>
        <p:spPr>
          <a:xfrm>
            <a:off x="6727619" y="977932"/>
            <a:ext cx="1596066" cy="1596066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21"/>
          <p:cNvSpPr>
            <a:spLocks noGrp="1"/>
          </p:cNvSpPr>
          <p:nvPr>
            <p:ph type="pic" sz="quarter" idx="25"/>
          </p:nvPr>
        </p:nvSpPr>
        <p:spPr>
          <a:xfrm>
            <a:off x="3892697" y="977932"/>
            <a:ext cx="1596066" cy="159606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1" name="Picture Placeholder 21"/>
          <p:cNvSpPr>
            <a:spLocks noGrp="1"/>
          </p:cNvSpPr>
          <p:nvPr>
            <p:ph type="pic" sz="quarter" idx="26"/>
          </p:nvPr>
        </p:nvSpPr>
        <p:spPr>
          <a:xfrm>
            <a:off x="9558909" y="977932"/>
            <a:ext cx="1596066" cy="1596066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5708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831424" y="622781"/>
            <a:ext cx="3027998" cy="143377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 baseline="0">
                <a:solidFill>
                  <a:srgbClr val="03597F"/>
                </a:solidFill>
              </a:defRPr>
            </a:lvl1pPr>
          </a:lstStyle>
          <a:p>
            <a:pPr lvl="0"/>
            <a:r>
              <a:rPr lang="en-GB" noProof="0" dirty="0"/>
              <a:t>Add Speaker Contact</a:t>
            </a:r>
            <a:endParaRPr lang="sk-SK" noProof="0" dirty="0"/>
          </a:p>
        </p:txBody>
      </p:sp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CA39CDED-64ED-41D8-A0AF-97A8D6D1AE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838" t="-38838" r="-38838" b="-38838"/>
          <a:stretch/>
        </p:blipFill>
        <p:spPr>
          <a:xfrm>
            <a:off x="7831424" y="2590124"/>
            <a:ext cx="831532" cy="8315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884" t="-40884" r="-40884" b="-40884"/>
          <a:stretch/>
        </p:blipFill>
        <p:spPr>
          <a:xfrm>
            <a:off x="7831424" y="3141903"/>
            <a:ext cx="850679" cy="850679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662955" y="2836613"/>
            <a:ext cx="20488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3597F"/>
                </a:solidFill>
              </a:rPr>
              <a:t>@H2020_OPTAIN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662956" y="3397965"/>
            <a:ext cx="2048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3597F"/>
                </a:solidFill>
              </a:rPr>
              <a:t>@H2020OPTAIN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291148" y="3980583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95C11F"/>
                </a:solidFill>
              </a:rPr>
              <a:t>WWW.OPTAIN.EU</a:t>
            </a:r>
          </a:p>
        </p:txBody>
      </p:sp>
      <p:sp>
        <p:nvSpPr>
          <p:cNvPr id="12" name="Rounded Rectangle 11"/>
          <p:cNvSpPr/>
          <p:nvPr userDrawn="1"/>
        </p:nvSpPr>
        <p:spPr>
          <a:xfrm>
            <a:off x="8662955" y="4539943"/>
            <a:ext cx="1553593" cy="1538003"/>
          </a:xfrm>
          <a:prstGeom prst="roundRect">
            <a:avLst>
              <a:gd name="adj" fmla="val 4458"/>
            </a:avLst>
          </a:prstGeom>
          <a:solidFill>
            <a:srgbClr val="0F58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3597F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559" y="4612859"/>
            <a:ext cx="1387257" cy="1387257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362890" y="2460445"/>
            <a:ext cx="3217576" cy="221359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Thank you</a:t>
            </a:r>
          </a:p>
          <a:p>
            <a:pPr lvl="0"/>
            <a:r>
              <a:rPr lang="en-GB" noProof="0" dirty="0"/>
              <a:t>for your</a:t>
            </a:r>
          </a:p>
          <a:p>
            <a:pPr lvl="0"/>
            <a:r>
              <a:rPr lang="en-GB" noProof="0" dirty="0"/>
              <a:t>attention!</a:t>
            </a:r>
          </a:p>
        </p:txBody>
      </p:sp>
    </p:spTree>
    <p:extLst>
      <p:ext uri="{BB962C8B-B14F-4D97-AF65-F5344CB8AC3E}">
        <p14:creationId xmlns:p14="http://schemas.microsoft.com/office/powerpoint/2010/main" val="2858729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331933-7C40-4ED5-BEFF-C46C90798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noFill/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36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whit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0"/>
            <a:ext cx="1218353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40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white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0"/>
            <a:ext cx="1218353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27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blu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5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ckground slide blue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17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green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1969B73-801E-4493-AE79-813093702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205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green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1969B73-801E-4493-AE79-813093702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936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477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49" r:id="rId2"/>
    <p:sldLayoutId id="2147483665" r:id="rId3"/>
    <p:sldLayoutId id="2147483650" r:id="rId4"/>
    <p:sldLayoutId id="2147483666" r:id="rId5"/>
    <p:sldLayoutId id="2147483669" r:id="rId6"/>
    <p:sldLayoutId id="2147483670" r:id="rId7"/>
    <p:sldLayoutId id="2147483651" r:id="rId8"/>
    <p:sldLayoutId id="2147483667" r:id="rId9"/>
    <p:sldLayoutId id="2147483652" r:id="rId10"/>
    <p:sldLayoutId id="2147483668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  <p:sldLayoutId id="2147483660" r:id="rId19"/>
    <p:sldLayoutId id="2147483661" r:id="rId20"/>
    <p:sldLayoutId id="2147483662" r:id="rId21"/>
    <p:sldLayoutId id="2147483663" r:id="rId22"/>
    <p:sldLayoutId id="214748367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nc.ufz.de/s/KA9Cr2bbtALGMHr?path=%2FWPs%20%26%20Tasks%2FWP4%2FWorkshops%2FSWAP%20Workshop%20Budapest%2007%202022%2FPresentations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nc.ufz.de/s/KA9Cr2bbtALGMHr?path=%2FWPs%20%26%20Tasks%2FWP4%2FWorkshops%2FSWAP%20Workshop%20Budapest%2007%202022%2FCrop%20Database" TargetMode="Externa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c.ufz.de/apps/onlyoffice/s/KA9Cr2bbtALGMHr?fileId=117718198" TargetMode="External"/><Relationship Id="rId2" Type="http://schemas.openxmlformats.org/officeDocument/2006/relationships/hyperlink" Target="https://nc.ufz.de/s/KA9Cr2bbtALGMHr?path=%2FWPs%20%26%20Tasks%2FWP3%2FCase_studies%2Fdata_inventory%2Ffinal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nc.ufz.de/s/KA9Cr2bbtALGMHr?path=%2FWPs%20%26%20Tasks%2FWP4%2FWorkshops%2FSWAP%20Workshop%20Budapest%2007%202022%2FCrop%20Database" TargetMode="External"/><Relationship Id="rId4" Type="http://schemas.openxmlformats.org/officeDocument/2006/relationships/hyperlink" Target="https://git.ufz.de/optain/wp4-integrated-assessment/swap/swap_common_platform/-/tree/main/Setting_Up_Your_SWAP_Projec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/>
              <a:t>SWAP input and reference data requirement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prstGeom prst="roundRect">
            <a:avLst>
              <a:gd name="adj" fmla="val 5395"/>
            </a:avLst>
          </a:prstGeom>
        </p:spPr>
        <p:txBody>
          <a:bodyPr/>
          <a:lstStyle/>
          <a:p>
            <a:r>
              <a:rPr lang="hu-HU" dirty="0"/>
              <a:t>Csilla Farkas</a:t>
            </a:r>
            <a:endParaRPr lang="en-GB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AAF2928-945C-0380-4B79-950C7500B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000" y="5547221"/>
            <a:ext cx="2398921" cy="109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743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4C25A1-CF9E-84A2-A904-74507D5B4F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558" y="153432"/>
            <a:ext cx="9549415" cy="638030"/>
          </a:xfrm>
        </p:spPr>
        <p:txBody>
          <a:bodyPr/>
          <a:lstStyle/>
          <a:p>
            <a:pPr algn="ctr"/>
            <a:r>
              <a:rPr lang="hu-HU" dirty="0"/>
              <a:t>SWAP </a:t>
            </a:r>
            <a:r>
              <a:rPr lang="hu-HU" dirty="0" err="1"/>
              <a:t>meteorological</a:t>
            </a:r>
            <a:r>
              <a:rPr lang="hu-HU" dirty="0"/>
              <a:t> input </a:t>
            </a:r>
            <a:r>
              <a:rPr lang="hu-HU" dirty="0" err="1"/>
              <a:t>files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FB9F1-24A5-F44D-39F8-BA11E8CF72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4317" y="935422"/>
            <a:ext cx="5545933" cy="5293928"/>
          </a:xfrm>
        </p:spPr>
        <p:txBody>
          <a:bodyPr/>
          <a:lstStyle/>
          <a:p>
            <a:r>
              <a:rPr lang="hu-HU" sz="2200" b="1" dirty="0"/>
              <a:t>Daily </a:t>
            </a:r>
            <a:r>
              <a:rPr lang="hu-HU" sz="2200" b="1" dirty="0" err="1"/>
              <a:t>data</a:t>
            </a:r>
            <a:endParaRPr lang="hu-HU" sz="2200" b="1" dirty="0"/>
          </a:p>
          <a:p>
            <a:endParaRPr lang="hu-HU" sz="22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hu-HU" sz="2000" dirty="0"/>
              <a:t>SWAP 4.x </a:t>
            </a:r>
            <a:r>
              <a:rPr lang="hu-HU" sz="2000" dirty="0" err="1"/>
              <a:t>runs</a:t>
            </a:r>
            <a:r>
              <a:rPr lang="hu-HU" sz="2000" dirty="0"/>
              <a:t> </a:t>
            </a:r>
            <a:r>
              <a:rPr lang="hu-HU" sz="2000" dirty="0" err="1"/>
              <a:t>with</a:t>
            </a:r>
            <a:r>
              <a:rPr lang="hu-HU" sz="2000" dirty="0"/>
              <a:t> </a:t>
            </a:r>
            <a:r>
              <a:rPr lang="hu-HU" sz="2000" dirty="0" err="1"/>
              <a:t>two</a:t>
            </a:r>
            <a:r>
              <a:rPr lang="hu-HU" sz="2000" dirty="0"/>
              <a:t> </a:t>
            </a:r>
            <a:r>
              <a:rPr lang="hu-HU" sz="2000" dirty="0" err="1"/>
              <a:t>types</a:t>
            </a:r>
            <a:r>
              <a:rPr lang="hu-HU" sz="2000" dirty="0"/>
              <a:t> of input </a:t>
            </a:r>
            <a:r>
              <a:rPr lang="hu-HU" sz="2000" dirty="0" err="1"/>
              <a:t>data</a:t>
            </a:r>
            <a:r>
              <a:rPr lang="hu-HU" sz="2000" dirty="0"/>
              <a:t> </a:t>
            </a:r>
            <a:r>
              <a:rPr lang="hu-HU" sz="2000" dirty="0" err="1"/>
              <a:t>sets</a:t>
            </a:r>
            <a:r>
              <a:rPr lang="hu-HU" sz="2000" dirty="0"/>
              <a:t> in </a:t>
            </a:r>
            <a:r>
              <a:rPr lang="hu-HU" sz="2000" dirty="0" err="1"/>
              <a:t>daily</a:t>
            </a:r>
            <a:r>
              <a:rPr lang="hu-HU" sz="2000" dirty="0"/>
              <a:t> </a:t>
            </a:r>
            <a:r>
              <a:rPr lang="hu-HU" sz="2000" dirty="0" err="1"/>
              <a:t>time</a:t>
            </a:r>
            <a:r>
              <a:rPr lang="hu-HU" sz="2000" dirty="0"/>
              <a:t> </a:t>
            </a:r>
            <a:r>
              <a:rPr lang="hu-HU" sz="2000" dirty="0" err="1"/>
              <a:t>step</a:t>
            </a:r>
            <a:endParaRPr lang="hu-HU" sz="2000" dirty="0"/>
          </a:p>
          <a:p>
            <a:endParaRPr lang="nb-NO" sz="2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E95A9F-5AB5-6CDC-3C1D-3125F6E752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27100" y="935421"/>
            <a:ext cx="5545933" cy="5293927"/>
          </a:xfrm>
        </p:spPr>
        <p:txBody>
          <a:bodyPr/>
          <a:lstStyle/>
          <a:p>
            <a:pPr algn="ctr"/>
            <a:r>
              <a:rPr lang="en-GB" sz="2200" b="1" dirty="0"/>
              <a:t>Short, constant time intervals</a:t>
            </a:r>
          </a:p>
          <a:p>
            <a:endParaRPr lang="hu-HU" sz="2200" b="1" dirty="0"/>
          </a:p>
          <a:p>
            <a:r>
              <a:rPr lang="hu-HU" sz="2200" b="1" dirty="0"/>
              <a:t> </a:t>
            </a:r>
            <a:endParaRPr lang="nb-NO" sz="22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6C0950-B348-CBD7-C533-D3D5525C93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702" y="935422"/>
            <a:ext cx="9809560" cy="52939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6CD438-9DE3-89B7-38FC-B7FEE6BB3B81}"/>
              </a:ext>
            </a:extLst>
          </p:cNvPr>
          <p:cNvSpPr txBox="1"/>
          <p:nvPr/>
        </p:nvSpPr>
        <p:spPr>
          <a:xfrm>
            <a:off x="7767145" y="1124606"/>
            <a:ext cx="4160538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This was provided originally on GitHub as an example, with an Excel table in accordance with the SWAP Manual</a:t>
            </a:r>
          </a:p>
        </p:txBody>
      </p:sp>
    </p:spTree>
    <p:extLst>
      <p:ext uri="{BB962C8B-B14F-4D97-AF65-F5344CB8AC3E}">
        <p14:creationId xmlns:p14="http://schemas.microsoft.com/office/powerpoint/2010/main" val="201332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4C25A1-CF9E-84A2-A904-74507D5B4F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558" y="153432"/>
            <a:ext cx="9549415" cy="638030"/>
          </a:xfrm>
        </p:spPr>
        <p:txBody>
          <a:bodyPr/>
          <a:lstStyle/>
          <a:p>
            <a:pPr algn="ctr"/>
            <a:r>
              <a:rPr lang="hu-HU" dirty="0"/>
              <a:t>SWAP </a:t>
            </a:r>
            <a:r>
              <a:rPr lang="hu-HU" dirty="0" err="1"/>
              <a:t>meteorological</a:t>
            </a:r>
            <a:r>
              <a:rPr lang="hu-HU" dirty="0"/>
              <a:t> input </a:t>
            </a:r>
            <a:r>
              <a:rPr lang="hu-HU" dirty="0" err="1"/>
              <a:t>files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FB9F1-24A5-F44D-39F8-BA11E8CF72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4317" y="935422"/>
            <a:ext cx="5545933" cy="5293928"/>
          </a:xfrm>
        </p:spPr>
        <p:txBody>
          <a:bodyPr/>
          <a:lstStyle/>
          <a:p>
            <a:r>
              <a:rPr lang="hu-HU" sz="2200" b="1" dirty="0"/>
              <a:t>Daily </a:t>
            </a:r>
            <a:r>
              <a:rPr lang="hu-HU" sz="2200" b="1" dirty="0" err="1"/>
              <a:t>data</a:t>
            </a:r>
            <a:endParaRPr lang="hu-HU" sz="2200" b="1" dirty="0"/>
          </a:p>
          <a:p>
            <a:endParaRPr lang="hu-HU" sz="22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hu-HU" sz="2000" dirty="0"/>
              <a:t>SWAP 4.x </a:t>
            </a:r>
            <a:r>
              <a:rPr lang="hu-HU" sz="2000" dirty="0" err="1"/>
              <a:t>runs</a:t>
            </a:r>
            <a:r>
              <a:rPr lang="hu-HU" sz="2000" dirty="0"/>
              <a:t> </a:t>
            </a:r>
            <a:r>
              <a:rPr lang="hu-HU" sz="2000" dirty="0" err="1"/>
              <a:t>with</a:t>
            </a:r>
            <a:r>
              <a:rPr lang="hu-HU" sz="2000" dirty="0"/>
              <a:t> </a:t>
            </a:r>
            <a:r>
              <a:rPr lang="hu-HU" sz="2000" dirty="0" err="1"/>
              <a:t>two</a:t>
            </a:r>
            <a:r>
              <a:rPr lang="hu-HU" sz="2000" dirty="0"/>
              <a:t> </a:t>
            </a:r>
            <a:r>
              <a:rPr lang="hu-HU" sz="2000" dirty="0" err="1"/>
              <a:t>types</a:t>
            </a:r>
            <a:r>
              <a:rPr lang="hu-HU" sz="2000" dirty="0"/>
              <a:t> of input </a:t>
            </a:r>
            <a:r>
              <a:rPr lang="hu-HU" sz="2000" dirty="0" err="1"/>
              <a:t>data</a:t>
            </a:r>
            <a:r>
              <a:rPr lang="hu-HU" sz="2000" dirty="0"/>
              <a:t> </a:t>
            </a:r>
            <a:r>
              <a:rPr lang="hu-HU" sz="2000" dirty="0" err="1"/>
              <a:t>sets</a:t>
            </a:r>
            <a:r>
              <a:rPr lang="hu-HU" sz="2000" dirty="0"/>
              <a:t> in </a:t>
            </a:r>
            <a:r>
              <a:rPr lang="hu-HU" sz="2000" dirty="0" err="1"/>
              <a:t>daily</a:t>
            </a:r>
            <a:r>
              <a:rPr lang="hu-HU" sz="2000" dirty="0"/>
              <a:t> </a:t>
            </a:r>
            <a:r>
              <a:rPr lang="hu-HU" sz="2000" dirty="0" err="1"/>
              <a:t>time</a:t>
            </a:r>
            <a:r>
              <a:rPr lang="hu-HU" sz="2000" dirty="0"/>
              <a:t> </a:t>
            </a:r>
            <a:r>
              <a:rPr lang="hu-HU" sz="2000" dirty="0" err="1"/>
              <a:t>step</a:t>
            </a:r>
            <a:endParaRPr lang="hu-HU" sz="2000" dirty="0"/>
          </a:p>
          <a:p>
            <a:endParaRPr lang="nb-NO" sz="2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E95A9F-5AB5-6CDC-3C1D-3125F6E752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27100" y="935421"/>
            <a:ext cx="5545933" cy="5293927"/>
          </a:xfrm>
        </p:spPr>
        <p:txBody>
          <a:bodyPr/>
          <a:lstStyle/>
          <a:p>
            <a:pPr algn="ctr"/>
            <a:r>
              <a:rPr lang="en-GB" sz="2200" b="1" dirty="0"/>
              <a:t>Short, constant time intervals</a:t>
            </a:r>
          </a:p>
          <a:p>
            <a:endParaRPr lang="hu-HU" sz="2200" b="1" dirty="0"/>
          </a:p>
          <a:p>
            <a:r>
              <a:rPr lang="hu-HU" sz="2200" b="1" dirty="0"/>
              <a:t> </a:t>
            </a:r>
            <a:endParaRPr lang="nb-NO" sz="22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ABD731-31BD-A7B3-30AE-4157D17F3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8123" y="935421"/>
            <a:ext cx="9809560" cy="52939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229BB7-B128-820A-50C4-04B7983DBAB0}"/>
              </a:ext>
            </a:extLst>
          </p:cNvPr>
          <p:cNvSpPr txBox="1"/>
          <p:nvPr/>
        </p:nvSpPr>
        <p:spPr>
          <a:xfrm>
            <a:off x="7493876" y="1303281"/>
            <a:ext cx="4160538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This format works as well and easier to handle; it is generated by the R-script written by Mo</a:t>
            </a:r>
          </a:p>
        </p:txBody>
      </p:sp>
    </p:spTree>
    <p:extLst>
      <p:ext uri="{BB962C8B-B14F-4D97-AF65-F5344CB8AC3E}">
        <p14:creationId xmlns:p14="http://schemas.microsoft.com/office/powerpoint/2010/main" val="99930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4C25A1-CF9E-84A2-A904-74507D5B4F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558" y="153432"/>
            <a:ext cx="9549415" cy="638030"/>
          </a:xfrm>
        </p:spPr>
        <p:txBody>
          <a:bodyPr/>
          <a:lstStyle/>
          <a:p>
            <a:pPr algn="ctr"/>
            <a:r>
              <a:rPr lang="hu-HU" dirty="0"/>
              <a:t>SWAP </a:t>
            </a:r>
            <a:r>
              <a:rPr lang="hu-HU" dirty="0" err="1"/>
              <a:t>meteorological</a:t>
            </a:r>
            <a:r>
              <a:rPr lang="hu-HU" dirty="0"/>
              <a:t> input </a:t>
            </a:r>
            <a:r>
              <a:rPr lang="hu-HU" dirty="0" err="1"/>
              <a:t>files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FB9F1-24A5-F44D-39F8-BA11E8CF72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0138" y="833504"/>
            <a:ext cx="5545933" cy="5293928"/>
          </a:xfrm>
        </p:spPr>
        <p:txBody>
          <a:bodyPr/>
          <a:lstStyle/>
          <a:p>
            <a:r>
              <a:rPr lang="en-GB" sz="2200" b="1" dirty="0"/>
              <a:t>Daily data</a:t>
            </a:r>
          </a:p>
          <a:p>
            <a:endParaRPr lang="en-GB" sz="8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/>
              <a:t>SWAP 4.x runs with two types of input data sets in daily time step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/>
              <a:t>Separate file is needed for each year; the year is the file extension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/>
              <a:t>In the R-script package, you can find a formula to calculate vapour pressure (kPa) from relative humidity (%)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/>
              <a:t>The last too columns are not obligatory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rgbClr val="03597F"/>
                </a:solidFill>
              </a:rPr>
              <a:t>ETref</a:t>
            </a:r>
            <a:r>
              <a:rPr lang="en-GB" sz="1800" dirty="0">
                <a:solidFill>
                  <a:srgbClr val="03597F"/>
                </a:solidFill>
              </a:rPr>
              <a:t> - potential evapotranspiration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3597F"/>
                </a:solidFill>
              </a:rPr>
              <a:t>WET – the part of the day with precipitation (runoff, extreme events)</a:t>
            </a:r>
          </a:p>
          <a:p>
            <a:pPr marL="1028700" lvl="1" indent="-342900">
              <a:buFont typeface="Wingdings" panose="05000000000000000000" pitchFamily="2" charset="2"/>
              <a:buChar char="Ø"/>
            </a:pPr>
            <a:endParaRPr lang="en-GB" sz="26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000" dirty="0"/>
          </a:p>
          <a:p>
            <a:endParaRPr lang="en-GB" sz="2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E95A9F-5AB5-6CDC-3C1D-3125F6E752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27100" y="833505"/>
            <a:ext cx="5545933" cy="5293927"/>
          </a:xfrm>
        </p:spPr>
        <p:txBody>
          <a:bodyPr/>
          <a:lstStyle/>
          <a:p>
            <a:pPr algn="ctr"/>
            <a:r>
              <a:rPr lang="en-GB" sz="2200" b="1" dirty="0"/>
              <a:t>Short, constant time intervals</a:t>
            </a:r>
          </a:p>
          <a:p>
            <a:endParaRPr lang="hu-HU" sz="2200" b="1" dirty="0"/>
          </a:p>
          <a:p>
            <a:r>
              <a:rPr lang="hu-HU" sz="2200" b="1" dirty="0"/>
              <a:t> </a:t>
            </a:r>
            <a:endParaRPr lang="nb-NO" sz="22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37F876-BBE3-BD47-DC0C-2AAA27BC86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036" t="31033" r="6606" b="44348"/>
          <a:stretch/>
        </p:blipFill>
        <p:spPr>
          <a:xfrm>
            <a:off x="2083021" y="5092261"/>
            <a:ext cx="1408386" cy="130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9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6">
            <a:extLst>
              <a:ext uri="{FF2B5EF4-FFF2-40B4-BE49-F238E27FC236}">
                <a16:creationId xmlns:a16="http://schemas.microsoft.com/office/drawing/2014/main" id="{2E7B2181-4FCC-690C-3FFC-EEA050383FF4}"/>
              </a:ext>
            </a:extLst>
          </p:cNvPr>
          <p:cNvSpPr/>
          <p:nvPr/>
        </p:nvSpPr>
        <p:spPr>
          <a:xfrm>
            <a:off x="3968503" y="64892"/>
            <a:ext cx="4612160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525">
              <a:lnSpc>
                <a:spcPct val="90000"/>
              </a:lnSpc>
              <a:spcBef>
                <a:spcPct val="0"/>
              </a:spcBef>
              <a:buClr>
                <a:srgbClr val="0070C0"/>
              </a:buClr>
              <a:buSzPct val="100000"/>
              <a:defRPr/>
            </a:pPr>
            <a:r>
              <a:rPr lang="en-GB" sz="2600" b="1">
                <a:solidFill>
                  <a:srgbClr val="95C11F"/>
                </a:solidFill>
                <a:latin typeface="Georgia" panose="02040502050405020303" pitchFamily="18" charset="0"/>
                <a:ea typeface="+mj-ea"/>
                <a:cs typeface="+mj-cs"/>
              </a:rPr>
              <a:t>The modelling procedure </a:t>
            </a:r>
          </a:p>
        </p:txBody>
      </p:sp>
      <p:sp>
        <p:nvSpPr>
          <p:cNvPr id="5" name="TekstSylinder 16">
            <a:extLst>
              <a:ext uri="{FF2B5EF4-FFF2-40B4-BE49-F238E27FC236}">
                <a16:creationId xmlns:a16="http://schemas.microsoft.com/office/drawing/2014/main" id="{88B89C13-2B96-B432-0E1A-F2E68E5B8C2C}"/>
              </a:ext>
            </a:extLst>
          </p:cNvPr>
          <p:cNvSpPr txBox="1"/>
          <p:nvPr/>
        </p:nvSpPr>
        <p:spPr>
          <a:xfrm>
            <a:off x="135879" y="1050859"/>
            <a:ext cx="4082025" cy="606319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3597F"/>
                </a:solidFill>
              </a:rPr>
              <a:t>Meteorological data </a:t>
            </a:r>
            <a:endParaRPr lang="en-US" dirty="0">
              <a:solidFill>
                <a:srgbClr val="03597F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Air temperature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Precipitation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Solar radiation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Wind speed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Humidity </a:t>
            </a:r>
          </a:p>
          <a:p>
            <a:r>
              <a:rPr lang="en-US" b="1" dirty="0">
                <a:solidFill>
                  <a:srgbClr val="03597F"/>
                </a:solidFill>
              </a:rPr>
              <a:t>Soil data </a:t>
            </a:r>
            <a:r>
              <a:rPr lang="en-US" sz="1600" dirty="0">
                <a:solidFill>
                  <a:srgbClr val="03597F"/>
                </a:solidFill>
              </a:rPr>
              <a:t>(field and lab measurements)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Bulk density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Total porosity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Soil texture (sand, silt, clay content)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Soil water retention characteristics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Hydraulic conductivity </a:t>
            </a:r>
          </a:p>
          <a:p>
            <a:r>
              <a:rPr lang="en-US" b="1" dirty="0">
                <a:solidFill>
                  <a:srgbClr val="03597F"/>
                </a:solidFill>
              </a:rPr>
              <a:t>C</a:t>
            </a:r>
            <a:r>
              <a:rPr lang="hu-HU" b="1" dirty="0">
                <a:solidFill>
                  <a:srgbClr val="03597F"/>
                </a:solidFill>
              </a:rPr>
              <a:t>r</a:t>
            </a:r>
            <a:r>
              <a:rPr lang="en-US" b="1" dirty="0">
                <a:solidFill>
                  <a:srgbClr val="03597F"/>
                </a:solidFill>
              </a:rPr>
              <a:t>op data </a:t>
            </a:r>
            <a:r>
              <a:rPr lang="en-US" sz="1600" b="1" dirty="0">
                <a:solidFill>
                  <a:srgbClr val="03597F"/>
                </a:solidFill>
              </a:rPr>
              <a:t>(</a:t>
            </a:r>
            <a:r>
              <a:rPr lang="en-US" sz="1600" dirty="0">
                <a:solidFill>
                  <a:srgbClr val="03597F"/>
                </a:solidFill>
              </a:rPr>
              <a:t>measurements &amp; literature)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Crop type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Leaf area index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Crop height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Rooting depth </a:t>
            </a:r>
          </a:p>
          <a:p>
            <a:r>
              <a:rPr lang="en-US" b="1" dirty="0">
                <a:solidFill>
                  <a:srgbClr val="03597F"/>
                </a:solidFill>
              </a:rPr>
              <a:t>Drainage data </a:t>
            </a:r>
            <a:r>
              <a:rPr lang="en-US" sz="1600" dirty="0">
                <a:solidFill>
                  <a:srgbClr val="03597F"/>
                </a:solidFill>
              </a:rPr>
              <a:t>(records &amp; literature</a:t>
            </a:r>
            <a:r>
              <a:rPr lang="en-US" dirty="0">
                <a:solidFill>
                  <a:srgbClr val="03597F"/>
                </a:solidFill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Depth of tile drains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Distance between drainpipes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endParaRPr lang="en-US" dirty="0">
              <a:solidFill>
                <a:srgbClr val="03597F"/>
              </a:solidFill>
            </a:endParaRPr>
          </a:p>
          <a:p>
            <a:endParaRPr lang="en-US" dirty="0">
              <a:solidFill>
                <a:srgbClr val="03597F"/>
              </a:solidFill>
            </a:endParaRPr>
          </a:p>
        </p:txBody>
      </p:sp>
      <p:sp>
        <p:nvSpPr>
          <p:cNvPr id="8" name="TekstSylinder 18">
            <a:extLst>
              <a:ext uri="{FF2B5EF4-FFF2-40B4-BE49-F238E27FC236}">
                <a16:creationId xmlns:a16="http://schemas.microsoft.com/office/drawing/2014/main" id="{211A6C4A-76F8-98FC-EF3A-4C323FAB1F70}"/>
              </a:ext>
            </a:extLst>
          </p:cNvPr>
          <p:cNvSpPr txBox="1"/>
          <p:nvPr/>
        </p:nvSpPr>
        <p:spPr>
          <a:xfrm>
            <a:off x="196701" y="559125"/>
            <a:ext cx="2121239" cy="43088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C00000"/>
                </a:solidFill>
              </a:rPr>
              <a:t>INPUT DATA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123CE5A-AC9A-7F34-D889-DF7970D731FE}"/>
              </a:ext>
            </a:extLst>
          </p:cNvPr>
          <p:cNvSpPr/>
          <p:nvPr/>
        </p:nvSpPr>
        <p:spPr>
          <a:xfrm>
            <a:off x="0" y="2354317"/>
            <a:ext cx="4382814" cy="1502980"/>
          </a:xfrm>
          <a:prstGeom prst="roundRect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ln>
                <a:solidFill>
                  <a:srgbClr val="C0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356361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BF60C0-B357-7A2C-2ACA-43EA907EC5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6180" y="153431"/>
            <a:ext cx="10539639" cy="638030"/>
          </a:xfrm>
        </p:spPr>
        <p:txBody>
          <a:bodyPr/>
          <a:lstStyle/>
          <a:p>
            <a:pPr algn="ctr"/>
            <a:r>
              <a:rPr lang="hu-HU" dirty="0"/>
              <a:t>Soil input </a:t>
            </a:r>
            <a:r>
              <a:rPr lang="hu-HU" dirty="0" err="1"/>
              <a:t>data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33FC3-A28A-DD11-6FBB-2258F92E5D7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99566" y="898384"/>
            <a:ext cx="5545933" cy="4879021"/>
          </a:xfrm>
        </p:spPr>
        <p:txBody>
          <a:bodyPr/>
          <a:lstStyle/>
          <a:p>
            <a:r>
              <a:rPr lang="hu-HU" sz="2200" b="1" dirty="0"/>
              <a:t>Soil </a:t>
            </a:r>
            <a:r>
              <a:rPr lang="hu-HU" sz="2200" b="1" dirty="0" err="1"/>
              <a:t>water</a:t>
            </a:r>
            <a:r>
              <a:rPr lang="hu-HU" sz="2200" b="1" dirty="0"/>
              <a:t> </a:t>
            </a:r>
            <a:r>
              <a:rPr lang="hu-HU" sz="2200" b="1" dirty="0" err="1"/>
              <a:t>retention</a:t>
            </a:r>
            <a:r>
              <a:rPr lang="hu-HU" sz="2200" b="1" dirty="0"/>
              <a:t> </a:t>
            </a:r>
            <a:r>
              <a:rPr lang="hu-HU" sz="2200" b="1" dirty="0" err="1"/>
              <a:t>curve</a:t>
            </a:r>
            <a:r>
              <a:rPr lang="hu-HU" sz="2200" b="1" dirty="0"/>
              <a:t>; </a:t>
            </a:r>
            <a:r>
              <a:rPr lang="hu-HU" sz="2200" b="1" dirty="0">
                <a:latin typeface="Symbol" panose="05050102010706020507" pitchFamily="18" charset="2"/>
              </a:rPr>
              <a:t>Q</a:t>
            </a:r>
            <a:r>
              <a:rPr lang="hu-HU" sz="2200" b="1" dirty="0"/>
              <a:t> = f(h)</a:t>
            </a:r>
            <a:endParaRPr lang="nb-NO" sz="22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5D3B4-9E1C-9417-9D94-C4BE1CB7DD6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88860" y="961445"/>
            <a:ext cx="5905255" cy="4879021"/>
          </a:xfrm>
        </p:spPr>
        <p:txBody>
          <a:bodyPr/>
          <a:lstStyle/>
          <a:p>
            <a:r>
              <a:rPr lang="hu-HU" sz="2200" b="1" dirty="0" err="1"/>
              <a:t>Hydraulic</a:t>
            </a:r>
            <a:r>
              <a:rPr lang="hu-HU" sz="2200" b="1" dirty="0"/>
              <a:t> </a:t>
            </a:r>
            <a:r>
              <a:rPr lang="hu-HU" sz="2200" b="1" dirty="0" err="1"/>
              <a:t>conductivity</a:t>
            </a:r>
            <a:r>
              <a:rPr lang="hu-HU" sz="2200" b="1" dirty="0"/>
              <a:t> </a:t>
            </a:r>
            <a:r>
              <a:rPr lang="hu-HU" sz="2200" b="1" dirty="0" err="1"/>
              <a:t>function</a:t>
            </a:r>
            <a:r>
              <a:rPr lang="hu-HU" sz="2200" b="1" dirty="0"/>
              <a:t>; K=f(h)</a:t>
            </a:r>
            <a:endParaRPr lang="nb-NO" sz="22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67AD4C-F18A-29FD-DAC6-AADF48DBD2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1521" y="1912882"/>
            <a:ext cx="5560913" cy="41410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75D33D-3932-A210-69A7-9A70CCF13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86" y="1839310"/>
            <a:ext cx="5689294" cy="42146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C5B9E4-0381-4E44-4FD1-2972A85C44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8118" y="4020206"/>
            <a:ext cx="1844040" cy="8991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158B39-1872-7DF8-D6BF-3B9727055E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2622" y="4345764"/>
            <a:ext cx="2461260" cy="8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357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BF60C0-B357-7A2C-2ACA-43EA907EC5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6180" y="153431"/>
            <a:ext cx="10539639" cy="638030"/>
          </a:xfrm>
        </p:spPr>
        <p:txBody>
          <a:bodyPr/>
          <a:lstStyle/>
          <a:p>
            <a:pPr algn="ctr"/>
            <a:r>
              <a:rPr lang="en-GB"/>
              <a:t>Soil input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33FC3-A28A-DD11-6FBB-2258F92E5D7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4317" y="898383"/>
            <a:ext cx="5545933" cy="4879021"/>
          </a:xfrm>
        </p:spPr>
        <p:txBody>
          <a:bodyPr/>
          <a:lstStyle/>
          <a:p>
            <a:r>
              <a:rPr lang="en-GB" sz="2200" b="1"/>
              <a:t>Soil water retention curve; </a:t>
            </a:r>
            <a:r>
              <a:rPr lang="en-GB" sz="2200" b="1">
                <a:latin typeface="Symbol" panose="05050102010706020507" pitchFamily="18" charset="2"/>
              </a:rPr>
              <a:t>Q</a:t>
            </a:r>
            <a:r>
              <a:rPr lang="en-GB" sz="2200" b="1"/>
              <a:t> = f(h)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5D3B4-9E1C-9417-9D94-C4BE1CB7DD6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22428" y="898382"/>
            <a:ext cx="5905255" cy="4879021"/>
          </a:xfrm>
        </p:spPr>
        <p:txBody>
          <a:bodyPr/>
          <a:lstStyle/>
          <a:p>
            <a:r>
              <a:rPr lang="en-GB" sz="2200" b="1"/>
              <a:t>Hydraulic conductivity function; K=f(h)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102A825-878A-CCA6-EAA1-267430F96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7944" y="1396781"/>
            <a:ext cx="8628968" cy="500927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FA0989B-16E5-BABD-97D2-CB0DFC0D6E40}"/>
              </a:ext>
            </a:extLst>
          </p:cNvPr>
          <p:cNvSpPr/>
          <p:nvPr/>
        </p:nvSpPr>
        <p:spPr>
          <a:xfrm>
            <a:off x="2354317" y="4729654"/>
            <a:ext cx="4277711" cy="27326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171867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BF60C0-B357-7A2C-2ACA-43EA907EC5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6180" y="153431"/>
            <a:ext cx="10539639" cy="638030"/>
          </a:xfrm>
        </p:spPr>
        <p:txBody>
          <a:bodyPr/>
          <a:lstStyle/>
          <a:p>
            <a:pPr algn="ctr"/>
            <a:r>
              <a:rPr lang="hu-HU" dirty="0"/>
              <a:t>Soil input </a:t>
            </a:r>
            <a:r>
              <a:rPr lang="hu-HU" dirty="0" err="1"/>
              <a:t>data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33FC3-A28A-DD11-6FBB-2258F92E5D7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99566" y="898384"/>
            <a:ext cx="5545933" cy="4879021"/>
          </a:xfrm>
        </p:spPr>
        <p:txBody>
          <a:bodyPr/>
          <a:lstStyle/>
          <a:p>
            <a:r>
              <a:rPr lang="hu-HU" sz="2200" b="1" dirty="0"/>
              <a:t>Soil </a:t>
            </a:r>
            <a:r>
              <a:rPr lang="hu-HU" sz="2200" b="1" dirty="0" err="1"/>
              <a:t>water</a:t>
            </a:r>
            <a:r>
              <a:rPr lang="hu-HU" sz="2200" b="1" dirty="0"/>
              <a:t> </a:t>
            </a:r>
            <a:r>
              <a:rPr lang="hu-HU" sz="2200" b="1" dirty="0" err="1"/>
              <a:t>retention</a:t>
            </a:r>
            <a:r>
              <a:rPr lang="hu-HU" sz="2200" b="1" dirty="0"/>
              <a:t> </a:t>
            </a:r>
            <a:r>
              <a:rPr lang="hu-HU" sz="2200" b="1" dirty="0" err="1"/>
              <a:t>curve</a:t>
            </a:r>
            <a:r>
              <a:rPr lang="hu-HU" sz="2200" b="1" dirty="0"/>
              <a:t>; </a:t>
            </a:r>
            <a:r>
              <a:rPr lang="hu-HU" sz="2200" b="1" dirty="0">
                <a:latin typeface="Symbol" panose="05050102010706020507" pitchFamily="18" charset="2"/>
              </a:rPr>
              <a:t>Q</a:t>
            </a:r>
            <a:r>
              <a:rPr lang="hu-HU" sz="2200" b="1" dirty="0"/>
              <a:t> = f(h)</a:t>
            </a:r>
            <a:endParaRPr lang="nb-NO" sz="22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75D33D-3932-A210-69A7-9A70CCF13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271" y="1779510"/>
            <a:ext cx="5396702" cy="39978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C5B9E4-0381-4E44-4FD1-2972A85C44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0842" y="358302"/>
            <a:ext cx="2695398" cy="1314285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E9E90062-079A-6D74-BE18-CC1A4D350037}"/>
              </a:ext>
            </a:extLst>
          </p:cNvPr>
          <p:cNvSpPr/>
          <p:nvPr/>
        </p:nvSpPr>
        <p:spPr>
          <a:xfrm>
            <a:off x="3252796" y="2101672"/>
            <a:ext cx="1338951" cy="1699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D565E96-8188-AFD7-BA57-5F0E7F9866F8}"/>
              </a:ext>
            </a:extLst>
          </p:cNvPr>
          <p:cNvSpPr/>
          <p:nvPr/>
        </p:nvSpPr>
        <p:spPr>
          <a:xfrm>
            <a:off x="3289582" y="2508828"/>
            <a:ext cx="1265378" cy="169986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C0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BA4AFD-9E58-C2CE-87C8-2591C2AD8D14}"/>
              </a:ext>
            </a:extLst>
          </p:cNvPr>
          <p:cNvSpPr txBox="1"/>
          <p:nvPr/>
        </p:nvSpPr>
        <p:spPr>
          <a:xfrm>
            <a:off x="156205" y="2000208"/>
            <a:ext cx="33212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3597F"/>
                </a:solidFill>
              </a:rPr>
              <a:t>OSAT</a:t>
            </a:r>
            <a:r>
              <a:rPr lang="en-GB" dirty="0">
                <a:solidFill>
                  <a:srgbClr val="03597F"/>
                </a:solidFill>
              </a:rPr>
              <a:t> = f (structure, </a:t>
            </a:r>
            <a:r>
              <a:rPr lang="en-GB" dirty="0" err="1">
                <a:solidFill>
                  <a:srgbClr val="03597F"/>
                </a:solidFill>
              </a:rPr>
              <a:t>te</a:t>
            </a:r>
            <a:r>
              <a:rPr lang="hu-HU" dirty="0">
                <a:solidFill>
                  <a:srgbClr val="03597F"/>
                </a:solidFill>
              </a:rPr>
              <a:t>x</a:t>
            </a:r>
            <a:r>
              <a:rPr lang="en-GB" dirty="0" err="1">
                <a:solidFill>
                  <a:srgbClr val="03597F"/>
                </a:solidFill>
              </a:rPr>
              <a:t>ture</a:t>
            </a:r>
            <a:r>
              <a:rPr lang="en-GB" dirty="0">
                <a:solidFill>
                  <a:srgbClr val="03597F"/>
                </a:solidFill>
              </a:rPr>
              <a:t>,</a:t>
            </a:r>
            <a:br>
              <a:rPr lang="hu-HU" dirty="0">
                <a:solidFill>
                  <a:srgbClr val="03597F"/>
                </a:solidFill>
              </a:rPr>
            </a:br>
            <a:r>
              <a:rPr lang="hu-HU" dirty="0">
                <a:solidFill>
                  <a:srgbClr val="03597F"/>
                </a:solidFill>
              </a:rPr>
              <a:t>               </a:t>
            </a:r>
            <a:r>
              <a:rPr lang="en-GB" dirty="0">
                <a:solidFill>
                  <a:srgbClr val="03597F"/>
                </a:solidFill>
              </a:rPr>
              <a:t>  bd, porosity)</a:t>
            </a:r>
            <a:br>
              <a:rPr lang="en-GB" dirty="0">
                <a:solidFill>
                  <a:srgbClr val="03597F"/>
                </a:solidFill>
              </a:rPr>
            </a:br>
            <a:r>
              <a:rPr lang="en-GB" dirty="0">
                <a:solidFill>
                  <a:srgbClr val="03597F"/>
                </a:solidFill>
              </a:rPr>
              <a:t>saturated water content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894A97-17E2-35F9-5B3C-37F9F98E34AE}"/>
              </a:ext>
            </a:extLst>
          </p:cNvPr>
          <p:cNvSpPr txBox="1"/>
          <p:nvPr/>
        </p:nvSpPr>
        <p:spPr>
          <a:xfrm>
            <a:off x="9461830" y="4430690"/>
            <a:ext cx="267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>
                <a:solidFill>
                  <a:srgbClr val="03597F"/>
                </a:solidFill>
              </a:rPr>
              <a:t>ORES</a:t>
            </a:r>
            <a:r>
              <a:rPr lang="hu-HU" dirty="0">
                <a:solidFill>
                  <a:srgbClr val="03597F"/>
                </a:solidFill>
              </a:rPr>
              <a:t> = f (</a:t>
            </a:r>
            <a:r>
              <a:rPr lang="hu-HU" dirty="0" err="1">
                <a:solidFill>
                  <a:srgbClr val="03597F"/>
                </a:solidFill>
              </a:rPr>
              <a:t>texture</a:t>
            </a:r>
            <a:r>
              <a:rPr lang="hu-HU" dirty="0">
                <a:solidFill>
                  <a:srgbClr val="03597F"/>
                </a:solidFill>
              </a:rPr>
              <a:t>, OM)</a:t>
            </a:r>
            <a:br>
              <a:rPr lang="hu-HU" dirty="0">
                <a:solidFill>
                  <a:srgbClr val="03597F"/>
                </a:solidFill>
              </a:rPr>
            </a:br>
            <a:r>
              <a:rPr lang="hu-HU" dirty="0" err="1">
                <a:solidFill>
                  <a:srgbClr val="03597F"/>
                </a:solidFill>
              </a:rPr>
              <a:t>residual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water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content</a:t>
            </a:r>
            <a:r>
              <a:rPr lang="hu-HU" dirty="0">
                <a:solidFill>
                  <a:srgbClr val="03597F"/>
                </a:solidFill>
              </a:rPr>
              <a:t> </a:t>
            </a:r>
            <a:endParaRPr lang="nb-NO" dirty="0">
              <a:solidFill>
                <a:srgbClr val="03597F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074769-6B46-5BC8-41CD-B86F34306A18}"/>
              </a:ext>
            </a:extLst>
          </p:cNvPr>
          <p:cNvSpPr txBox="1"/>
          <p:nvPr/>
        </p:nvSpPr>
        <p:spPr>
          <a:xfrm>
            <a:off x="299566" y="3563697"/>
            <a:ext cx="347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>
                <a:solidFill>
                  <a:srgbClr val="03597F"/>
                </a:solidFill>
              </a:rPr>
              <a:t>n, alfa </a:t>
            </a:r>
            <a:r>
              <a:rPr lang="hu-HU" dirty="0">
                <a:solidFill>
                  <a:srgbClr val="03597F"/>
                </a:solidFill>
              </a:rPr>
              <a:t>– </a:t>
            </a:r>
            <a:r>
              <a:rPr lang="hu-HU" dirty="0" err="1">
                <a:solidFill>
                  <a:srgbClr val="03597F"/>
                </a:solidFill>
              </a:rPr>
              <a:t>influence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the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shape</a:t>
            </a:r>
            <a:r>
              <a:rPr lang="hu-HU" dirty="0">
                <a:solidFill>
                  <a:srgbClr val="03597F"/>
                </a:solidFill>
              </a:rPr>
              <a:t> </a:t>
            </a:r>
            <a:br>
              <a:rPr lang="hu-HU" dirty="0">
                <a:solidFill>
                  <a:srgbClr val="03597F"/>
                </a:solidFill>
              </a:rPr>
            </a:br>
            <a:r>
              <a:rPr lang="hu-HU" dirty="0">
                <a:solidFill>
                  <a:srgbClr val="03597F"/>
                </a:solidFill>
              </a:rPr>
              <a:t>              of </a:t>
            </a:r>
            <a:r>
              <a:rPr lang="hu-HU" dirty="0" err="1">
                <a:solidFill>
                  <a:srgbClr val="03597F"/>
                </a:solidFill>
              </a:rPr>
              <a:t>the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curve</a:t>
            </a:r>
            <a:r>
              <a:rPr lang="hu-HU" dirty="0">
                <a:solidFill>
                  <a:srgbClr val="03597F"/>
                </a:solidFill>
              </a:rPr>
              <a:t> </a:t>
            </a:r>
            <a:endParaRPr lang="en-GB" dirty="0">
              <a:solidFill>
                <a:srgbClr val="03597F"/>
              </a:solidFill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ED48E1E-987F-01A9-C286-D6D6934C0582}"/>
              </a:ext>
            </a:extLst>
          </p:cNvPr>
          <p:cNvSpPr/>
          <p:nvPr/>
        </p:nvSpPr>
        <p:spPr>
          <a:xfrm rot="5400000" flipV="1">
            <a:off x="6613410" y="4732582"/>
            <a:ext cx="491757" cy="1971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C9737C-698F-3305-EE7D-63BF48B746CB}"/>
              </a:ext>
            </a:extLst>
          </p:cNvPr>
          <p:cNvSpPr txBox="1"/>
          <p:nvPr/>
        </p:nvSpPr>
        <p:spPr>
          <a:xfrm>
            <a:off x="6029433" y="3938932"/>
            <a:ext cx="1649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>
                <a:solidFill>
                  <a:srgbClr val="03597F"/>
                </a:solidFill>
              </a:rPr>
              <a:t>FC</a:t>
            </a:r>
          </a:p>
          <a:p>
            <a:pPr algn="ctr"/>
            <a:r>
              <a:rPr lang="hu-HU" b="1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field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capacity</a:t>
            </a:r>
            <a:r>
              <a:rPr lang="hu-HU" dirty="0">
                <a:solidFill>
                  <a:srgbClr val="03597F"/>
                </a:solidFill>
              </a:rPr>
              <a:t> </a:t>
            </a:r>
            <a:endParaRPr lang="nb-NO" dirty="0">
              <a:solidFill>
                <a:srgbClr val="03597F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87CD14-649D-826E-97D0-102E69BFE770}"/>
              </a:ext>
            </a:extLst>
          </p:cNvPr>
          <p:cNvSpPr txBox="1"/>
          <p:nvPr/>
        </p:nvSpPr>
        <p:spPr>
          <a:xfrm>
            <a:off x="7669775" y="5727146"/>
            <a:ext cx="1649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>
                <a:solidFill>
                  <a:srgbClr val="03597F"/>
                </a:solidFill>
              </a:rPr>
              <a:t>WP</a:t>
            </a:r>
          </a:p>
          <a:p>
            <a:pPr algn="ctr"/>
            <a:r>
              <a:rPr lang="hu-HU" b="1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wilting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point</a:t>
            </a:r>
            <a:endParaRPr lang="nb-NO" dirty="0">
              <a:solidFill>
                <a:srgbClr val="03597F"/>
              </a:solidFill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1CD84895-8015-08F9-9FCE-51E0339DC740}"/>
              </a:ext>
            </a:extLst>
          </p:cNvPr>
          <p:cNvSpPr/>
          <p:nvPr/>
        </p:nvSpPr>
        <p:spPr>
          <a:xfrm rot="16200000" flipV="1">
            <a:off x="8001850" y="5246414"/>
            <a:ext cx="491757" cy="1887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79449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BF60C0-B357-7A2C-2ACA-43EA907EC5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6180" y="153431"/>
            <a:ext cx="10539639" cy="638030"/>
          </a:xfrm>
        </p:spPr>
        <p:txBody>
          <a:bodyPr/>
          <a:lstStyle/>
          <a:p>
            <a:pPr algn="ctr"/>
            <a:r>
              <a:rPr lang="hu-HU" dirty="0"/>
              <a:t>Soil input </a:t>
            </a:r>
            <a:r>
              <a:rPr lang="hu-HU" dirty="0" err="1"/>
              <a:t>data</a:t>
            </a:r>
            <a:endParaRPr lang="nb-N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5D3B4-9E1C-9417-9D94-C4BE1CB7DD6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88860" y="961445"/>
            <a:ext cx="5905255" cy="4879021"/>
          </a:xfrm>
        </p:spPr>
        <p:txBody>
          <a:bodyPr/>
          <a:lstStyle/>
          <a:p>
            <a:r>
              <a:rPr lang="hu-HU" sz="2200" b="1" dirty="0" err="1"/>
              <a:t>Hydraulic</a:t>
            </a:r>
            <a:r>
              <a:rPr lang="hu-HU" sz="2200" b="1" dirty="0"/>
              <a:t> </a:t>
            </a:r>
            <a:r>
              <a:rPr lang="hu-HU" sz="2200" b="1" dirty="0" err="1"/>
              <a:t>conductivity</a:t>
            </a:r>
            <a:r>
              <a:rPr lang="hu-HU" sz="2200" b="1" dirty="0"/>
              <a:t> </a:t>
            </a:r>
            <a:r>
              <a:rPr lang="hu-HU" sz="2200" b="1" dirty="0" err="1"/>
              <a:t>function</a:t>
            </a:r>
            <a:r>
              <a:rPr lang="hu-HU" sz="2200" b="1" dirty="0"/>
              <a:t>; K=f(h)</a:t>
            </a:r>
            <a:endParaRPr lang="nb-NO" sz="22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67AD4C-F18A-29FD-DAC6-AADF48DBD2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1521" y="1912882"/>
            <a:ext cx="5560913" cy="41410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158B39-1872-7DF8-D6BF-3B9727055E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2622" y="4345764"/>
            <a:ext cx="2461260" cy="899160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E9E90062-079A-6D74-BE18-CC1A4D350037}"/>
              </a:ext>
            </a:extLst>
          </p:cNvPr>
          <p:cNvSpPr/>
          <p:nvPr/>
        </p:nvSpPr>
        <p:spPr>
          <a:xfrm>
            <a:off x="5011365" y="2825463"/>
            <a:ext cx="2169269" cy="2015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70F5AC27-5848-4A9F-7335-F44FF960ABAB}"/>
              </a:ext>
            </a:extLst>
          </p:cNvPr>
          <p:cNvSpPr/>
          <p:nvPr/>
        </p:nvSpPr>
        <p:spPr>
          <a:xfrm>
            <a:off x="4904225" y="2097445"/>
            <a:ext cx="2169269" cy="201517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689971-BE11-B16A-8CE1-8CE0AAD49D23}"/>
              </a:ext>
            </a:extLst>
          </p:cNvPr>
          <p:cNvSpPr txBox="1"/>
          <p:nvPr/>
        </p:nvSpPr>
        <p:spPr>
          <a:xfrm>
            <a:off x="434519" y="2348224"/>
            <a:ext cx="4852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3597F"/>
                </a:solidFill>
              </a:rPr>
              <a:t>KSAT</a:t>
            </a:r>
            <a:r>
              <a:rPr lang="en-GB" dirty="0">
                <a:solidFill>
                  <a:srgbClr val="03597F"/>
                </a:solidFill>
              </a:rPr>
              <a:t> = saturated hydraulic conductivity</a:t>
            </a:r>
            <a:endParaRPr lang="hu-HU" dirty="0">
              <a:solidFill>
                <a:srgbClr val="03597F"/>
              </a:solidFill>
            </a:endParaRPr>
          </a:p>
          <a:p>
            <a:endParaRPr lang="hu-HU" dirty="0">
              <a:solidFill>
                <a:srgbClr val="03597F"/>
              </a:solidFill>
            </a:endParaRPr>
          </a:p>
          <a:p>
            <a:endParaRPr lang="hu-HU" dirty="0">
              <a:solidFill>
                <a:srgbClr val="03597F"/>
              </a:solidFill>
            </a:endParaRPr>
          </a:p>
          <a:p>
            <a:r>
              <a:rPr lang="hu-HU" dirty="0">
                <a:solidFill>
                  <a:srgbClr val="03597F"/>
                </a:solidFill>
              </a:rPr>
              <a:t>NPAR, LEXP – </a:t>
            </a:r>
            <a:r>
              <a:rPr lang="hu-HU" dirty="0" err="1">
                <a:solidFill>
                  <a:srgbClr val="03597F"/>
                </a:solidFill>
              </a:rPr>
              <a:t>define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the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shape</a:t>
            </a:r>
            <a:r>
              <a:rPr lang="hu-HU" dirty="0">
                <a:solidFill>
                  <a:srgbClr val="03597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50614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3">
            <a:extLst>
              <a:ext uri="{FF2B5EF4-FFF2-40B4-BE49-F238E27FC236}">
                <a16:creationId xmlns:a16="http://schemas.microsoft.com/office/drawing/2014/main" id="{F1C9D44D-AB45-8D2A-8FD3-0252A89C3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196" y="287925"/>
            <a:ext cx="7067032" cy="5944620"/>
          </a:xfrm>
          <a:prstGeom prst="rect">
            <a:avLst/>
          </a:prstGeom>
        </p:spPr>
      </p:pic>
      <p:sp>
        <p:nvSpPr>
          <p:cNvPr id="6" name="Téglalap 4">
            <a:extLst>
              <a:ext uri="{FF2B5EF4-FFF2-40B4-BE49-F238E27FC236}">
                <a16:creationId xmlns:a16="http://schemas.microsoft.com/office/drawing/2014/main" id="{A9AEF1EC-DBAC-E02C-1170-D45B9B9F8731}"/>
              </a:ext>
            </a:extLst>
          </p:cNvPr>
          <p:cNvSpPr/>
          <p:nvPr/>
        </p:nvSpPr>
        <p:spPr>
          <a:xfrm>
            <a:off x="399495" y="6376617"/>
            <a:ext cx="119537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Soil </a:t>
            </a:r>
            <a:r>
              <a:rPr lang="hu-HU" sz="1200" dirty="0" err="1"/>
              <a:t>moisture</a:t>
            </a:r>
            <a:r>
              <a:rPr lang="en-US" sz="1200" dirty="0"/>
              <a:t> retention curve after </a:t>
            </a:r>
            <a:r>
              <a:rPr lang="pl-PL" sz="1200" dirty="0"/>
              <a:t>Turski R., Dom Ŝał H., Borowiec J., Flis-Bujak M., Misztal M., 1997. Gleboznawstwo – ćwiczenia dla studentów wydziałów rolniczych. AR, Lublin.</a:t>
            </a:r>
            <a:endParaRPr lang="hu-HU" sz="1200" dirty="0"/>
          </a:p>
        </p:txBody>
      </p:sp>
      <p:sp>
        <p:nvSpPr>
          <p:cNvPr id="7" name="Téglalap 5">
            <a:extLst>
              <a:ext uri="{FF2B5EF4-FFF2-40B4-BE49-F238E27FC236}">
                <a16:creationId xmlns:a16="http://schemas.microsoft.com/office/drawing/2014/main" id="{3F427F6F-CB5C-82A0-8528-6D1DB7A9F7B4}"/>
              </a:ext>
            </a:extLst>
          </p:cNvPr>
          <p:cNvSpPr/>
          <p:nvPr/>
        </p:nvSpPr>
        <p:spPr>
          <a:xfrm>
            <a:off x="7543543" y="1528196"/>
            <a:ext cx="696223" cy="20228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Szövegdoboz 6">
            <a:extLst>
              <a:ext uri="{FF2B5EF4-FFF2-40B4-BE49-F238E27FC236}">
                <a16:creationId xmlns:a16="http://schemas.microsoft.com/office/drawing/2014/main" id="{165AB980-BFBC-CBEC-9D51-C84FD3E2CD16}"/>
              </a:ext>
            </a:extLst>
          </p:cNvPr>
          <p:cNvSpPr txBox="1"/>
          <p:nvPr/>
        </p:nvSpPr>
        <p:spPr>
          <a:xfrm>
            <a:off x="9362146" y="2385046"/>
            <a:ext cx="193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 err="1"/>
              <a:t>Available</a:t>
            </a:r>
            <a:r>
              <a:rPr lang="hu-HU" sz="1400" dirty="0"/>
              <a:t> </a:t>
            </a:r>
            <a:r>
              <a:rPr lang="hu-HU" sz="1400" dirty="0" err="1"/>
              <a:t>water</a:t>
            </a:r>
            <a:r>
              <a:rPr lang="hu-HU" sz="1400" dirty="0"/>
              <a:t> </a:t>
            </a:r>
            <a:r>
              <a:rPr lang="hu-HU" sz="1400" dirty="0" err="1"/>
              <a:t>content</a:t>
            </a:r>
            <a:endParaRPr lang="hu-HU" sz="1400" dirty="0"/>
          </a:p>
        </p:txBody>
      </p:sp>
      <p:cxnSp>
        <p:nvCxnSpPr>
          <p:cNvPr id="9" name="Egyenes összekötő nyíllal 7">
            <a:extLst>
              <a:ext uri="{FF2B5EF4-FFF2-40B4-BE49-F238E27FC236}">
                <a16:creationId xmlns:a16="http://schemas.microsoft.com/office/drawing/2014/main" id="{1DFED481-9393-B8F9-CAAB-217E8A2A82A8}"/>
              </a:ext>
            </a:extLst>
          </p:cNvPr>
          <p:cNvCxnSpPr>
            <a:cxnSpLocks/>
            <a:stCxn id="8" idx="1"/>
            <a:endCxn id="7" idx="3"/>
          </p:cNvCxnSpPr>
          <p:nvPr/>
        </p:nvCxnSpPr>
        <p:spPr>
          <a:xfrm flipH="1" flipV="1">
            <a:off x="8239766" y="2539632"/>
            <a:ext cx="1122380" cy="10702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22029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22B52C2F-EBB9-9DF7-03D3-42AA7077D5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4952" y="0"/>
            <a:ext cx="10539639" cy="638030"/>
          </a:xfrm>
        </p:spPr>
        <p:txBody>
          <a:bodyPr/>
          <a:lstStyle/>
          <a:p>
            <a:pPr algn="ctr"/>
            <a:r>
              <a:rPr lang="en-GB"/>
              <a:t>Representation of soils in the hydrological models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90774B-83CA-4908-34B1-AC68BB058860}"/>
              </a:ext>
            </a:extLst>
          </p:cNvPr>
          <p:cNvSpPr txBox="1"/>
          <p:nvPr/>
        </p:nvSpPr>
        <p:spPr>
          <a:xfrm>
            <a:off x="2850684" y="6045848"/>
            <a:ext cx="7483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rgbClr val="C00000"/>
                </a:solidFill>
              </a:rPr>
              <a:t>ALL THE BLUE PARAMETERS ARE STATIC</a:t>
            </a:r>
            <a:endParaRPr lang="nb-NO" sz="2400" b="1" dirty="0">
              <a:solidFill>
                <a:srgbClr val="C0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E4A28F0-8909-BA3B-E1A6-7DE5A43BE9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855" y="745533"/>
            <a:ext cx="6187358" cy="528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699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6">
            <a:extLst>
              <a:ext uri="{FF2B5EF4-FFF2-40B4-BE49-F238E27FC236}">
                <a16:creationId xmlns:a16="http://schemas.microsoft.com/office/drawing/2014/main" id="{2E7B2181-4FCC-690C-3FFC-EEA050383FF4}"/>
              </a:ext>
            </a:extLst>
          </p:cNvPr>
          <p:cNvSpPr/>
          <p:nvPr/>
        </p:nvSpPr>
        <p:spPr>
          <a:xfrm>
            <a:off x="3968503" y="64892"/>
            <a:ext cx="4612160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525">
              <a:lnSpc>
                <a:spcPct val="90000"/>
              </a:lnSpc>
              <a:spcBef>
                <a:spcPct val="0"/>
              </a:spcBef>
              <a:buClr>
                <a:srgbClr val="0070C0"/>
              </a:buClr>
              <a:buSzPct val="100000"/>
              <a:defRPr/>
            </a:pPr>
            <a:r>
              <a:rPr lang="hu-HU" sz="2600" b="1" dirty="0">
                <a:solidFill>
                  <a:srgbClr val="95C11F"/>
                </a:solidFill>
                <a:latin typeface="Georgia" panose="02040502050405020303" pitchFamily="18" charset="0"/>
                <a:ea typeface="+mj-ea"/>
                <a:cs typeface="+mj-cs"/>
              </a:rPr>
              <a:t>The modelling </a:t>
            </a:r>
            <a:r>
              <a:rPr lang="hu-HU" sz="2600" b="1" dirty="0" err="1">
                <a:solidFill>
                  <a:srgbClr val="95C11F"/>
                </a:solidFill>
                <a:latin typeface="Georgia" panose="02040502050405020303" pitchFamily="18" charset="0"/>
                <a:ea typeface="+mj-ea"/>
                <a:cs typeface="+mj-cs"/>
              </a:rPr>
              <a:t>procedure</a:t>
            </a:r>
            <a:r>
              <a:rPr lang="hu-HU" sz="2600" b="1" dirty="0">
                <a:solidFill>
                  <a:srgbClr val="95C11F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endParaRPr lang="en-US" sz="2600" b="1" dirty="0">
              <a:solidFill>
                <a:srgbClr val="95C11F"/>
              </a:solidFill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5" name="TekstSylinder 16">
            <a:extLst>
              <a:ext uri="{FF2B5EF4-FFF2-40B4-BE49-F238E27FC236}">
                <a16:creationId xmlns:a16="http://schemas.microsoft.com/office/drawing/2014/main" id="{88B89C13-2B96-B432-0E1A-F2E68E5B8C2C}"/>
              </a:ext>
            </a:extLst>
          </p:cNvPr>
          <p:cNvSpPr txBox="1"/>
          <p:nvPr/>
        </p:nvSpPr>
        <p:spPr>
          <a:xfrm>
            <a:off x="135879" y="1050859"/>
            <a:ext cx="4082025" cy="606319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3597F"/>
                </a:solidFill>
              </a:rPr>
              <a:t>Meteorological data </a:t>
            </a:r>
            <a:endParaRPr lang="en-US" dirty="0">
              <a:solidFill>
                <a:srgbClr val="03597F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Air temperature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Precipitation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Solar radiation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Wind speed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Humidity </a:t>
            </a:r>
          </a:p>
          <a:p>
            <a:r>
              <a:rPr lang="en-US" b="1" dirty="0">
                <a:solidFill>
                  <a:srgbClr val="03597F"/>
                </a:solidFill>
              </a:rPr>
              <a:t>Soil data </a:t>
            </a:r>
            <a:r>
              <a:rPr lang="en-US" sz="1600" dirty="0">
                <a:solidFill>
                  <a:srgbClr val="03597F"/>
                </a:solidFill>
              </a:rPr>
              <a:t>(field and lab measurements)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Bulk density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Total porosity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Soil texture (sand, silt, clay content)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Soil water retention characteristics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Hydraulic conductivity </a:t>
            </a:r>
          </a:p>
          <a:p>
            <a:r>
              <a:rPr lang="en-US" b="1" dirty="0">
                <a:solidFill>
                  <a:srgbClr val="03597F"/>
                </a:solidFill>
              </a:rPr>
              <a:t>C</a:t>
            </a:r>
            <a:r>
              <a:rPr lang="hu-HU" b="1" dirty="0">
                <a:solidFill>
                  <a:srgbClr val="03597F"/>
                </a:solidFill>
              </a:rPr>
              <a:t>r</a:t>
            </a:r>
            <a:r>
              <a:rPr lang="en-US" b="1" dirty="0">
                <a:solidFill>
                  <a:srgbClr val="03597F"/>
                </a:solidFill>
              </a:rPr>
              <a:t>op data </a:t>
            </a:r>
            <a:r>
              <a:rPr lang="en-US" sz="1600" b="1" dirty="0">
                <a:solidFill>
                  <a:srgbClr val="03597F"/>
                </a:solidFill>
              </a:rPr>
              <a:t>(</a:t>
            </a:r>
            <a:r>
              <a:rPr lang="en-US" sz="1600" dirty="0">
                <a:solidFill>
                  <a:srgbClr val="03597F"/>
                </a:solidFill>
              </a:rPr>
              <a:t>measurements &amp; literature)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Crop type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Leaf area index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Crop height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Rooting depth </a:t>
            </a:r>
          </a:p>
          <a:p>
            <a:r>
              <a:rPr lang="en-US" b="1" dirty="0">
                <a:solidFill>
                  <a:srgbClr val="03597F"/>
                </a:solidFill>
              </a:rPr>
              <a:t>Drainage data </a:t>
            </a:r>
            <a:r>
              <a:rPr lang="en-US" sz="1600" dirty="0">
                <a:solidFill>
                  <a:srgbClr val="03597F"/>
                </a:solidFill>
              </a:rPr>
              <a:t>(records &amp; literature</a:t>
            </a:r>
            <a:r>
              <a:rPr lang="en-US" dirty="0">
                <a:solidFill>
                  <a:srgbClr val="03597F"/>
                </a:solidFill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Depth of tile drains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Distance between drainpipes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endParaRPr lang="en-US" dirty="0">
              <a:solidFill>
                <a:srgbClr val="03597F"/>
              </a:solidFill>
            </a:endParaRPr>
          </a:p>
          <a:p>
            <a:endParaRPr lang="en-US" dirty="0">
              <a:solidFill>
                <a:srgbClr val="03597F"/>
              </a:solidFill>
            </a:endParaRPr>
          </a:p>
        </p:txBody>
      </p:sp>
      <p:sp>
        <p:nvSpPr>
          <p:cNvPr id="6" name="TekstSylinder 18">
            <a:extLst>
              <a:ext uri="{FF2B5EF4-FFF2-40B4-BE49-F238E27FC236}">
                <a16:creationId xmlns:a16="http://schemas.microsoft.com/office/drawing/2014/main" id="{72C36115-A7DE-C183-6C70-25B7FB0AA48C}"/>
              </a:ext>
            </a:extLst>
          </p:cNvPr>
          <p:cNvSpPr txBox="1"/>
          <p:nvPr/>
        </p:nvSpPr>
        <p:spPr>
          <a:xfrm>
            <a:off x="4856076" y="789958"/>
            <a:ext cx="2752387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u-HU" sz="2200" b="1" dirty="0">
                <a:solidFill>
                  <a:srgbClr val="C00000"/>
                </a:solidFill>
              </a:rPr>
              <a:t>SWAP</a:t>
            </a:r>
            <a:r>
              <a:rPr lang="hu-HU" sz="2400" b="1" dirty="0">
                <a:solidFill>
                  <a:srgbClr val="C00000"/>
                </a:solidFill>
              </a:rPr>
              <a:t> </a:t>
            </a:r>
            <a:r>
              <a:rPr lang="en-US" sz="2200" b="1" dirty="0">
                <a:solidFill>
                  <a:srgbClr val="C00000"/>
                </a:solidFill>
              </a:rPr>
              <a:t>model</a:t>
            </a:r>
          </a:p>
        </p:txBody>
      </p:sp>
      <p:sp>
        <p:nvSpPr>
          <p:cNvPr id="7" name="Pil mot venstre og høyre 21">
            <a:extLst>
              <a:ext uri="{FF2B5EF4-FFF2-40B4-BE49-F238E27FC236}">
                <a16:creationId xmlns:a16="http://schemas.microsoft.com/office/drawing/2014/main" id="{1232839E-D9CF-7BD0-85DA-0A8CE9550CE3}"/>
              </a:ext>
            </a:extLst>
          </p:cNvPr>
          <p:cNvSpPr/>
          <p:nvPr/>
        </p:nvSpPr>
        <p:spPr>
          <a:xfrm>
            <a:off x="5725505" y="3467120"/>
            <a:ext cx="870530" cy="258009"/>
          </a:xfrm>
          <a:prstGeom prst="left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kstSylinder 18">
            <a:extLst>
              <a:ext uri="{FF2B5EF4-FFF2-40B4-BE49-F238E27FC236}">
                <a16:creationId xmlns:a16="http://schemas.microsoft.com/office/drawing/2014/main" id="{211A6C4A-76F8-98FC-EF3A-4C323FAB1F70}"/>
              </a:ext>
            </a:extLst>
          </p:cNvPr>
          <p:cNvSpPr txBox="1"/>
          <p:nvPr/>
        </p:nvSpPr>
        <p:spPr>
          <a:xfrm>
            <a:off x="196701" y="559125"/>
            <a:ext cx="2121239" cy="43088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C00000"/>
                </a:solidFill>
              </a:rPr>
              <a:t>INPUT DATA</a:t>
            </a:r>
          </a:p>
        </p:txBody>
      </p:sp>
      <p:sp>
        <p:nvSpPr>
          <p:cNvPr id="9" name="TekstSylinder 18">
            <a:extLst>
              <a:ext uri="{FF2B5EF4-FFF2-40B4-BE49-F238E27FC236}">
                <a16:creationId xmlns:a16="http://schemas.microsoft.com/office/drawing/2014/main" id="{7A27F5D4-85A4-2F57-CE8C-D4D9DD3BC6E4}"/>
              </a:ext>
            </a:extLst>
          </p:cNvPr>
          <p:cNvSpPr txBox="1"/>
          <p:nvPr/>
        </p:nvSpPr>
        <p:spPr>
          <a:xfrm>
            <a:off x="8735138" y="631717"/>
            <a:ext cx="3184135" cy="43088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C00000"/>
                </a:solidFill>
              </a:rPr>
              <a:t>REFERENCE  DATA</a:t>
            </a:r>
          </a:p>
        </p:txBody>
      </p:sp>
      <p:sp>
        <p:nvSpPr>
          <p:cNvPr id="10" name="TekstSylinder 16">
            <a:extLst>
              <a:ext uri="{FF2B5EF4-FFF2-40B4-BE49-F238E27FC236}">
                <a16:creationId xmlns:a16="http://schemas.microsoft.com/office/drawing/2014/main" id="{0694B6BA-2925-0E6B-7DED-2B0F0274B88F}"/>
              </a:ext>
            </a:extLst>
          </p:cNvPr>
          <p:cNvSpPr txBox="1"/>
          <p:nvPr/>
        </p:nvSpPr>
        <p:spPr>
          <a:xfrm>
            <a:off x="8617505" y="1150974"/>
            <a:ext cx="3184135" cy="1354217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3597F"/>
                </a:solidFill>
              </a:rPr>
              <a:t>Soil data </a:t>
            </a:r>
            <a:r>
              <a:rPr lang="en-US" dirty="0">
                <a:solidFill>
                  <a:srgbClr val="03597F"/>
                </a:solidFill>
              </a:rPr>
              <a:t>(monitored)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Soil water content</a:t>
            </a:r>
          </a:p>
          <a:p>
            <a:r>
              <a:rPr lang="en-US" b="1" dirty="0">
                <a:solidFill>
                  <a:srgbClr val="03597F"/>
                </a:solidFill>
              </a:rPr>
              <a:t>Drainage data </a:t>
            </a:r>
            <a:r>
              <a:rPr lang="en-US" dirty="0">
                <a:solidFill>
                  <a:srgbClr val="03597F"/>
                </a:solidFill>
              </a:rPr>
              <a:t>(monitored)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Drainage outflow</a:t>
            </a:r>
          </a:p>
          <a:p>
            <a:endParaRPr lang="en-US" dirty="0">
              <a:solidFill>
                <a:srgbClr val="03597F"/>
              </a:solidFill>
            </a:endParaRP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8271DE0C-97C5-CEDE-BB96-F82756CECC7D}"/>
              </a:ext>
            </a:extLst>
          </p:cNvPr>
          <p:cNvSpPr/>
          <p:nvPr/>
        </p:nvSpPr>
        <p:spPr>
          <a:xfrm>
            <a:off x="3502986" y="637822"/>
            <a:ext cx="939279" cy="5349240"/>
          </a:xfrm>
          <a:prstGeom prst="rightBrace">
            <a:avLst>
              <a:gd name="adj1" fmla="val 8333"/>
              <a:gd name="adj2" fmla="val 45524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D3F6A0AC-8395-999F-AA0F-D5F4AC51028A}"/>
              </a:ext>
            </a:extLst>
          </p:cNvPr>
          <p:cNvSpPr/>
          <p:nvPr/>
        </p:nvSpPr>
        <p:spPr>
          <a:xfrm>
            <a:off x="8006181" y="609188"/>
            <a:ext cx="939279" cy="5349240"/>
          </a:xfrm>
          <a:prstGeom prst="rightBrace">
            <a:avLst>
              <a:gd name="adj1" fmla="val 8333"/>
              <a:gd name="adj2" fmla="val 70991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kstSylinder 18">
            <a:extLst>
              <a:ext uri="{FF2B5EF4-FFF2-40B4-BE49-F238E27FC236}">
                <a16:creationId xmlns:a16="http://schemas.microsoft.com/office/drawing/2014/main" id="{4A52FA41-F586-D6DA-A3B6-2EA324154B83}"/>
              </a:ext>
            </a:extLst>
          </p:cNvPr>
          <p:cNvSpPr txBox="1"/>
          <p:nvPr/>
        </p:nvSpPr>
        <p:spPr>
          <a:xfrm>
            <a:off x="8961060" y="4143378"/>
            <a:ext cx="2732289" cy="43088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C00000"/>
                </a:solidFill>
              </a:rPr>
              <a:t>MODEL OUTPUT</a:t>
            </a:r>
          </a:p>
        </p:txBody>
      </p:sp>
      <p:sp>
        <p:nvSpPr>
          <p:cNvPr id="14" name="Arrow: Up-Down 13">
            <a:extLst>
              <a:ext uri="{FF2B5EF4-FFF2-40B4-BE49-F238E27FC236}">
                <a16:creationId xmlns:a16="http://schemas.microsoft.com/office/drawing/2014/main" id="{29EC255B-FD7E-59B5-72FC-C1A4DB637D04}"/>
              </a:ext>
            </a:extLst>
          </p:cNvPr>
          <p:cNvSpPr/>
          <p:nvPr/>
        </p:nvSpPr>
        <p:spPr>
          <a:xfrm flipH="1">
            <a:off x="10159950" y="2306973"/>
            <a:ext cx="167256" cy="1826116"/>
          </a:xfrm>
          <a:prstGeom prst="up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TekstSylinder 22">
            <a:extLst>
              <a:ext uri="{FF2B5EF4-FFF2-40B4-BE49-F238E27FC236}">
                <a16:creationId xmlns:a16="http://schemas.microsoft.com/office/drawing/2014/main" id="{4BA72E52-7995-9F1A-7079-B5C2695F4CE5}"/>
              </a:ext>
            </a:extLst>
          </p:cNvPr>
          <p:cNvSpPr txBox="1"/>
          <p:nvPr/>
        </p:nvSpPr>
        <p:spPr>
          <a:xfrm rot="19018102">
            <a:off x="9266439" y="3074316"/>
            <a:ext cx="192461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err="1">
                <a:solidFill>
                  <a:srgbClr val="0070C0"/>
                </a:solidFill>
              </a:rPr>
              <a:t>calibration</a:t>
            </a:r>
            <a:endParaRPr lang="nb-NO" sz="2000" b="1" dirty="0">
              <a:solidFill>
                <a:srgbClr val="0070C0"/>
              </a:solidFill>
            </a:endParaRPr>
          </a:p>
        </p:txBody>
      </p:sp>
      <p:sp>
        <p:nvSpPr>
          <p:cNvPr id="16" name="TekstSylinder 16">
            <a:extLst>
              <a:ext uri="{FF2B5EF4-FFF2-40B4-BE49-F238E27FC236}">
                <a16:creationId xmlns:a16="http://schemas.microsoft.com/office/drawing/2014/main" id="{510115BD-1EFF-8A76-6BE1-372C815D8911}"/>
              </a:ext>
            </a:extLst>
          </p:cNvPr>
          <p:cNvSpPr txBox="1"/>
          <p:nvPr/>
        </p:nvSpPr>
        <p:spPr>
          <a:xfrm>
            <a:off x="9039858" y="4759554"/>
            <a:ext cx="2942647" cy="2246769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3597F"/>
                </a:solidFill>
              </a:rPr>
              <a:t>Soil water content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3597F"/>
                </a:solidFill>
              </a:rPr>
              <a:t>Drainage outflow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3597F"/>
                </a:solidFill>
              </a:rPr>
              <a:t>Plant water uptake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3597F"/>
                </a:solidFill>
              </a:rPr>
              <a:t>Evaporation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3597F"/>
                </a:solidFill>
              </a:rPr>
              <a:t>Transpiration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03597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03597F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CC52580-7CD8-E4D9-DB22-AE6B61582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6674" y="1520695"/>
            <a:ext cx="3937020" cy="323885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D93CF05-690C-23A3-688C-FDCFB7C1279A}"/>
              </a:ext>
            </a:extLst>
          </p:cNvPr>
          <p:cNvSpPr txBox="1"/>
          <p:nvPr/>
        </p:nvSpPr>
        <p:spPr>
          <a:xfrm>
            <a:off x="4698915" y="5086286"/>
            <a:ext cx="30508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3597F"/>
                </a:solidFill>
              </a:rPr>
              <a:t>Switches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3597F"/>
                </a:solidFill>
              </a:rPr>
              <a:t>Model parameters </a:t>
            </a:r>
          </a:p>
        </p:txBody>
      </p:sp>
    </p:spTree>
    <p:extLst>
      <p:ext uri="{BB962C8B-B14F-4D97-AF65-F5344CB8AC3E}">
        <p14:creationId xmlns:p14="http://schemas.microsoft.com/office/powerpoint/2010/main" val="4259191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BF60C0-B357-7A2C-2ACA-43EA907EC5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6180" y="153431"/>
            <a:ext cx="10539639" cy="638030"/>
          </a:xfrm>
        </p:spPr>
        <p:txBody>
          <a:bodyPr/>
          <a:lstStyle/>
          <a:p>
            <a:pPr algn="ctr"/>
            <a:r>
              <a:rPr lang="en-GB"/>
              <a:t>Soil input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33FC3-A28A-DD11-6FBB-2258F92E5D7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4317" y="898383"/>
            <a:ext cx="5545933" cy="4879021"/>
          </a:xfrm>
        </p:spPr>
        <p:txBody>
          <a:bodyPr/>
          <a:lstStyle/>
          <a:p>
            <a:r>
              <a:rPr lang="en-GB" sz="2200" b="1"/>
              <a:t>Soil water retention curve; </a:t>
            </a:r>
            <a:r>
              <a:rPr lang="en-GB" sz="2200" b="1">
                <a:latin typeface="Symbol" panose="05050102010706020507" pitchFamily="18" charset="2"/>
              </a:rPr>
              <a:t>Q</a:t>
            </a:r>
            <a:r>
              <a:rPr lang="en-GB" sz="2200" b="1"/>
              <a:t> = f(h)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5D3B4-9E1C-9417-9D94-C4BE1CB7DD6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96318" y="898382"/>
            <a:ext cx="5905255" cy="4879021"/>
          </a:xfrm>
        </p:spPr>
        <p:txBody>
          <a:bodyPr/>
          <a:lstStyle/>
          <a:p>
            <a:r>
              <a:rPr lang="en-GB" sz="2200" b="1"/>
              <a:t>Hydraulic conductivity function; K=f(h)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87E8B2-D7D2-C1D8-1951-1BA26F8EB43F}"/>
              </a:ext>
            </a:extLst>
          </p:cNvPr>
          <p:cNvSpPr txBox="1"/>
          <p:nvPr/>
        </p:nvSpPr>
        <p:spPr>
          <a:xfrm>
            <a:off x="1788730" y="2213933"/>
            <a:ext cx="87866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>
                <a:solidFill>
                  <a:srgbClr val="03597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Nemes &amp; Farkas: What kind of tree does soil data grow on? </a:t>
            </a:r>
            <a:endParaRPr lang="en-GB" sz="2000">
              <a:solidFill>
                <a:srgbClr val="03597F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CD160B-156D-97BE-FF3C-176EBBBD47F4}"/>
              </a:ext>
            </a:extLst>
          </p:cNvPr>
          <p:cNvSpPr txBox="1"/>
          <p:nvPr/>
        </p:nvSpPr>
        <p:spPr>
          <a:xfrm>
            <a:off x="430925" y="1706901"/>
            <a:ext cx="7945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More about soil hydraulic properties and their variability: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C8541A-0074-1254-FA35-748409D37014}"/>
              </a:ext>
            </a:extLst>
          </p:cNvPr>
          <p:cNvSpPr txBox="1"/>
          <p:nvPr/>
        </p:nvSpPr>
        <p:spPr>
          <a:xfrm>
            <a:off x="430924" y="2822396"/>
            <a:ext cx="8786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More about how to use soil hydraulic properties during model calibration: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980F8F-1909-187E-4200-2B0DD6093962}"/>
              </a:ext>
            </a:extLst>
          </p:cNvPr>
          <p:cNvSpPr txBox="1"/>
          <p:nvPr/>
        </p:nvSpPr>
        <p:spPr>
          <a:xfrm>
            <a:off x="1788729" y="3403764"/>
            <a:ext cx="87866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>
                <a:solidFill>
                  <a:srgbClr val="03597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Sinja: </a:t>
            </a:r>
            <a:r>
              <a:rPr lang="en-GB" sz="2000">
                <a:solidFill>
                  <a:srgbClr val="03597F"/>
                </a:solidFill>
              </a:rPr>
              <a:t>SWAP key functions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0A623B-6292-95B8-D5D1-CB13D7E90B7C}"/>
              </a:ext>
            </a:extLst>
          </p:cNvPr>
          <p:cNvSpPr txBox="1"/>
          <p:nvPr/>
        </p:nvSpPr>
        <p:spPr>
          <a:xfrm>
            <a:off x="430923" y="4112528"/>
            <a:ext cx="8786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More about the estimation of soil hydrauilc properties: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5E5422F-7F66-08D6-4BAB-9F4BD32385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603" t="29690" r="32858" b="50386"/>
          <a:stretch/>
        </p:blipFill>
        <p:spPr>
          <a:xfrm>
            <a:off x="1639613" y="4538600"/>
            <a:ext cx="6746927" cy="173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923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6">
            <a:extLst>
              <a:ext uri="{FF2B5EF4-FFF2-40B4-BE49-F238E27FC236}">
                <a16:creationId xmlns:a16="http://schemas.microsoft.com/office/drawing/2014/main" id="{2E7B2181-4FCC-690C-3FFC-EEA050383FF4}"/>
              </a:ext>
            </a:extLst>
          </p:cNvPr>
          <p:cNvSpPr/>
          <p:nvPr/>
        </p:nvSpPr>
        <p:spPr>
          <a:xfrm>
            <a:off x="3968503" y="64892"/>
            <a:ext cx="4612160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525">
              <a:lnSpc>
                <a:spcPct val="90000"/>
              </a:lnSpc>
              <a:spcBef>
                <a:spcPct val="0"/>
              </a:spcBef>
              <a:buClr>
                <a:srgbClr val="0070C0"/>
              </a:buClr>
              <a:buSzPct val="100000"/>
              <a:defRPr/>
            </a:pPr>
            <a:r>
              <a:rPr lang="en-GB" sz="2600" b="1">
                <a:solidFill>
                  <a:srgbClr val="95C11F"/>
                </a:solidFill>
                <a:latin typeface="Georgia" panose="02040502050405020303" pitchFamily="18" charset="0"/>
                <a:ea typeface="+mj-ea"/>
                <a:cs typeface="+mj-cs"/>
              </a:rPr>
              <a:t>The modelling procedure </a:t>
            </a:r>
          </a:p>
        </p:txBody>
      </p:sp>
      <p:sp>
        <p:nvSpPr>
          <p:cNvPr id="5" name="TekstSylinder 16">
            <a:extLst>
              <a:ext uri="{FF2B5EF4-FFF2-40B4-BE49-F238E27FC236}">
                <a16:creationId xmlns:a16="http://schemas.microsoft.com/office/drawing/2014/main" id="{88B89C13-2B96-B432-0E1A-F2E68E5B8C2C}"/>
              </a:ext>
            </a:extLst>
          </p:cNvPr>
          <p:cNvSpPr txBox="1"/>
          <p:nvPr/>
        </p:nvSpPr>
        <p:spPr>
          <a:xfrm>
            <a:off x="135879" y="1050859"/>
            <a:ext cx="4082025" cy="606319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3597F"/>
                </a:solidFill>
              </a:rPr>
              <a:t>Meteorological data </a:t>
            </a:r>
            <a:endParaRPr lang="en-US" dirty="0">
              <a:solidFill>
                <a:srgbClr val="03597F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Air temperature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Precipitation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Solar radiation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Wind speed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Humidity </a:t>
            </a:r>
          </a:p>
          <a:p>
            <a:r>
              <a:rPr lang="en-US" b="1" dirty="0">
                <a:solidFill>
                  <a:srgbClr val="03597F"/>
                </a:solidFill>
              </a:rPr>
              <a:t>Soil data </a:t>
            </a:r>
            <a:r>
              <a:rPr lang="en-US" sz="1600" dirty="0">
                <a:solidFill>
                  <a:srgbClr val="03597F"/>
                </a:solidFill>
              </a:rPr>
              <a:t>(field and lab measurements)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Bulk density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Total porosity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Soil texture (sand, silt, clay content)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Soil water retention characteristics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Hydraulic conductivity </a:t>
            </a:r>
          </a:p>
          <a:p>
            <a:r>
              <a:rPr lang="en-US" b="1" dirty="0">
                <a:solidFill>
                  <a:srgbClr val="03597F"/>
                </a:solidFill>
              </a:rPr>
              <a:t>C</a:t>
            </a:r>
            <a:r>
              <a:rPr lang="hu-HU" b="1" dirty="0">
                <a:solidFill>
                  <a:srgbClr val="03597F"/>
                </a:solidFill>
              </a:rPr>
              <a:t>r</a:t>
            </a:r>
            <a:r>
              <a:rPr lang="en-US" b="1" dirty="0">
                <a:solidFill>
                  <a:srgbClr val="03597F"/>
                </a:solidFill>
              </a:rPr>
              <a:t>op data </a:t>
            </a:r>
            <a:r>
              <a:rPr lang="en-US" sz="1600" b="1" dirty="0">
                <a:solidFill>
                  <a:srgbClr val="03597F"/>
                </a:solidFill>
              </a:rPr>
              <a:t>(</a:t>
            </a:r>
            <a:r>
              <a:rPr lang="en-US" sz="1600" dirty="0">
                <a:solidFill>
                  <a:srgbClr val="03597F"/>
                </a:solidFill>
              </a:rPr>
              <a:t>measurements &amp; literature)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Crop type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Leaf area index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Crop height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Rooting depth </a:t>
            </a:r>
          </a:p>
          <a:p>
            <a:r>
              <a:rPr lang="en-US" b="1" dirty="0">
                <a:solidFill>
                  <a:srgbClr val="03597F"/>
                </a:solidFill>
              </a:rPr>
              <a:t>Drainage data </a:t>
            </a:r>
            <a:r>
              <a:rPr lang="en-US" sz="1600" dirty="0">
                <a:solidFill>
                  <a:srgbClr val="03597F"/>
                </a:solidFill>
              </a:rPr>
              <a:t>(records &amp; literature</a:t>
            </a:r>
            <a:r>
              <a:rPr lang="en-US" dirty="0">
                <a:solidFill>
                  <a:srgbClr val="03597F"/>
                </a:solidFill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Depth of tile drains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Distance between drainpipes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endParaRPr lang="en-US" dirty="0">
              <a:solidFill>
                <a:srgbClr val="03597F"/>
              </a:solidFill>
            </a:endParaRPr>
          </a:p>
          <a:p>
            <a:endParaRPr lang="en-US" dirty="0">
              <a:solidFill>
                <a:srgbClr val="03597F"/>
              </a:solidFill>
            </a:endParaRPr>
          </a:p>
        </p:txBody>
      </p:sp>
      <p:sp>
        <p:nvSpPr>
          <p:cNvPr id="8" name="TekstSylinder 18">
            <a:extLst>
              <a:ext uri="{FF2B5EF4-FFF2-40B4-BE49-F238E27FC236}">
                <a16:creationId xmlns:a16="http://schemas.microsoft.com/office/drawing/2014/main" id="{211A6C4A-76F8-98FC-EF3A-4C323FAB1F70}"/>
              </a:ext>
            </a:extLst>
          </p:cNvPr>
          <p:cNvSpPr txBox="1"/>
          <p:nvPr/>
        </p:nvSpPr>
        <p:spPr>
          <a:xfrm>
            <a:off x="196701" y="559125"/>
            <a:ext cx="2121239" cy="43088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C00000"/>
                </a:solidFill>
              </a:rPr>
              <a:t>INPUT DATA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123CE5A-AC9A-7F34-D889-DF7970D731FE}"/>
              </a:ext>
            </a:extLst>
          </p:cNvPr>
          <p:cNvSpPr/>
          <p:nvPr/>
        </p:nvSpPr>
        <p:spPr>
          <a:xfrm>
            <a:off x="135879" y="3699641"/>
            <a:ext cx="4382814" cy="1303283"/>
          </a:xfrm>
          <a:prstGeom prst="roundRect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ln>
                <a:solidFill>
                  <a:srgbClr val="C0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9994057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22B52C2F-EBB9-9DF7-03D3-42AA7077D5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5462" y="210207"/>
            <a:ext cx="10539639" cy="638030"/>
          </a:xfrm>
        </p:spPr>
        <p:txBody>
          <a:bodyPr/>
          <a:lstStyle/>
          <a:p>
            <a:pPr algn="ctr"/>
            <a:r>
              <a:rPr lang="hu-HU" dirty="0" err="1"/>
              <a:t>Crop</a:t>
            </a:r>
            <a:r>
              <a:rPr lang="hu-HU" dirty="0"/>
              <a:t> input </a:t>
            </a:r>
            <a:r>
              <a:rPr lang="hu-HU" dirty="0" err="1"/>
              <a:t>data</a:t>
            </a:r>
            <a:r>
              <a:rPr lang="hu-HU" dirty="0"/>
              <a:t> </a:t>
            </a:r>
            <a:endParaRPr lang="nb-NO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0A951E-BC8A-2FAD-4B99-80C6F20330B6}"/>
              </a:ext>
            </a:extLst>
          </p:cNvPr>
          <p:cNvSpPr txBox="1"/>
          <p:nvPr/>
        </p:nvSpPr>
        <p:spPr>
          <a:xfrm>
            <a:off x="950152" y="1088089"/>
            <a:ext cx="8635282" cy="2562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Crop database </a:t>
            </a:r>
            <a:r>
              <a:rPr lang="en-GB" sz="2200" dirty="0">
                <a:solidFill>
                  <a:srgbClr val="03597F"/>
                </a:solidFill>
              </a:rPr>
              <a:t>(UFZ OPTAIN Cloud)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We try to provide initial parameter files for all the crops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APEX, SWAP crop databases are being looked up (</a:t>
            </a:r>
            <a:r>
              <a:rPr lang="en-GB" sz="2200" dirty="0" err="1">
                <a:solidFill>
                  <a:srgbClr val="03597F"/>
                </a:solidFill>
              </a:rPr>
              <a:t>Sinja</a:t>
            </a:r>
            <a:r>
              <a:rPr lang="en-GB" sz="2200" dirty="0">
                <a:solidFill>
                  <a:srgbClr val="03597F"/>
                </a:solidFill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The crop files are region-specific and might not match your region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Some crop parameters are subject to calibration</a:t>
            </a:r>
          </a:p>
        </p:txBody>
      </p:sp>
    </p:spTree>
    <p:extLst>
      <p:ext uri="{BB962C8B-B14F-4D97-AF65-F5344CB8AC3E}">
        <p14:creationId xmlns:p14="http://schemas.microsoft.com/office/powerpoint/2010/main" val="33697977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6">
            <a:extLst>
              <a:ext uri="{FF2B5EF4-FFF2-40B4-BE49-F238E27FC236}">
                <a16:creationId xmlns:a16="http://schemas.microsoft.com/office/drawing/2014/main" id="{2E7B2181-4FCC-690C-3FFC-EEA050383FF4}"/>
              </a:ext>
            </a:extLst>
          </p:cNvPr>
          <p:cNvSpPr/>
          <p:nvPr/>
        </p:nvSpPr>
        <p:spPr>
          <a:xfrm>
            <a:off x="3968503" y="64892"/>
            <a:ext cx="4612160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525">
              <a:lnSpc>
                <a:spcPct val="90000"/>
              </a:lnSpc>
              <a:spcBef>
                <a:spcPct val="0"/>
              </a:spcBef>
              <a:buClr>
                <a:srgbClr val="0070C0"/>
              </a:buClr>
              <a:buSzPct val="100000"/>
              <a:defRPr/>
            </a:pPr>
            <a:r>
              <a:rPr lang="en-GB" sz="2600" b="1">
                <a:solidFill>
                  <a:srgbClr val="95C11F"/>
                </a:solidFill>
                <a:latin typeface="Georgia" panose="02040502050405020303" pitchFamily="18" charset="0"/>
                <a:ea typeface="+mj-ea"/>
                <a:cs typeface="+mj-cs"/>
              </a:rPr>
              <a:t>The modelling procedure </a:t>
            </a:r>
          </a:p>
        </p:txBody>
      </p:sp>
      <p:sp>
        <p:nvSpPr>
          <p:cNvPr id="5" name="TekstSylinder 16">
            <a:extLst>
              <a:ext uri="{FF2B5EF4-FFF2-40B4-BE49-F238E27FC236}">
                <a16:creationId xmlns:a16="http://schemas.microsoft.com/office/drawing/2014/main" id="{88B89C13-2B96-B432-0E1A-F2E68E5B8C2C}"/>
              </a:ext>
            </a:extLst>
          </p:cNvPr>
          <p:cNvSpPr txBox="1"/>
          <p:nvPr/>
        </p:nvSpPr>
        <p:spPr>
          <a:xfrm>
            <a:off x="135879" y="1050859"/>
            <a:ext cx="4082025" cy="606319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3597F"/>
                </a:solidFill>
              </a:rPr>
              <a:t>Meteorological data </a:t>
            </a:r>
            <a:endParaRPr lang="en-US" dirty="0">
              <a:solidFill>
                <a:srgbClr val="03597F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Air temperature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Precipitation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Solar radiation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Wind speed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Humidity </a:t>
            </a:r>
          </a:p>
          <a:p>
            <a:r>
              <a:rPr lang="en-US" b="1" dirty="0">
                <a:solidFill>
                  <a:srgbClr val="03597F"/>
                </a:solidFill>
              </a:rPr>
              <a:t>Soil data </a:t>
            </a:r>
            <a:r>
              <a:rPr lang="en-US" sz="1600" dirty="0">
                <a:solidFill>
                  <a:srgbClr val="03597F"/>
                </a:solidFill>
              </a:rPr>
              <a:t>(field and lab measurements)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Bulk density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Total porosity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Soil texture (sand, silt, clay content)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Soil water retention characteristics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Hydraulic conductivity </a:t>
            </a:r>
          </a:p>
          <a:p>
            <a:r>
              <a:rPr lang="en-US" b="1" dirty="0">
                <a:solidFill>
                  <a:srgbClr val="03597F"/>
                </a:solidFill>
              </a:rPr>
              <a:t>C</a:t>
            </a:r>
            <a:r>
              <a:rPr lang="hu-HU" b="1" dirty="0">
                <a:solidFill>
                  <a:srgbClr val="03597F"/>
                </a:solidFill>
              </a:rPr>
              <a:t>r</a:t>
            </a:r>
            <a:r>
              <a:rPr lang="en-US" b="1" dirty="0">
                <a:solidFill>
                  <a:srgbClr val="03597F"/>
                </a:solidFill>
              </a:rPr>
              <a:t>op data </a:t>
            </a:r>
            <a:r>
              <a:rPr lang="en-US" sz="1600" b="1" dirty="0">
                <a:solidFill>
                  <a:srgbClr val="03597F"/>
                </a:solidFill>
              </a:rPr>
              <a:t>(</a:t>
            </a:r>
            <a:r>
              <a:rPr lang="en-US" sz="1600" dirty="0">
                <a:solidFill>
                  <a:srgbClr val="03597F"/>
                </a:solidFill>
              </a:rPr>
              <a:t>measurements &amp; literature)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Crop type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Leaf area index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Crop height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Rooting depth </a:t>
            </a:r>
          </a:p>
          <a:p>
            <a:r>
              <a:rPr lang="en-US" b="1" dirty="0">
                <a:solidFill>
                  <a:srgbClr val="03597F"/>
                </a:solidFill>
              </a:rPr>
              <a:t>Drainage data </a:t>
            </a:r>
            <a:r>
              <a:rPr lang="en-US" sz="1600" dirty="0">
                <a:solidFill>
                  <a:srgbClr val="03597F"/>
                </a:solidFill>
              </a:rPr>
              <a:t>(records &amp; literature</a:t>
            </a:r>
            <a:r>
              <a:rPr lang="en-US" dirty="0">
                <a:solidFill>
                  <a:srgbClr val="03597F"/>
                </a:solidFill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Depth of tile drains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3597F"/>
                </a:solidFill>
              </a:rPr>
              <a:t>Distance between drainpipes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3597F"/>
              </a:solidFill>
            </a:endParaRPr>
          </a:p>
          <a:p>
            <a:endParaRPr lang="en-US" dirty="0">
              <a:solidFill>
                <a:srgbClr val="03597F"/>
              </a:solidFill>
            </a:endParaRPr>
          </a:p>
          <a:p>
            <a:endParaRPr lang="en-US" dirty="0">
              <a:solidFill>
                <a:srgbClr val="03597F"/>
              </a:solidFill>
            </a:endParaRPr>
          </a:p>
        </p:txBody>
      </p:sp>
      <p:sp>
        <p:nvSpPr>
          <p:cNvPr id="8" name="TekstSylinder 18">
            <a:extLst>
              <a:ext uri="{FF2B5EF4-FFF2-40B4-BE49-F238E27FC236}">
                <a16:creationId xmlns:a16="http://schemas.microsoft.com/office/drawing/2014/main" id="{211A6C4A-76F8-98FC-EF3A-4C323FAB1F70}"/>
              </a:ext>
            </a:extLst>
          </p:cNvPr>
          <p:cNvSpPr txBox="1"/>
          <p:nvPr/>
        </p:nvSpPr>
        <p:spPr>
          <a:xfrm>
            <a:off x="196701" y="559125"/>
            <a:ext cx="2121239" cy="43088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C00000"/>
                </a:solidFill>
              </a:rPr>
              <a:t>INPUT DATA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123CE5A-AC9A-7F34-D889-DF7970D731FE}"/>
              </a:ext>
            </a:extLst>
          </p:cNvPr>
          <p:cNvSpPr/>
          <p:nvPr/>
        </p:nvSpPr>
        <p:spPr>
          <a:xfrm>
            <a:off x="0" y="4897820"/>
            <a:ext cx="4382814" cy="909321"/>
          </a:xfrm>
          <a:prstGeom prst="roundRect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ln>
                <a:solidFill>
                  <a:srgbClr val="C0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8227132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22B52C2F-EBB9-9DF7-03D3-42AA7077D5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5462" y="210207"/>
            <a:ext cx="10539639" cy="638030"/>
          </a:xfrm>
        </p:spPr>
        <p:txBody>
          <a:bodyPr/>
          <a:lstStyle/>
          <a:p>
            <a:pPr algn="ctr"/>
            <a:r>
              <a:rPr lang="hu-HU" dirty="0" err="1"/>
              <a:t>Drainage</a:t>
            </a:r>
            <a:r>
              <a:rPr lang="hu-HU" dirty="0"/>
              <a:t> design and </a:t>
            </a:r>
            <a:r>
              <a:rPr lang="hu-HU" dirty="0" err="1"/>
              <a:t>data</a:t>
            </a:r>
            <a:r>
              <a:rPr lang="hu-HU" dirty="0"/>
              <a:t> </a:t>
            </a:r>
            <a:endParaRPr lang="nb-NO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0A951E-BC8A-2FAD-4B99-80C6F20330B6}"/>
              </a:ext>
            </a:extLst>
          </p:cNvPr>
          <p:cNvSpPr txBox="1"/>
          <p:nvPr/>
        </p:nvSpPr>
        <p:spPr>
          <a:xfrm>
            <a:off x="866069" y="1088089"/>
            <a:ext cx="9349986" cy="1546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>
                <a:solidFill>
                  <a:srgbClr val="03597F"/>
                </a:solidFill>
              </a:rPr>
              <a:t>Some basic characteristics of the tile drains (depth, spacing, diamter) should be known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>
                <a:solidFill>
                  <a:srgbClr val="03597F"/>
                </a:solidFill>
              </a:rPr>
              <a:t>Parameterisation of drainage routine - (Sinja)</a:t>
            </a:r>
          </a:p>
        </p:txBody>
      </p:sp>
    </p:spTree>
    <p:extLst>
      <p:ext uri="{BB962C8B-B14F-4D97-AF65-F5344CB8AC3E}">
        <p14:creationId xmlns:p14="http://schemas.microsoft.com/office/powerpoint/2010/main" val="35054788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BB1698-860B-8B76-285F-62D9753378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5316" y="153432"/>
            <a:ext cx="9980339" cy="638030"/>
          </a:xfrm>
        </p:spPr>
        <p:txBody>
          <a:bodyPr/>
          <a:lstStyle/>
          <a:p>
            <a:pPr algn="ctr"/>
            <a:r>
              <a:rPr lang="en-GB" dirty="0"/>
              <a:t>Experience gained when setting up and calibrating the</a:t>
            </a:r>
          </a:p>
          <a:p>
            <a:pPr algn="ctr"/>
            <a:r>
              <a:rPr lang="en-GB" dirty="0"/>
              <a:t>SWAP version 4.x model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DB1B79-15F3-DC34-1BB1-B47D17E7CE40}"/>
              </a:ext>
            </a:extLst>
          </p:cNvPr>
          <p:cNvSpPr txBox="1"/>
          <p:nvPr/>
        </p:nvSpPr>
        <p:spPr>
          <a:xfrm>
            <a:off x="666373" y="1508502"/>
            <a:ext cx="9843972" cy="5609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Not all the example projects provided belong to version 4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There might be files from SWAP3.x and your model will not run with them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Check the data in the example file, visualise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User-defined soil files – contact us, if you want to use such, the example file is NOT functioning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The parameter names in the *.</a:t>
            </a:r>
            <a:r>
              <a:rPr lang="en-GB" sz="2200" dirty="0" err="1">
                <a:solidFill>
                  <a:schemeClr val="bg1"/>
                </a:solidFill>
              </a:rPr>
              <a:t>swp</a:t>
            </a:r>
            <a:r>
              <a:rPr lang="en-GB" sz="2200" dirty="0">
                <a:solidFill>
                  <a:schemeClr val="bg1"/>
                </a:solidFill>
              </a:rPr>
              <a:t> file and code might not match (O</a:t>
            </a:r>
            <a:r>
              <a:rPr lang="hu-HU" sz="2200" dirty="0">
                <a:solidFill>
                  <a:schemeClr val="bg1"/>
                </a:solidFill>
              </a:rPr>
              <a:t>SAT</a:t>
            </a:r>
            <a:r>
              <a:rPr lang="en-GB" sz="2200" dirty="0">
                <a:solidFill>
                  <a:schemeClr val="bg1"/>
                </a:solidFill>
              </a:rPr>
              <a:t> or THETASAT)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200" dirty="0">
                <a:solidFill>
                  <a:schemeClr val="bg1"/>
                </a:solidFill>
              </a:rPr>
              <a:t>In </a:t>
            </a:r>
            <a:r>
              <a:rPr lang="hu-HU" sz="2200" dirty="0" err="1">
                <a:solidFill>
                  <a:schemeClr val="bg1"/>
                </a:solidFill>
              </a:rPr>
              <a:t>some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example</a:t>
            </a:r>
            <a:r>
              <a:rPr lang="hu-HU" sz="2200" dirty="0">
                <a:solidFill>
                  <a:schemeClr val="bg1"/>
                </a:solidFill>
              </a:rPr>
              <a:t> *.</a:t>
            </a:r>
            <a:r>
              <a:rPr lang="hu-HU" sz="2200" dirty="0" err="1">
                <a:solidFill>
                  <a:schemeClr val="bg1"/>
                </a:solidFill>
              </a:rPr>
              <a:t>swp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files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the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macropore</a:t>
            </a:r>
            <a:r>
              <a:rPr lang="hu-HU" sz="2200" dirty="0">
                <a:solidFill>
                  <a:schemeClr val="bg1"/>
                </a:solidFill>
              </a:rPr>
              <a:t> paramteres </a:t>
            </a:r>
            <a:r>
              <a:rPr lang="hu-HU" sz="2200" dirty="0" err="1">
                <a:solidFill>
                  <a:schemeClr val="bg1"/>
                </a:solidFill>
              </a:rPr>
              <a:t>are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missing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or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coming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from</a:t>
            </a:r>
            <a:r>
              <a:rPr lang="hu-HU" sz="2200" dirty="0">
                <a:solidFill>
                  <a:schemeClr val="bg1"/>
                </a:solidFill>
              </a:rPr>
              <a:t> SWAP3.x. </a:t>
            </a:r>
            <a:r>
              <a:rPr lang="hu-HU" sz="2200" dirty="0" err="1">
                <a:solidFill>
                  <a:schemeClr val="bg1"/>
                </a:solidFill>
              </a:rPr>
              <a:t>use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the</a:t>
            </a:r>
            <a:r>
              <a:rPr lang="hu-HU" sz="2200" dirty="0">
                <a:solidFill>
                  <a:schemeClr val="bg1"/>
                </a:solidFill>
              </a:rPr>
              <a:t> Kvithamar </a:t>
            </a:r>
            <a:r>
              <a:rPr lang="hu-HU" sz="2200" dirty="0" err="1">
                <a:solidFill>
                  <a:schemeClr val="bg1"/>
                </a:solidFill>
              </a:rPr>
              <a:t>example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if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you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want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to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parameterise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macropore</a:t>
            </a:r>
            <a:r>
              <a:rPr lang="hu-HU" sz="2200" dirty="0">
                <a:solidFill>
                  <a:schemeClr val="bg1"/>
                </a:solidFill>
              </a:rPr>
              <a:t> flow. </a:t>
            </a:r>
            <a:endParaRPr lang="en-GB" sz="22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8693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2D8146D-20A6-834F-E932-5832FEF3CCE3}"/>
              </a:ext>
            </a:extLst>
          </p:cNvPr>
          <p:cNvSpPr txBox="1"/>
          <p:nvPr/>
        </p:nvSpPr>
        <p:spPr>
          <a:xfrm>
            <a:off x="666373" y="1508502"/>
            <a:ext cx="9843972" cy="2054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200" dirty="0" err="1">
                <a:solidFill>
                  <a:schemeClr val="bg1"/>
                </a:solidFill>
              </a:rPr>
              <a:t>Met</a:t>
            </a:r>
            <a:r>
              <a:rPr lang="hu-HU" sz="2200" dirty="0">
                <a:solidFill>
                  <a:schemeClr val="bg1"/>
                </a:solidFill>
              </a:rPr>
              <a:t> input file: </a:t>
            </a:r>
            <a:r>
              <a:rPr lang="hu-HU" sz="2200" dirty="0" err="1">
                <a:solidFill>
                  <a:schemeClr val="bg1"/>
                </a:solidFill>
              </a:rPr>
              <a:t>missing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value</a:t>
            </a:r>
            <a:r>
              <a:rPr lang="hu-HU" sz="2200" dirty="0">
                <a:solidFill>
                  <a:schemeClr val="bg1"/>
                </a:solidFill>
              </a:rPr>
              <a:t> is -99; </a:t>
            </a:r>
            <a:r>
              <a:rPr lang="hu-HU" sz="2200" dirty="0" err="1">
                <a:solidFill>
                  <a:schemeClr val="bg1"/>
                </a:solidFill>
              </a:rPr>
              <a:t>but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you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can’t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indicate</a:t>
            </a:r>
            <a:r>
              <a:rPr lang="hu-HU" sz="2200" dirty="0">
                <a:solidFill>
                  <a:schemeClr val="bg1"/>
                </a:solidFill>
              </a:rPr>
              <a:t> a </a:t>
            </a:r>
            <a:r>
              <a:rPr lang="hu-HU" sz="2200" dirty="0" err="1">
                <a:solidFill>
                  <a:schemeClr val="bg1"/>
                </a:solidFill>
              </a:rPr>
              <a:t>missing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value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for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precipitation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as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that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does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not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accept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negative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values</a:t>
            </a:r>
            <a:endParaRPr lang="hu-HU" sz="22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 dirty="0">
              <a:solidFill>
                <a:schemeClr val="bg1"/>
              </a:solidFill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0469334-373E-7F99-A8B0-07C05961CBD0}"/>
              </a:ext>
            </a:extLst>
          </p:cNvPr>
          <p:cNvSpPr txBox="1">
            <a:spLocks/>
          </p:cNvSpPr>
          <p:nvPr/>
        </p:nvSpPr>
        <p:spPr>
          <a:xfrm>
            <a:off x="845316" y="153432"/>
            <a:ext cx="9980339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Experience gained when setting up and calibrating the</a:t>
            </a:r>
          </a:p>
          <a:p>
            <a:pPr algn="ctr"/>
            <a:r>
              <a:rPr lang="en-GB" dirty="0"/>
              <a:t>SWAP version 4.x model</a:t>
            </a:r>
          </a:p>
        </p:txBody>
      </p:sp>
    </p:spTree>
    <p:extLst>
      <p:ext uri="{BB962C8B-B14F-4D97-AF65-F5344CB8AC3E}">
        <p14:creationId xmlns:p14="http://schemas.microsoft.com/office/powerpoint/2010/main" val="37838637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/>
              <a:t>csilla.farkas@nibio.no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 err="1"/>
              <a:t>Thank</a:t>
            </a:r>
            <a:r>
              <a:rPr lang="hu-HU" dirty="0"/>
              <a:t> 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attention</a:t>
            </a:r>
            <a:r>
              <a:rPr lang="hu-HU" dirty="0"/>
              <a:t>!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6929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A7C71AF-AE76-D494-CD51-AB2727C97F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5680" y="296822"/>
            <a:ext cx="11458349" cy="638030"/>
          </a:xfrm>
        </p:spPr>
        <p:txBody>
          <a:bodyPr/>
          <a:lstStyle/>
          <a:p>
            <a:r>
              <a:rPr lang="en-GB"/>
              <a:t>OPTAIN WP3 and WP4 actions on setting up the SWAP model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8CA50-5422-1767-9576-831EF8B01901}"/>
              </a:ext>
            </a:extLst>
          </p:cNvPr>
          <p:cNvSpPr txBox="1"/>
          <p:nvPr/>
        </p:nvSpPr>
        <p:spPr>
          <a:xfrm>
            <a:off x="816427" y="934852"/>
            <a:ext cx="830655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Data Inventory for Field Scale Models </a:t>
            </a:r>
            <a:r>
              <a:rPr lang="en-GB" sz="2200">
                <a:solidFill>
                  <a:schemeClr val="bg1"/>
                </a:solidFill>
              </a:rPr>
              <a:t>(UFZ OPTAIN Cloud)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D63FC0-E396-BCB9-4E82-2F2ABBF57290}"/>
              </a:ext>
            </a:extLst>
          </p:cNvPr>
          <p:cNvSpPr txBox="1"/>
          <p:nvPr/>
        </p:nvSpPr>
        <p:spPr>
          <a:xfrm>
            <a:off x="816428" y="1610878"/>
            <a:ext cx="778103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Data source for field-scale models</a:t>
            </a:r>
            <a:r>
              <a:rPr lang="en-GB" sz="2200">
                <a:solidFill>
                  <a:schemeClr val="bg1"/>
                </a:solidFill>
              </a:rPr>
              <a:t> (UFZ OPTAIN Cloud)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A8F5BE-7A99-8F00-1C68-480046F07320}"/>
              </a:ext>
            </a:extLst>
          </p:cNvPr>
          <p:cNvSpPr txBox="1"/>
          <p:nvPr/>
        </p:nvSpPr>
        <p:spPr>
          <a:xfrm>
            <a:off x="816428" y="2286904"/>
            <a:ext cx="11060262" cy="4055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Setting up your SWAP project</a:t>
            </a:r>
            <a:r>
              <a:rPr lang="en-GB" sz="2200" dirty="0">
                <a:solidFill>
                  <a:schemeClr val="bg1"/>
                </a:solidFill>
              </a:rPr>
              <a:t> (GitHub)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bg1"/>
                </a:solidFill>
              </a:rPr>
              <a:t>Reference data availability table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bg1"/>
                </a:solidFill>
              </a:rPr>
              <a:t>Guidelines on reference data quality check (see presentation by Levente on Tuesday)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bg1"/>
                </a:solidFill>
              </a:rPr>
              <a:t>Crop rotation table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bg1"/>
                </a:solidFill>
              </a:rPr>
              <a:t>Other information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Swap test run guideline (GitHub)</a:t>
            </a:r>
            <a:endParaRPr lang="hu-HU" sz="22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200" dirty="0" err="1">
                <a:solidFill>
                  <a:schemeClr val="bg1"/>
                </a:solidFill>
              </a:rPr>
              <a:t>Example</a:t>
            </a:r>
            <a:r>
              <a:rPr lang="hu-HU" sz="2200" dirty="0">
                <a:solidFill>
                  <a:schemeClr val="bg1"/>
                </a:solidFill>
              </a:rPr>
              <a:t> project </a:t>
            </a:r>
            <a:r>
              <a:rPr lang="hu-HU" sz="2200" dirty="0" err="1">
                <a:solidFill>
                  <a:schemeClr val="bg1"/>
                </a:solidFill>
              </a:rPr>
              <a:t>for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each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case</a:t>
            </a:r>
            <a:r>
              <a:rPr lang="hu-HU" sz="2200" dirty="0">
                <a:solidFill>
                  <a:schemeClr val="bg1"/>
                </a:solidFill>
              </a:rPr>
              <a:t> </a:t>
            </a:r>
            <a:r>
              <a:rPr lang="hu-HU" sz="2200" dirty="0" err="1">
                <a:solidFill>
                  <a:schemeClr val="bg1"/>
                </a:solidFill>
              </a:rPr>
              <a:t>study</a:t>
            </a:r>
            <a:r>
              <a:rPr lang="hu-HU" sz="2200" dirty="0">
                <a:solidFill>
                  <a:schemeClr val="bg1"/>
                </a:solidFill>
              </a:rPr>
              <a:t> site (GitHub)</a:t>
            </a:r>
            <a:endParaRPr lang="en-GB" sz="22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Crop database </a:t>
            </a:r>
            <a:r>
              <a:rPr lang="en-GB" sz="2200" dirty="0">
                <a:solidFill>
                  <a:schemeClr val="bg1"/>
                </a:solidFill>
              </a:rPr>
              <a:t>(UFZ OPTAIN Cloud)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Soil hydraulic properties (R-scripts in WP3, see presentation on Tuesday</a:t>
            </a:r>
            <a:r>
              <a:rPr lang="hu-HU" sz="2200" dirty="0">
                <a:solidFill>
                  <a:schemeClr val="bg1"/>
                </a:solidFill>
              </a:rPr>
              <a:t>)</a:t>
            </a:r>
            <a:endParaRPr lang="en-GB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486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4C25A1-CF9E-84A2-A904-74507D5B4F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558" y="153432"/>
            <a:ext cx="9549415" cy="638030"/>
          </a:xfrm>
        </p:spPr>
        <p:txBody>
          <a:bodyPr/>
          <a:lstStyle/>
          <a:p>
            <a:pPr algn="ctr"/>
            <a:r>
              <a:rPr lang="hu-HU" dirty="0"/>
              <a:t>SWAP </a:t>
            </a:r>
            <a:r>
              <a:rPr lang="hu-HU" dirty="0" err="1"/>
              <a:t>meteorological</a:t>
            </a:r>
            <a:r>
              <a:rPr lang="hu-HU" dirty="0"/>
              <a:t> input </a:t>
            </a:r>
            <a:r>
              <a:rPr lang="hu-HU" dirty="0" err="1"/>
              <a:t>files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FB9F1-24A5-F44D-39F8-BA11E8CF72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4317" y="935422"/>
            <a:ext cx="5545933" cy="5293928"/>
          </a:xfrm>
        </p:spPr>
        <p:txBody>
          <a:bodyPr/>
          <a:lstStyle/>
          <a:p>
            <a:pPr algn="ctr"/>
            <a:r>
              <a:rPr lang="hu-HU" sz="2200" b="1" dirty="0"/>
              <a:t>Daily </a:t>
            </a:r>
            <a:r>
              <a:rPr lang="hu-HU" sz="2200" b="1" dirty="0" err="1"/>
              <a:t>data</a:t>
            </a:r>
            <a:endParaRPr lang="hu-HU" sz="22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E95A9F-5AB5-6CDC-3C1D-3125F6E752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27100" y="935421"/>
            <a:ext cx="5545933" cy="5293927"/>
          </a:xfrm>
        </p:spPr>
        <p:txBody>
          <a:bodyPr/>
          <a:lstStyle/>
          <a:p>
            <a:pPr algn="ctr"/>
            <a:r>
              <a:rPr lang="hu-HU" sz="2200" b="1" dirty="0" err="1"/>
              <a:t>Short</a:t>
            </a:r>
            <a:r>
              <a:rPr lang="hu-HU" sz="2200" b="1" dirty="0"/>
              <a:t>, constant </a:t>
            </a:r>
            <a:r>
              <a:rPr lang="hu-HU" sz="2200" b="1" dirty="0" err="1"/>
              <a:t>time</a:t>
            </a:r>
            <a:r>
              <a:rPr lang="hu-HU" sz="2200" b="1" dirty="0"/>
              <a:t> </a:t>
            </a:r>
            <a:r>
              <a:rPr lang="hu-HU" sz="2200" b="1" dirty="0" err="1"/>
              <a:t>intervals</a:t>
            </a:r>
            <a:endParaRPr lang="hu-HU" sz="2200" b="1" dirty="0"/>
          </a:p>
          <a:p>
            <a:endParaRPr lang="hu-HU" sz="2200" b="1" dirty="0"/>
          </a:p>
          <a:p>
            <a:r>
              <a:rPr lang="hu-HU" sz="2200" b="1" dirty="0"/>
              <a:t> </a:t>
            </a:r>
            <a:endParaRPr lang="nb-NO" sz="2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F98B71-EDB4-0D46-60F7-522DE3AA046E}"/>
              </a:ext>
            </a:extLst>
          </p:cNvPr>
          <p:cNvSpPr txBox="1"/>
          <p:nvPr/>
        </p:nvSpPr>
        <p:spPr>
          <a:xfrm>
            <a:off x="4733925" y="1548302"/>
            <a:ext cx="2724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rgbClr val="C00000"/>
                </a:solidFill>
              </a:rPr>
              <a:t>SWMETDETAIL</a:t>
            </a:r>
            <a:endParaRPr lang="nb-NO" sz="2400" b="1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217594-4045-516B-9F32-84493943D151}"/>
              </a:ext>
            </a:extLst>
          </p:cNvPr>
          <p:cNvSpPr txBox="1"/>
          <p:nvPr/>
        </p:nvSpPr>
        <p:spPr>
          <a:xfrm>
            <a:off x="1352417" y="1541909"/>
            <a:ext cx="2724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>
                <a:solidFill>
                  <a:srgbClr val="C00000"/>
                </a:solidFill>
              </a:rPr>
              <a:t>=0</a:t>
            </a:r>
            <a:br>
              <a:rPr lang="hu-HU" sz="2400" b="1" dirty="0">
                <a:solidFill>
                  <a:srgbClr val="C00000"/>
                </a:solidFill>
              </a:rPr>
            </a:br>
            <a:r>
              <a:rPr lang="hu-HU" b="1" dirty="0" err="1">
                <a:solidFill>
                  <a:srgbClr val="03597F"/>
                </a:solidFill>
              </a:rPr>
              <a:t>time</a:t>
            </a:r>
            <a:r>
              <a:rPr lang="hu-HU" b="1" dirty="0">
                <a:solidFill>
                  <a:srgbClr val="03597F"/>
                </a:solidFill>
              </a:rPr>
              <a:t> </a:t>
            </a:r>
            <a:r>
              <a:rPr lang="hu-HU" b="1" dirty="0" err="1">
                <a:solidFill>
                  <a:srgbClr val="03597F"/>
                </a:solidFill>
              </a:rPr>
              <a:t>interval</a:t>
            </a:r>
            <a:r>
              <a:rPr lang="hu-HU" b="1" dirty="0">
                <a:solidFill>
                  <a:srgbClr val="03597F"/>
                </a:solidFill>
              </a:rPr>
              <a:t> = 1 </a:t>
            </a:r>
            <a:r>
              <a:rPr lang="hu-HU" b="1" dirty="0" err="1">
                <a:solidFill>
                  <a:srgbClr val="03597F"/>
                </a:solidFill>
              </a:rPr>
              <a:t>day</a:t>
            </a:r>
            <a:endParaRPr lang="nb-NO" b="1" dirty="0">
              <a:solidFill>
                <a:srgbClr val="03597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9D3EE5-12A3-8123-0768-779A38F011B9}"/>
              </a:ext>
            </a:extLst>
          </p:cNvPr>
          <p:cNvSpPr txBox="1"/>
          <p:nvPr/>
        </p:nvSpPr>
        <p:spPr>
          <a:xfrm>
            <a:off x="803341" y="2544217"/>
            <a:ext cx="461999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rgbClr val="C00000"/>
                </a:solidFill>
              </a:rPr>
              <a:t>SWRAIN</a:t>
            </a:r>
          </a:p>
          <a:p>
            <a:pPr lvl="1"/>
            <a:r>
              <a:rPr lang="hu-HU" sz="2400" b="1" dirty="0">
                <a:solidFill>
                  <a:srgbClr val="C00000"/>
                </a:solidFill>
              </a:rPr>
              <a:t>0 </a:t>
            </a:r>
            <a:r>
              <a:rPr lang="hu-HU" b="1" dirty="0">
                <a:solidFill>
                  <a:srgbClr val="03597F"/>
                </a:solidFill>
              </a:rPr>
              <a:t>– </a:t>
            </a:r>
            <a:r>
              <a:rPr lang="hu-HU" b="1" dirty="0" err="1">
                <a:solidFill>
                  <a:srgbClr val="03597F"/>
                </a:solidFill>
              </a:rPr>
              <a:t>daily</a:t>
            </a:r>
            <a:r>
              <a:rPr lang="hu-HU" b="1" dirty="0">
                <a:solidFill>
                  <a:srgbClr val="03597F"/>
                </a:solidFill>
              </a:rPr>
              <a:t> </a:t>
            </a:r>
            <a:r>
              <a:rPr lang="hu-HU" b="1" dirty="0" err="1">
                <a:solidFill>
                  <a:srgbClr val="03597F"/>
                </a:solidFill>
              </a:rPr>
              <a:t>rainfall</a:t>
            </a:r>
            <a:r>
              <a:rPr lang="hu-HU" b="1" dirty="0">
                <a:solidFill>
                  <a:srgbClr val="03597F"/>
                </a:solidFill>
              </a:rPr>
              <a:t> </a:t>
            </a:r>
            <a:r>
              <a:rPr lang="hu-HU" b="1" dirty="0" err="1">
                <a:solidFill>
                  <a:srgbClr val="03597F"/>
                </a:solidFill>
              </a:rPr>
              <a:t>amounts</a:t>
            </a:r>
            <a:r>
              <a:rPr lang="hu-HU" b="1" dirty="0">
                <a:solidFill>
                  <a:srgbClr val="03597F"/>
                </a:solidFill>
              </a:rPr>
              <a:t> (DRA)</a:t>
            </a:r>
          </a:p>
          <a:p>
            <a:pPr lvl="1"/>
            <a:r>
              <a:rPr lang="hu-HU" sz="2400" b="1" dirty="0">
                <a:solidFill>
                  <a:srgbClr val="C00000"/>
                </a:solidFill>
              </a:rPr>
              <a:t>1 </a:t>
            </a:r>
            <a:r>
              <a:rPr lang="hu-HU" b="1" dirty="0">
                <a:solidFill>
                  <a:srgbClr val="03597F"/>
                </a:solidFill>
              </a:rPr>
              <a:t>– DRA + </a:t>
            </a:r>
            <a:r>
              <a:rPr lang="hu-HU" b="1" dirty="0" err="1">
                <a:solidFill>
                  <a:srgbClr val="03597F"/>
                </a:solidFill>
              </a:rPr>
              <a:t>mean</a:t>
            </a:r>
            <a:r>
              <a:rPr lang="hu-HU" b="1" dirty="0">
                <a:solidFill>
                  <a:srgbClr val="03597F"/>
                </a:solidFill>
              </a:rPr>
              <a:t> </a:t>
            </a:r>
            <a:r>
              <a:rPr lang="hu-HU" b="1" dirty="0" err="1">
                <a:solidFill>
                  <a:srgbClr val="03597F"/>
                </a:solidFill>
              </a:rPr>
              <a:t>intensity</a:t>
            </a:r>
            <a:r>
              <a:rPr lang="hu-HU" b="1" dirty="0">
                <a:solidFill>
                  <a:srgbClr val="03597F"/>
                </a:solidFill>
              </a:rPr>
              <a:t> (</a:t>
            </a:r>
            <a:r>
              <a:rPr lang="hu-HU" b="1" dirty="0" err="1">
                <a:solidFill>
                  <a:srgbClr val="03597F"/>
                </a:solidFill>
              </a:rPr>
              <a:t>table</a:t>
            </a:r>
            <a:r>
              <a:rPr lang="hu-HU" b="1" dirty="0">
                <a:solidFill>
                  <a:srgbClr val="03597F"/>
                </a:solidFill>
              </a:rPr>
              <a:t>)</a:t>
            </a:r>
            <a:endParaRPr lang="hu-HU" b="1" dirty="0">
              <a:solidFill>
                <a:srgbClr val="C00000"/>
              </a:solidFill>
            </a:endParaRPr>
          </a:p>
          <a:p>
            <a:pPr lvl="1"/>
            <a:r>
              <a:rPr lang="hu-HU" sz="2400" b="1" dirty="0">
                <a:solidFill>
                  <a:srgbClr val="C00000"/>
                </a:solidFill>
              </a:rPr>
              <a:t>2 </a:t>
            </a:r>
            <a:r>
              <a:rPr lang="hu-HU" b="1" dirty="0">
                <a:solidFill>
                  <a:srgbClr val="03597F"/>
                </a:solidFill>
              </a:rPr>
              <a:t>– DRA + </a:t>
            </a:r>
            <a:r>
              <a:rPr lang="hu-HU" b="1" dirty="0" err="1">
                <a:solidFill>
                  <a:srgbClr val="03597F"/>
                </a:solidFill>
              </a:rPr>
              <a:t>duration</a:t>
            </a:r>
            <a:r>
              <a:rPr lang="hu-HU" b="1" dirty="0">
                <a:solidFill>
                  <a:srgbClr val="03597F"/>
                </a:solidFill>
              </a:rPr>
              <a:t> (WET)</a:t>
            </a:r>
            <a:endParaRPr lang="hu-HU" b="1" dirty="0">
              <a:solidFill>
                <a:srgbClr val="C00000"/>
              </a:solidFill>
            </a:endParaRPr>
          </a:p>
          <a:p>
            <a:pPr lvl="1"/>
            <a:r>
              <a:rPr lang="hu-HU" sz="2400" b="1" dirty="0">
                <a:solidFill>
                  <a:srgbClr val="C00000"/>
                </a:solidFill>
              </a:rPr>
              <a:t>3 </a:t>
            </a:r>
            <a:r>
              <a:rPr lang="hu-HU" b="1" dirty="0">
                <a:solidFill>
                  <a:srgbClr val="03597F"/>
                </a:solidFill>
              </a:rPr>
              <a:t>– </a:t>
            </a:r>
            <a:r>
              <a:rPr lang="hu-HU" b="1" dirty="0" err="1">
                <a:solidFill>
                  <a:srgbClr val="03597F"/>
                </a:solidFill>
              </a:rPr>
              <a:t>detailed</a:t>
            </a:r>
            <a:r>
              <a:rPr lang="hu-HU" b="1" dirty="0">
                <a:solidFill>
                  <a:srgbClr val="03597F"/>
                </a:solidFill>
              </a:rPr>
              <a:t> </a:t>
            </a:r>
            <a:r>
              <a:rPr lang="hu-HU" b="1" dirty="0" err="1">
                <a:solidFill>
                  <a:srgbClr val="03597F"/>
                </a:solidFill>
              </a:rPr>
              <a:t>records</a:t>
            </a:r>
            <a:r>
              <a:rPr lang="hu-HU" b="1" dirty="0">
                <a:solidFill>
                  <a:srgbClr val="03597F"/>
                </a:solidFill>
              </a:rPr>
              <a:t>, </a:t>
            </a:r>
            <a:r>
              <a:rPr lang="hu-HU" b="1" dirty="0" err="1">
                <a:solidFill>
                  <a:srgbClr val="03597F"/>
                </a:solidFill>
              </a:rPr>
              <a:t>separate</a:t>
            </a:r>
            <a:r>
              <a:rPr lang="hu-HU" b="1" dirty="0">
                <a:solidFill>
                  <a:srgbClr val="03597F"/>
                </a:solidFill>
              </a:rPr>
              <a:t> file</a:t>
            </a:r>
            <a:br>
              <a:rPr lang="hu-HU" b="1" dirty="0">
                <a:solidFill>
                  <a:srgbClr val="03597F"/>
                </a:solidFill>
              </a:rPr>
            </a:br>
            <a:r>
              <a:rPr lang="hu-HU" b="1" dirty="0">
                <a:solidFill>
                  <a:srgbClr val="03597F"/>
                </a:solidFill>
              </a:rPr>
              <a:t>          </a:t>
            </a:r>
            <a:r>
              <a:rPr lang="hu-HU" b="1" dirty="0" err="1">
                <a:solidFill>
                  <a:srgbClr val="03597F"/>
                </a:solidFill>
              </a:rPr>
              <a:t>dt</a:t>
            </a:r>
            <a:r>
              <a:rPr lang="hu-HU" b="1" dirty="0">
                <a:solidFill>
                  <a:srgbClr val="03597F"/>
                </a:solidFill>
              </a:rPr>
              <a:t> &lt; 1 </a:t>
            </a:r>
            <a:r>
              <a:rPr lang="hu-HU" b="1" dirty="0" err="1">
                <a:solidFill>
                  <a:srgbClr val="03597F"/>
                </a:solidFill>
              </a:rPr>
              <a:t>day</a:t>
            </a:r>
            <a:r>
              <a:rPr lang="hu-HU" b="1" dirty="0">
                <a:solidFill>
                  <a:srgbClr val="03597F"/>
                </a:solidFill>
              </a:rPr>
              <a:t> </a:t>
            </a:r>
            <a:endParaRPr lang="nb-NO" b="1" dirty="0">
              <a:solidFill>
                <a:srgbClr val="03597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DD38CE-1882-5896-96DF-FE90AE00C489}"/>
              </a:ext>
            </a:extLst>
          </p:cNvPr>
          <p:cNvSpPr txBox="1"/>
          <p:nvPr/>
        </p:nvSpPr>
        <p:spPr>
          <a:xfrm>
            <a:off x="7637991" y="1356352"/>
            <a:ext cx="2724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>
                <a:solidFill>
                  <a:srgbClr val="C00000"/>
                </a:solidFill>
              </a:rPr>
              <a:t>=1</a:t>
            </a:r>
            <a:br>
              <a:rPr lang="hu-HU" sz="2400" b="1" dirty="0">
                <a:solidFill>
                  <a:srgbClr val="C00000"/>
                </a:solidFill>
              </a:rPr>
            </a:br>
            <a:r>
              <a:rPr lang="hu-HU" b="1" dirty="0" err="1">
                <a:solidFill>
                  <a:srgbClr val="03597F"/>
                </a:solidFill>
              </a:rPr>
              <a:t>time</a:t>
            </a:r>
            <a:r>
              <a:rPr lang="hu-HU" b="1" dirty="0">
                <a:solidFill>
                  <a:srgbClr val="03597F"/>
                </a:solidFill>
              </a:rPr>
              <a:t> </a:t>
            </a:r>
            <a:r>
              <a:rPr lang="hu-HU" b="1" dirty="0" err="1">
                <a:solidFill>
                  <a:srgbClr val="03597F"/>
                </a:solidFill>
              </a:rPr>
              <a:t>interval</a:t>
            </a:r>
            <a:r>
              <a:rPr lang="hu-HU" b="1" dirty="0">
                <a:solidFill>
                  <a:srgbClr val="03597F"/>
                </a:solidFill>
              </a:rPr>
              <a:t> &lt; 1 </a:t>
            </a:r>
            <a:r>
              <a:rPr lang="hu-HU" b="1" dirty="0" err="1">
                <a:solidFill>
                  <a:srgbClr val="03597F"/>
                </a:solidFill>
              </a:rPr>
              <a:t>day</a:t>
            </a:r>
            <a:endParaRPr lang="nb-NO" b="1" dirty="0">
              <a:solidFill>
                <a:srgbClr val="03597F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C0F6E20-3F66-B231-FE4B-8A101248BB02}"/>
              </a:ext>
            </a:extLst>
          </p:cNvPr>
          <p:cNvGrpSpPr/>
          <p:nvPr/>
        </p:nvGrpSpPr>
        <p:grpSpPr>
          <a:xfrm>
            <a:off x="-6057" y="1972121"/>
            <a:ext cx="5527711" cy="5016955"/>
            <a:chOff x="5728138" y="2339556"/>
            <a:chExt cx="5527711" cy="501695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9BA13AC-7376-86D5-925C-FA9CFCF2CE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6724" t="23767" r="42586" b="18311"/>
            <a:stretch/>
          </p:blipFill>
          <p:spPr>
            <a:xfrm>
              <a:off x="5728138" y="2339556"/>
              <a:ext cx="5527711" cy="5016955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BC7A0CA-5E92-224E-57FF-0582068CBB5D}"/>
                </a:ext>
              </a:extLst>
            </p:cNvPr>
            <p:cNvSpPr txBox="1"/>
            <p:nvPr/>
          </p:nvSpPr>
          <p:spPr>
            <a:xfrm>
              <a:off x="8884451" y="2515947"/>
              <a:ext cx="22740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b="1" dirty="0">
                  <a:solidFill>
                    <a:srgbClr val="C00000"/>
                  </a:solidFill>
                </a:rPr>
                <a:t>SWMETDAIL = 1</a:t>
              </a:r>
            </a:p>
            <a:p>
              <a:r>
                <a:rPr lang="hu-HU" b="1" dirty="0">
                  <a:solidFill>
                    <a:srgbClr val="C00000"/>
                  </a:solidFill>
                </a:rPr>
                <a:t>SWRAIN = 3</a:t>
              </a:r>
              <a:endParaRPr lang="nb-NO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266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4C25A1-CF9E-84A2-A904-74507D5B4F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558" y="153432"/>
            <a:ext cx="9549415" cy="638030"/>
          </a:xfrm>
        </p:spPr>
        <p:txBody>
          <a:bodyPr/>
          <a:lstStyle/>
          <a:p>
            <a:pPr algn="ctr"/>
            <a:r>
              <a:rPr lang="en-GB" dirty="0"/>
              <a:t>SWAP meteorological input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FB9F1-24A5-F44D-39F8-BA11E8CF72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4317" y="935422"/>
            <a:ext cx="5545933" cy="5293928"/>
          </a:xfrm>
        </p:spPr>
        <p:txBody>
          <a:bodyPr/>
          <a:lstStyle/>
          <a:p>
            <a:pPr algn="ctr"/>
            <a:r>
              <a:rPr lang="en-GB" sz="2200" b="1" dirty="0"/>
              <a:t>Daily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E95A9F-5AB5-6CDC-3C1D-3125F6E752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27100" y="935421"/>
            <a:ext cx="5545933" cy="5293927"/>
          </a:xfrm>
        </p:spPr>
        <p:txBody>
          <a:bodyPr/>
          <a:lstStyle/>
          <a:p>
            <a:pPr algn="ctr"/>
            <a:r>
              <a:rPr lang="en-GB" sz="2200" b="1" dirty="0"/>
              <a:t>Short, constant time intervals</a:t>
            </a:r>
          </a:p>
          <a:p>
            <a:endParaRPr lang="en-GB" sz="2200" b="1" dirty="0"/>
          </a:p>
          <a:p>
            <a:r>
              <a:rPr lang="en-GB" sz="2200" b="1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F98B71-EDB4-0D46-60F7-522DE3AA046E}"/>
              </a:ext>
            </a:extLst>
          </p:cNvPr>
          <p:cNvSpPr txBox="1"/>
          <p:nvPr/>
        </p:nvSpPr>
        <p:spPr>
          <a:xfrm>
            <a:off x="4733925" y="1548302"/>
            <a:ext cx="2724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SWMETDETAIL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217594-4045-516B-9F32-84493943D151}"/>
              </a:ext>
            </a:extLst>
          </p:cNvPr>
          <p:cNvSpPr txBox="1"/>
          <p:nvPr/>
        </p:nvSpPr>
        <p:spPr>
          <a:xfrm>
            <a:off x="1352417" y="1541909"/>
            <a:ext cx="2724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C00000"/>
                </a:solidFill>
              </a:rPr>
              <a:t>=0</a:t>
            </a:r>
            <a:br>
              <a:rPr lang="en-GB" sz="2400" b="1" dirty="0">
                <a:solidFill>
                  <a:srgbClr val="C00000"/>
                </a:solidFill>
              </a:rPr>
            </a:br>
            <a:r>
              <a:rPr lang="en-GB" b="1" dirty="0">
                <a:solidFill>
                  <a:srgbClr val="03597F"/>
                </a:solidFill>
              </a:rPr>
              <a:t>time interval = 1 day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DD38CE-1882-5896-96DF-FE90AE00C489}"/>
              </a:ext>
            </a:extLst>
          </p:cNvPr>
          <p:cNvSpPr txBox="1"/>
          <p:nvPr/>
        </p:nvSpPr>
        <p:spPr>
          <a:xfrm>
            <a:off x="7637991" y="1356352"/>
            <a:ext cx="2724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C00000"/>
                </a:solidFill>
              </a:rPr>
              <a:t>=1</a:t>
            </a:r>
            <a:br>
              <a:rPr lang="en-GB" sz="2400" b="1" dirty="0">
                <a:solidFill>
                  <a:srgbClr val="C00000"/>
                </a:solidFill>
              </a:rPr>
            </a:br>
            <a:r>
              <a:rPr lang="en-GB" b="1" dirty="0">
                <a:solidFill>
                  <a:srgbClr val="03597F"/>
                </a:solidFill>
              </a:rPr>
              <a:t>time interval &lt; 1 day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DA4F49-4D82-81B4-4290-758996FC0419}"/>
              </a:ext>
            </a:extLst>
          </p:cNvPr>
          <p:cNvSpPr txBox="1"/>
          <p:nvPr/>
        </p:nvSpPr>
        <p:spPr>
          <a:xfrm>
            <a:off x="6431631" y="2515947"/>
            <a:ext cx="461999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NMETDETAIL </a:t>
            </a:r>
          </a:p>
          <a:p>
            <a:pPr lvl="1"/>
            <a:r>
              <a:rPr lang="en-GB" b="1" dirty="0">
                <a:solidFill>
                  <a:srgbClr val="03597F"/>
                </a:solidFill>
              </a:rPr>
              <a:t>the number of weather records each day </a:t>
            </a:r>
          </a:p>
          <a:p>
            <a:pPr lvl="1"/>
            <a:endParaRPr lang="en-GB" b="1" dirty="0">
              <a:solidFill>
                <a:srgbClr val="0359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08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4C25A1-CF9E-84A2-A904-74507D5B4F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558" y="153432"/>
            <a:ext cx="9549415" cy="638030"/>
          </a:xfrm>
        </p:spPr>
        <p:txBody>
          <a:bodyPr/>
          <a:lstStyle/>
          <a:p>
            <a:pPr algn="ctr"/>
            <a:r>
              <a:rPr lang="en-GB" dirty="0"/>
              <a:t>SWAP meteorological input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FB9F1-24A5-F44D-39F8-BA11E8CF72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4317" y="935422"/>
            <a:ext cx="5545933" cy="5293928"/>
          </a:xfrm>
        </p:spPr>
        <p:txBody>
          <a:bodyPr/>
          <a:lstStyle/>
          <a:p>
            <a:pPr algn="ctr"/>
            <a:r>
              <a:rPr lang="en-GB" sz="2200" b="1" dirty="0"/>
              <a:t>Daily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E95A9F-5AB5-6CDC-3C1D-3125F6E752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27100" y="935421"/>
            <a:ext cx="5545933" cy="5293927"/>
          </a:xfrm>
        </p:spPr>
        <p:txBody>
          <a:bodyPr/>
          <a:lstStyle/>
          <a:p>
            <a:pPr algn="ctr"/>
            <a:r>
              <a:rPr lang="en-GB" sz="2200" b="1" dirty="0"/>
              <a:t>Short, constant time intervals</a:t>
            </a:r>
            <a:endParaRPr lang="hu-HU" sz="2200" b="1" dirty="0"/>
          </a:p>
          <a:p>
            <a:pPr algn="ctr">
              <a:spcBef>
                <a:spcPts val="0"/>
              </a:spcBef>
            </a:pPr>
            <a:endParaRPr lang="hu-HU" sz="800" b="1" dirty="0"/>
          </a:p>
          <a:p>
            <a:pPr marL="84138" indent="-84138">
              <a:buFont typeface="Wingdings" panose="05000000000000000000" pitchFamily="2" charset="2"/>
              <a:buChar char="Ø"/>
            </a:pPr>
            <a:r>
              <a:rPr lang="hu-HU" sz="2400" b="1" dirty="0"/>
              <a:t> </a:t>
            </a:r>
            <a:r>
              <a:rPr lang="en-GB" dirty="0"/>
              <a:t>SWAP 4.x </a:t>
            </a:r>
            <a:r>
              <a:rPr lang="hu-HU" dirty="0" err="1"/>
              <a:t>did</a:t>
            </a:r>
            <a:r>
              <a:rPr lang="hu-HU" dirty="0"/>
              <a:t> </a:t>
            </a:r>
            <a:r>
              <a:rPr lang="hu-HU" dirty="0" err="1"/>
              <a:t>not</a:t>
            </a:r>
            <a:r>
              <a:rPr lang="hu-HU" dirty="0"/>
              <a:t> </a:t>
            </a:r>
            <a:r>
              <a:rPr lang="hu-HU" dirty="0" err="1"/>
              <a:t>run</a:t>
            </a:r>
            <a:r>
              <a:rPr lang="hu-HU" dirty="0"/>
              <a:t> </a:t>
            </a:r>
            <a:r>
              <a:rPr lang="en-GB" dirty="0"/>
              <a:t>with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example</a:t>
            </a:r>
            <a:r>
              <a:rPr lang="hu-HU" dirty="0"/>
              <a:t> file</a:t>
            </a:r>
            <a:br>
              <a:rPr lang="hu-HU" dirty="0"/>
            </a:br>
            <a:r>
              <a:rPr lang="hu-HU" dirty="0"/>
              <a:t>                  </a:t>
            </a:r>
            <a:r>
              <a:rPr lang="hu-HU" dirty="0" err="1"/>
              <a:t>given</a:t>
            </a:r>
            <a:r>
              <a:rPr lang="hu-HU" dirty="0"/>
              <a:t> in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Manual</a:t>
            </a:r>
            <a:endParaRPr lang="en-GB" dirty="0"/>
          </a:p>
          <a:p>
            <a:pPr algn="ctr"/>
            <a:endParaRPr lang="en-GB" sz="2200" b="1" dirty="0"/>
          </a:p>
          <a:p>
            <a:endParaRPr lang="en-GB" sz="2200" b="1" dirty="0"/>
          </a:p>
          <a:p>
            <a:r>
              <a:rPr lang="en-GB" sz="2200" b="1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33B377-D1CF-FECE-EAE4-BB36870D09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607" t="19372" r="28993" b="46605"/>
          <a:stretch/>
        </p:blipFill>
        <p:spPr>
          <a:xfrm>
            <a:off x="4180558" y="2169751"/>
            <a:ext cx="7424310" cy="405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9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4C25A1-CF9E-84A2-A904-74507D5B4F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558" y="153432"/>
            <a:ext cx="9549415" cy="638030"/>
          </a:xfrm>
        </p:spPr>
        <p:txBody>
          <a:bodyPr/>
          <a:lstStyle/>
          <a:p>
            <a:pPr algn="ctr"/>
            <a:r>
              <a:rPr lang="en-GB" dirty="0"/>
              <a:t>SWAP meteorological input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FB9F1-24A5-F44D-39F8-BA11E8CF72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4317" y="935422"/>
            <a:ext cx="5545933" cy="5293928"/>
          </a:xfrm>
        </p:spPr>
        <p:txBody>
          <a:bodyPr/>
          <a:lstStyle/>
          <a:p>
            <a:pPr algn="ctr"/>
            <a:r>
              <a:rPr lang="en-GB" sz="2200" b="1" dirty="0"/>
              <a:t>Daily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E95A9F-5AB5-6CDC-3C1D-3125F6E752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27100" y="935421"/>
            <a:ext cx="5545933" cy="5293927"/>
          </a:xfrm>
        </p:spPr>
        <p:txBody>
          <a:bodyPr/>
          <a:lstStyle/>
          <a:p>
            <a:pPr algn="ctr"/>
            <a:r>
              <a:rPr lang="en-GB" sz="2200" b="1" dirty="0"/>
              <a:t>Short, constant time intervals</a:t>
            </a:r>
            <a:endParaRPr lang="hu-HU" sz="2200" b="1" dirty="0"/>
          </a:p>
          <a:p>
            <a:pPr algn="ctr">
              <a:spcBef>
                <a:spcPts val="0"/>
              </a:spcBef>
            </a:pPr>
            <a:endParaRPr lang="hu-HU" sz="800" b="1" dirty="0"/>
          </a:p>
          <a:p>
            <a:pPr marL="84138" indent="-84138">
              <a:buFont typeface="Wingdings" panose="05000000000000000000" pitchFamily="2" charset="2"/>
              <a:buChar char="Ø"/>
            </a:pPr>
            <a:r>
              <a:rPr lang="hu-HU" b="1" dirty="0"/>
              <a:t> </a:t>
            </a:r>
            <a:r>
              <a:rPr lang="en-GB" dirty="0"/>
              <a:t>SWAP 4.x </a:t>
            </a:r>
            <a:r>
              <a:rPr lang="hu-HU" dirty="0" err="1"/>
              <a:t>did</a:t>
            </a:r>
            <a:r>
              <a:rPr lang="hu-HU" dirty="0"/>
              <a:t> </a:t>
            </a:r>
            <a:r>
              <a:rPr lang="hu-HU" dirty="0" err="1"/>
              <a:t>not</a:t>
            </a:r>
            <a:r>
              <a:rPr lang="hu-HU" dirty="0"/>
              <a:t> </a:t>
            </a:r>
            <a:r>
              <a:rPr lang="hu-HU" dirty="0" err="1"/>
              <a:t>run</a:t>
            </a:r>
            <a:r>
              <a:rPr lang="hu-HU" dirty="0"/>
              <a:t> </a:t>
            </a:r>
            <a:r>
              <a:rPr lang="en-GB" dirty="0"/>
              <a:t>with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example</a:t>
            </a:r>
            <a:r>
              <a:rPr lang="hu-HU" dirty="0"/>
              <a:t> file</a:t>
            </a:r>
            <a:br>
              <a:rPr lang="hu-HU" dirty="0"/>
            </a:br>
            <a:r>
              <a:rPr lang="hu-HU" dirty="0"/>
              <a:t>                  </a:t>
            </a:r>
            <a:r>
              <a:rPr lang="hu-HU" dirty="0" err="1"/>
              <a:t>given</a:t>
            </a:r>
            <a:r>
              <a:rPr lang="hu-HU" dirty="0"/>
              <a:t> in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Manual</a:t>
            </a:r>
            <a:endParaRPr lang="hu-HU" dirty="0"/>
          </a:p>
          <a:p>
            <a:pPr marL="84138" indent="-84138">
              <a:buFont typeface="Wingdings" panose="05000000000000000000" pitchFamily="2" charset="2"/>
              <a:buChar char="Ø"/>
            </a:pPr>
            <a:r>
              <a:rPr lang="hu-HU" dirty="0"/>
              <a:t> SWAP 4.x </a:t>
            </a:r>
            <a:r>
              <a:rPr lang="hu-HU" dirty="0" err="1"/>
              <a:t>accepted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file </a:t>
            </a:r>
            <a:r>
              <a:rPr lang="hu-HU" dirty="0" err="1"/>
              <a:t>from</a:t>
            </a:r>
            <a:r>
              <a:rPr lang="hu-HU" dirty="0"/>
              <a:t> an </a:t>
            </a:r>
            <a:r>
              <a:rPr lang="hu-HU" dirty="0" err="1"/>
              <a:t>earlier</a:t>
            </a:r>
            <a:r>
              <a:rPr lang="hu-HU" dirty="0"/>
              <a:t> version </a:t>
            </a:r>
            <a:endParaRPr lang="en-GB" dirty="0"/>
          </a:p>
          <a:p>
            <a:pPr algn="ctr"/>
            <a:endParaRPr lang="en-GB" sz="2200" b="1" dirty="0"/>
          </a:p>
          <a:p>
            <a:endParaRPr lang="en-GB" sz="2200" b="1" dirty="0"/>
          </a:p>
          <a:p>
            <a:r>
              <a:rPr lang="en-GB" sz="2200" b="1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3259F2-CCB3-0BB4-7241-04E820F66B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14" t="23623" r="34138" b="43595"/>
          <a:stretch/>
        </p:blipFill>
        <p:spPr>
          <a:xfrm>
            <a:off x="566405" y="2459420"/>
            <a:ext cx="11321389" cy="410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6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4C25A1-CF9E-84A2-A904-74507D5B4F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558" y="153432"/>
            <a:ext cx="9549415" cy="638030"/>
          </a:xfrm>
        </p:spPr>
        <p:txBody>
          <a:bodyPr/>
          <a:lstStyle/>
          <a:p>
            <a:pPr algn="ctr"/>
            <a:r>
              <a:rPr lang="en-GB" dirty="0"/>
              <a:t>SWAP meteorological input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FB9F1-24A5-F44D-39F8-BA11E8CF72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4317" y="935422"/>
            <a:ext cx="5545933" cy="5293928"/>
          </a:xfrm>
        </p:spPr>
        <p:txBody>
          <a:bodyPr/>
          <a:lstStyle/>
          <a:p>
            <a:pPr algn="ctr"/>
            <a:r>
              <a:rPr lang="en-GB" sz="2200" b="1" dirty="0"/>
              <a:t>Daily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E95A9F-5AB5-6CDC-3C1D-3125F6E752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27100" y="945932"/>
            <a:ext cx="5545933" cy="5293927"/>
          </a:xfrm>
        </p:spPr>
        <p:txBody>
          <a:bodyPr/>
          <a:lstStyle/>
          <a:p>
            <a:pPr algn="ctr"/>
            <a:r>
              <a:rPr lang="en-GB" sz="2200" b="1" dirty="0"/>
              <a:t>Short, constant time intervals</a:t>
            </a:r>
          </a:p>
          <a:p>
            <a:pPr algn="ctr">
              <a:spcBef>
                <a:spcPts val="0"/>
              </a:spcBef>
            </a:pPr>
            <a:endParaRPr lang="en-GB" sz="800" b="1" dirty="0"/>
          </a:p>
          <a:p>
            <a:pPr marL="84138" indent="-84138">
              <a:buFont typeface="Wingdings" panose="05000000000000000000" pitchFamily="2" charset="2"/>
              <a:buChar char="Ø"/>
            </a:pPr>
            <a:r>
              <a:rPr lang="en-GB" b="1" dirty="0"/>
              <a:t> </a:t>
            </a:r>
            <a:r>
              <a:rPr lang="en-GB" dirty="0"/>
              <a:t>SWAP 4.x did not run with the example file</a:t>
            </a:r>
            <a:br>
              <a:rPr lang="en-GB" dirty="0"/>
            </a:br>
            <a:r>
              <a:rPr lang="en-GB" dirty="0"/>
              <a:t>                  given in the Manual</a:t>
            </a:r>
          </a:p>
          <a:p>
            <a:pPr marL="84138" indent="-84138">
              <a:buFont typeface="Wingdings" panose="05000000000000000000" pitchFamily="2" charset="2"/>
              <a:buChar char="Ø"/>
            </a:pPr>
            <a:r>
              <a:rPr lang="en-GB" dirty="0"/>
              <a:t> SWAP 4.x accepted the file from an earlier version </a:t>
            </a:r>
          </a:p>
          <a:p>
            <a:pPr marL="84138" indent="-84138">
              <a:buFont typeface="Wingdings" panose="05000000000000000000" pitchFamily="2" charset="2"/>
              <a:buChar char="Ø"/>
            </a:pPr>
            <a:endParaRPr lang="en-GB" dirty="0"/>
          </a:p>
          <a:p>
            <a:pPr marL="84138" indent="-84138">
              <a:buFont typeface="Wingdings" panose="05000000000000000000" pitchFamily="2" charset="2"/>
              <a:buChar char="Ø"/>
            </a:pPr>
            <a:r>
              <a:rPr lang="en-GB" dirty="0"/>
              <a:t> The LT team prepared a script for creating this type of met input</a:t>
            </a:r>
          </a:p>
          <a:p>
            <a:pPr algn="ctr"/>
            <a:endParaRPr lang="en-GB" sz="2200" b="1" dirty="0"/>
          </a:p>
          <a:p>
            <a:pPr algn="ctr"/>
            <a:endParaRPr lang="en-GB" sz="2200" b="1" dirty="0"/>
          </a:p>
          <a:p>
            <a:endParaRPr lang="en-GB" sz="2200" b="1" dirty="0"/>
          </a:p>
          <a:p>
            <a:r>
              <a:rPr lang="en-GB" sz="2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5200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4C25A1-CF9E-84A2-A904-74507D5B4F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558" y="153432"/>
            <a:ext cx="9549415" cy="638030"/>
          </a:xfrm>
        </p:spPr>
        <p:txBody>
          <a:bodyPr/>
          <a:lstStyle/>
          <a:p>
            <a:pPr algn="ctr"/>
            <a:r>
              <a:rPr lang="hu-HU" dirty="0"/>
              <a:t>SWAP </a:t>
            </a:r>
            <a:r>
              <a:rPr lang="hu-HU" dirty="0" err="1"/>
              <a:t>meteorological</a:t>
            </a:r>
            <a:r>
              <a:rPr lang="hu-HU" dirty="0"/>
              <a:t> input </a:t>
            </a:r>
            <a:r>
              <a:rPr lang="hu-HU" dirty="0" err="1"/>
              <a:t>files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FB9F1-24A5-F44D-39F8-BA11E8CF72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4317" y="935422"/>
            <a:ext cx="5545933" cy="5293928"/>
          </a:xfrm>
        </p:spPr>
        <p:txBody>
          <a:bodyPr/>
          <a:lstStyle/>
          <a:p>
            <a:pPr algn="ctr"/>
            <a:r>
              <a:rPr lang="hu-HU" sz="2200" b="1" dirty="0"/>
              <a:t>Daily </a:t>
            </a:r>
            <a:r>
              <a:rPr lang="hu-HU" sz="2200" b="1" dirty="0" err="1"/>
              <a:t>data</a:t>
            </a:r>
            <a:endParaRPr lang="hu-HU" sz="2200" b="1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000" dirty="0"/>
              <a:t>SWAP 4.x </a:t>
            </a:r>
            <a:r>
              <a:rPr lang="hu-HU" sz="2000" dirty="0" err="1"/>
              <a:t>runs</a:t>
            </a:r>
            <a:r>
              <a:rPr lang="hu-HU" sz="2000" dirty="0"/>
              <a:t> </a:t>
            </a:r>
            <a:r>
              <a:rPr lang="hu-HU" sz="2000" dirty="0" err="1"/>
              <a:t>with</a:t>
            </a:r>
            <a:r>
              <a:rPr lang="hu-HU" sz="2000" dirty="0"/>
              <a:t> </a:t>
            </a:r>
            <a:r>
              <a:rPr lang="hu-HU" sz="2000" dirty="0" err="1"/>
              <a:t>two</a:t>
            </a:r>
            <a:r>
              <a:rPr lang="hu-HU" sz="2000" dirty="0"/>
              <a:t> </a:t>
            </a:r>
            <a:r>
              <a:rPr lang="hu-HU" sz="2000" dirty="0" err="1"/>
              <a:t>types</a:t>
            </a:r>
            <a:r>
              <a:rPr lang="hu-HU" sz="2000" dirty="0"/>
              <a:t> of input </a:t>
            </a:r>
            <a:r>
              <a:rPr lang="hu-HU" sz="2000" dirty="0" err="1"/>
              <a:t>data</a:t>
            </a:r>
            <a:r>
              <a:rPr lang="hu-HU" sz="2000" dirty="0"/>
              <a:t> </a:t>
            </a:r>
            <a:r>
              <a:rPr lang="hu-HU" sz="2000" dirty="0" err="1"/>
              <a:t>sets</a:t>
            </a:r>
            <a:r>
              <a:rPr lang="hu-HU" sz="2000" dirty="0"/>
              <a:t> in </a:t>
            </a:r>
            <a:r>
              <a:rPr lang="hu-HU" sz="2000" dirty="0" err="1"/>
              <a:t>daily</a:t>
            </a:r>
            <a:r>
              <a:rPr lang="hu-HU" sz="2000" dirty="0"/>
              <a:t> </a:t>
            </a:r>
            <a:r>
              <a:rPr lang="hu-HU" sz="2000" dirty="0" err="1"/>
              <a:t>time</a:t>
            </a:r>
            <a:r>
              <a:rPr lang="hu-HU" sz="2000" dirty="0"/>
              <a:t> </a:t>
            </a:r>
            <a:r>
              <a:rPr lang="hu-HU" sz="2000" dirty="0" err="1"/>
              <a:t>step</a:t>
            </a:r>
            <a:endParaRPr lang="hu-HU" sz="2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E95A9F-5AB5-6CDC-3C1D-3125F6E752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27100" y="935421"/>
            <a:ext cx="5545933" cy="5293927"/>
          </a:xfrm>
        </p:spPr>
        <p:txBody>
          <a:bodyPr/>
          <a:lstStyle/>
          <a:p>
            <a:pPr algn="ctr"/>
            <a:r>
              <a:rPr lang="en-GB" sz="2200" b="1" dirty="0"/>
              <a:t>Short, constant time intervals</a:t>
            </a:r>
          </a:p>
          <a:p>
            <a:endParaRPr lang="hu-HU" sz="2200" b="1" dirty="0"/>
          </a:p>
          <a:p>
            <a:r>
              <a:rPr lang="hu-HU" sz="2200" b="1" dirty="0"/>
              <a:t> </a:t>
            </a:r>
            <a:endParaRPr lang="nb-NO" sz="2200" b="1" dirty="0"/>
          </a:p>
        </p:txBody>
      </p:sp>
    </p:spTree>
    <p:extLst>
      <p:ext uri="{BB962C8B-B14F-4D97-AF65-F5344CB8AC3E}">
        <p14:creationId xmlns:p14="http://schemas.microsoft.com/office/powerpoint/2010/main" val="97558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ahom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75BA1F5-5461-481F-B1E9-81CE7F9CEB9F}" vid="{93F8317C-6368-4C21-9C21-46AD81BE7B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OPTAIN PPT Layout Template</Template>
  <TotalTime>1933</TotalTime>
  <Words>1494</Words>
  <Application>Microsoft Office PowerPoint</Application>
  <PresentationFormat>Widescreen</PresentationFormat>
  <Paragraphs>299</Paragraphs>
  <Slides>27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Calibri</vt:lpstr>
      <vt:lpstr>Georgia</vt:lpstr>
      <vt:lpstr>Montserrat</vt:lpstr>
      <vt:lpstr>Symbol</vt:lpstr>
      <vt:lpstr>Tahoma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Csilla</dc:creator>
  <cp:lastModifiedBy>Csilla Farkas</cp:lastModifiedBy>
  <cp:revision>15</cp:revision>
  <dcterms:created xsi:type="dcterms:W3CDTF">2022-07-09T21:47:14Z</dcterms:created>
  <dcterms:modified xsi:type="dcterms:W3CDTF">2022-09-20T17:13:52Z</dcterms:modified>
</cp:coreProperties>
</file>