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698" r:id="rId3"/>
    <p:sldId id="700" r:id="rId4"/>
    <p:sldId id="702" r:id="rId5"/>
    <p:sldId id="706" r:id="rId6"/>
    <p:sldId id="707" r:id="rId7"/>
    <p:sldId id="303" r:id="rId8"/>
    <p:sldId id="258" r:id="rId9"/>
    <p:sldId id="296" r:id="rId10"/>
    <p:sldId id="260" r:id="rId11"/>
    <p:sldId id="295" r:id="rId12"/>
    <p:sldId id="293" r:id="rId13"/>
    <p:sldId id="294" r:id="rId14"/>
    <p:sldId id="261" r:id="rId15"/>
    <p:sldId id="301" r:id="rId16"/>
    <p:sldId id="708" r:id="rId17"/>
    <p:sldId id="709" r:id="rId18"/>
    <p:sldId id="690" r:id="rId19"/>
    <p:sldId id="712" r:id="rId20"/>
    <p:sldId id="710" r:id="rId21"/>
    <p:sldId id="715" r:id="rId22"/>
    <p:sldId id="711" r:id="rId23"/>
    <p:sldId id="716" r:id="rId24"/>
    <p:sldId id="718" r:id="rId25"/>
    <p:sldId id="719" r:id="rId26"/>
    <p:sldId id="717" r:id="rId27"/>
    <p:sldId id="278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597F"/>
    <a:srgbClr val="CADCE4"/>
    <a:srgbClr val="058ECB"/>
    <a:srgbClr val="FFFCF3"/>
    <a:srgbClr val="935D33"/>
    <a:srgbClr val="FFFFFF"/>
    <a:srgbClr val="F8F8F8"/>
    <a:srgbClr val="000000"/>
    <a:srgbClr val="95C11F"/>
    <a:srgbClr val="345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987" autoAdjust="0"/>
    <p:restoredTop sz="88693" autoAdjust="0"/>
  </p:normalViewPr>
  <p:slideViewPr>
    <p:cSldViewPr snapToGrid="0">
      <p:cViewPr varScale="1">
        <p:scale>
          <a:sx n="73" d="100"/>
          <a:sy n="73" d="100"/>
        </p:scale>
        <p:origin x="95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A8158-C116-4158-BA76-738CE237104A}" type="datetimeFigureOut">
              <a:rPr lang="en-GB" smtClean="0"/>
              <a:t>12/07/2022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5CF6-DF4B-4983-8FD5-174427B9DD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397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74BDA-1A04-4CDA-8159-97B1B786C1C0}" type="datetimeFigureOut">
              <a:rPr lang="nb-NO" smtClean="0"/>
              <a:t>11.07.2022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6978D-4D8D-4416-9247-D233D34F018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13421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Demand</a:t>
            </a:r>
            <a:r>
              <a:rPr lang="hu-HU" dirty="0"/>
              <a:t> </a:t>
            </a:r>
            <a:r>
              <a:rPr lang="hu-HU" dirty="0" err="1"/>
              <a:t>increases</a:t>
            </a:r>
            <a:r>
              <a:rPr lang="hu-HU" dirty="0"/>
              <a:t> + </a:t>
            </a:r>
            <a:r>
              <a:rPr lang="hu-HU" dirty="0" err="1"/>
              <a:t>improving</a:t>
            </a:r>
            <a:r>
              <a:rPr lang="hu-HU" dirty="0"/>
              <a:t> computer </a:t>
            </a:r>
            <a:r>
              <a:rPr lang="hu-HU" dirty="0" err="1"/>
              <a:t>capacity</a:t>
            </a:r>
            <a:r>
              <a:rPr lang="hu-HU" dirty="0"/>
              <a:t> ; more and more </a:t>
            </a:r>
            <a:r>
              <a:rPr lang="hu-HU" dirty="0" err="1"/>
              <a:t>physical</a:t>
            </a:r>
            <a:r>
              <a:rPr lang="hu-HU" dirty="0"/>
              <a:t> </a:t>
            </a:r>
            <a:r>
              <a:rPr lang="hu-HU" dirty="0" err="1"/>
              <a:t>relationships</a:t>
            </a:r>
            <a:r>
              <a:rPr lang="hu-HU" dirty="0"/>
              <a:t> and </a:t>
            </a:r>
            <a:r>
              <a:rPr lang="hu-HU" dirty="0" err="1"/>
              <a:t>better</a:t>
            </a:r>
            <a:r>
              <a:rPr lang="hu-HU" dirty="0"/>
              <a:t> </a:t>
            </a:r>
            <a:r>
              <a:rPr lang="hu-HU" dirty="0" err="1"/>
              <a:t>empirical</a:t>
            </a:r>
            <a:r>
              <a:rPr lang="hu-HU" dirty="0"/>
              <a:t> 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44090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So</a:t>
            </a:r>
            <a:r>
              <a:rPr lang="hu-HU" dirty="0"/>
              <a:t> </a:t>
            </a:r>
            <a:r>
              <a:rPr lang="hu-HU" dirty="0" err="1"/>
              <a:t>these</a:t>
            </a:r>
            <a:r>
              <a:rPr lang="hu-HU" dirty="0"/>
              <a:t> </a:t>
            </a:r>
            <a:r>
              <a:rPr lang="hu-HU" dirty="0" err="1"/>
              <a:t>are</a:t>
            </a:r>
            <a:r>
              <a:rPr lang="hu-HU" dirty="0"/>
              <a:t> </a:t>
            </a:r>
            <a:r>
              <a:rPr lang="hu-HU" dirty="0" err="1"/>
              <a:t>about</a:t>
            </a:r>
            <a:r>
              <a:rPr lang="hu-HU" dirty="0"/>
              <a:t> </a:t>
            </a:r>
            <a:r>
              <a:rPr lang="hu-HU" dirty="0" err="1"/>
              <a:t>freshwater</a:t>
            </a:r>
            <a:r>
              <a:rPr lang="hu-HU" dirty="0"/>
              <a:t> modelling .</a:t>
            </a:r>
            <a:r>
              <a:rPr lang="hu-HU" dirty="0" err="1"/>
              <a:t>Oceonogy</a:t>
            </a:r>
            <a:r>
              <a:rPr lang="hu-HU" dirty="0"/>
              <a:t> and </a:t>
            </a:r>
            <a:r>
              <a:rPr lang="hu-HU" dirty="0" err="1"/>
              <a:t>salt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ecosystems</a:t>
            </a:r>
            <a:r>
              <a:rPr lang="hu-HU" dirty="0"/>
              <a:t> </a:t>
            </a:r>
            <a:r>
              <a:rPr lang="hu-HU" dirty="0" err="1"/>
              <a:t>are</a:t>
            </a:r>
            <a:r>
              <a:rPr lang="hu-HU" dirty="0"/>
              <a:t> a </a:t>
            </a:r>
            <a:r>
              <a:rPr lang="hu-HU" dirty="0" err="1"/>
              <a:t>separate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.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regime</a:t>
            </a:r>
            <a:r>
              <a:rPr lang="hu-HU" dirty="0"/>
              <a:t> of </a:t>
            </a:r>
            <a:r>
              <a:rPr lang="hu-HU" dirty="0" err="1"/>
              <a:t>other</a:t>
            </a:r>
            <a:r>
              <a:rPr lang="hu-HU" dirty="0"/>
              <a:t> </a:t>
            </a:r>
            <a:r>
              <a:rPr lang="hu-HU" dirty="0" err="1"/>
              <a:t>specific</a:t>
            </a:r>
            <a:r>
              <a:rPr lang="hu-HU" dirty="0"/>
              <a:t> </a:t>
            </a:r>
            <a:r>
              <a:rPr lang="hu-HU" dirty="0" err="1"/>
              <a:t>bodies</a:t>
            </a:r>
            <a:r>
              <a:rPr lang="hu-HU" dirty="0"/>
              <a:t>, like </a:t>
            </a:r>
            <a:r>
              <a:rPr lang="hu-HU" dirty="0" err="1"/>
              <a:t>wetland</a:t>
            </a:r>
            <a:r>
              <a:rPr lang="hu-HU" dirty="0"/>
              <a:t>, </a:t>
            </a:r>
            <a:r>
              <a:rPr lang="hu-HU" dirty="0" err="1"/>
              <a:t>lakes</a:t>
            </a:r>
            <a:r>
              <a:rPr lang="hu-HU" dirty="0"/>
              <a:t> etc. 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06651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Processes</a:t>
            </a:r>
            <a:r>
              <a:rPr lang="hu-HU" dirty="0"/>
              <a:t>, </a:t>
            </a:r>
            <a:r>
              <a:rPr lang="hu-HU" dirty="0" err="1"/>
              <a:t>PROPERTIEs</a:t>
            </a:r>
            <a:r>
              <a:rPr lang="hu-HU" dirty="0"/>
              <a:t>. </a:t>
            </a:r>
            <a:r>
              <a:rPr lang="hu-HU" dirty="0" err="1"/>
              <a:t>How</a:t>
            </a:r>
            <a:r>
              <a:rPr lang="hu-HU" dirty="0"/>
              <a:t> </a:t>
            </a:r>
            <a:r>
              <a:rPr lang="hu-HU" dirty="0" err="1"/>
              <a:t>different</a:t>
            </a:r>
            <a:r>
              <a:rPr lang="hu-HU" dirty="0"/>
              <a:t> </a:t>
            </a:r>
            <a:r>
              <a:rPr lang="hu-HU" dirty="0" err="1"/>
              <a:t>processes</a:t>
            </a:r>
            <a:r>
              <a:rPr lang="hu-HU" dirty="0"/>
              <a:t> </a:t>
            </a:r>
            <a:r>
              <a:rPr lang="hu-HU" dirty="0" err="1"/>
              <a:t>are</a:t>
            </a:r>
            <a:r>
              <a:rPr lang="hu-HU" dirty="0"/>
              <a:t> </a:t>
            </a:r>
            <a:r>
              <a:rPr lang="hu-HU" dirty="0" err="1"/>
              <a:t>expressed</a:t>
            </a:r>
            <a:r>
              <a:rPr lang="hu-HU" dirty="0"/>
              <a:t> etc. 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8305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81012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Detailed</a:t>
            </a:r>
            <a:r>
              <a:rPr lang="hu-HU" dirty="0"/>
              <a:t> </a:t>
            </a:r>
            <a:r>
              <a:rPr lang="hu-HU" dirty="0" err="1"/>
              <a:t>description</a:t>
            </a:r>
            <a:r>
              <a:rPr lang="hu-HU" dirty="0"/>
              <a:t> of </a:t>
            </a:r>
            <a:r>
              <a:rPr lang="hu-HU" dirty="0" err="1"/>
              <a:t>transport</a:t>
            </a:r>
            <a:r>
              <a:rPr lang="hu-HU" dirty="0"/>
              <a:t> of </a:t>
            </a:r>
            <a:r>
              <a:rPr lang="hu-HU" dirty="0" err="1"/>
              <a:t>water</a:t>
            </a:r>
            <a:r>
              <a:rPr lang="hu-HU" dirty="0"/>
              <a:t>, </a:t>
            </a:r>
            <a:r>
              <a:rPr lang="hu-HU" dirty="0" err="1"/>
              <a:t>solutes</a:t>
            </a:r>
            <a:r>
              <a:rPr lang="hu-HU" dirty="0"/>
              <a:t> and </a:t>
            </a:r>
            <a:r>
              <a:rPr lang="hu-HU" dirty="0" err="1"/>
              <a:t>heat</a:t>
            </a:r>
            <a:r>
              <a:rPr lang="hu-HU" dirty="0"/>
              <a:t> </a:t>
            </a:r>
            <a:r>
              <a:rPr lang="hu-HU" dirty="0" err="1"/>
              <a:t>within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between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layers</a:t>
            </a:r>
            <a:r>
              <a:rPr lang="hu-HU" dirty="0"/>
              <a:t>, de </a:t>
            </a:r>
            <a:r>
              <a:rPr lang="hu-HU" dirty="0" err="1"/>
              <a:t>basic</a:t>
            </a:r>
            <a:r>
              <a:rPr lang="hu-HU" dirty="0"/>
              <a:t> </a:t>
            </a:r>
            <a:r>
              <a:rPr lang="hu-HU" dirty="0" err="1"/>
              <a:t>element</a:t>
            </a:r>
            <a:r>
              <a:rPr lang="hu-HU" dirty="0"/>
              <a:t> of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balance</a:t>
            </a:r>
            <a:r>
              <a:rPr lang="hu-HU" dirty="0"/>
              <a:t> </a:t>
            </a:r>
            <a:r>
              <a:rPr lang="hu-HU" dirty="0" err="1"/>
              <a:t>elements</a:t>
            </a:r>
            <a:r>
              <a:rPr lang="hu-HU" dirty="0"/>
              <a:t>. </a:t>
            </a:r>
            <a:r>
              <a:rPr lang="hu-HU" dirty="0" err="1"/>
              <a:t>Layered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profile. Winter </a:t>
            </a:r>
            <a:r>
              <a:rPr lang="hu-HU" dirty="0" err="1"/>
              <a:t>processes</a:t>
            </a:r>
            <a:r>
              <a:rPr lang="hu-HU" dirty="0"/>
              <a:t>, </a:t>
            </a:r>
            <a:r>
              <a:rPr lang="hu-HU" dirty="0" err="1"/>
              <a:t>drainage</a:t>
            </a:r>
            <a:r>
              <a:rPr lang="hu-HU" dirty="0"/>
              <a:t> </a:t>
            </a:r>
            <a:r>
              <a:rPr lang="hu-HU" dirty="0" err="1"/>
              <a:t>flux</a:t>
            </a:r>
            <a:r>
              <a:rPr lang="hu-HU" dirty="0"/>
              <a:t>. </a:t>
            </a:r>
            <a:r>
              <a:rPr lang="hu-HU" dirty="0" err="1"/>
              <a:t>It</a:t>
            </a:r>
            <a:r>
              <a:rPr lang="hu-HU" dirty="0"/>
              <a:t> </a:t>
            </a:r>
            <a:r>
              <a:rPr lang="hu-HU" dirty="0" err="1"/>
              <a:t>can</a:t>
            </a:r>
            <a:r>
              <a:rPr lang="hu-HU" dirty="0"/>
              <a:t> </a:t>
            </a:r>
            <a:r>
              <a:rPr lang="hu-HU" dirty="0" err="1"/>
              <a:t>also</a:t>
            </a:r>
            <a:r>
              <a:rPr lang="hu-HU" dirty="0"/>
              <a:t> account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fluxes</a:t>
            </a:r>
            <a:r>
              <a:rPr lang="hu-HU" dirty="0"/>
              <a:t> </a:t>
            </a:r>
            <a:r>
              <a:rPr lang="hu-HU" dirty="0" err="1"/>
              <a:t>that</a:t>
            </a:r>
            <a:r>
              <a:rPr lang="hu-HU" dirty="0"/>
              <a:t> </a:t>
            </a:r>
            <a:r>
              <a:rPr lang="hu-HU" dirty="0" err="1"/>
              <a:t>are</a:t>
            </a:r>
            <a:r>
              <a:rPr lang="hu-HU" dirty="0"/>
              <a:t> </a:t>
            </a:r>
            <a:r>
              <a:rPr lang="hu-HU" dirty="0" err="1"/>
              <a:t>very</a:t>
            </a:r>
            <a:r>
              <a:rPr lang="hu-HU" dirty="0"/>
              <a:t> </a:t>
            </a:r>
            <a:r>
              <a:rPr lang="hu-HU" dirty="0" err="1"/>
              <a:t>difficult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measure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identify</a:t>
            </a:r>
            <a:r>
              <a:rPr lang="hu-HU" dirty="0"/>
              <a:t>: </a:t>
            </a:r>
            <a:r>
              <a:rPr lang="hu-HU" dirty="0" err="1"/>
              <a:t>runon</a:t>
            </a:r>
            <a:r>
              <a:rPr lang="hu-HU" dirty="0"/>
              <a:t>, </a:t>
            </a:r>
            <a:r>
              <a:rPr lang="hu-HU" dirty="0" err="1"/>
              <a:t>regional</a:t>
            </a:r>
            <a:r>
              <a:rPr lang="hu-HU" dirty="0"/>
              <a:t> </a:t>
            </a:r>
            <a:r>
              <a:rPr lang="hu-HU" dirty="0" err="1"/>
              <a:t>groundwater</a:t>
            </a:r>
            <a:r>
              <a:rPr lang="hu-HU" dirty="0"/>
              <a:t> </a:t>
            </a:r>
            <a:r>
              <a:rPr lang="hu-HU" dirty="0" err="1"/>
              <a:t>flux</a:t>
            </a:r>
            <a:r>
              <a:rPr lang="hu-HU" dirty="0"/>
              <a:t>. 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90164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Richard’s</a:t>
            </a:r>
            <a:r>
              <a:rPr lang="hu-HU" dirty="0"/>
              <a:t> </a:t>
            </a:r>
            <a:r>
              <a:rPr lang="hu-HU" dirty="0" err="1"/>
              <a:t>come</a:t>
            </a:r>
            <a:r>
              <a:rPr lang="hu-HU" dirty="0"/>
              <a:t> out </a:t>
            </a:r>
            <a:r>
              <a:rPr lang="hu-HU" dirty="0" err="1"/>
              <a:t>form</a:t>
            </a:r>
            <a:r>
              <a:rPr lang="hu-HU" dirty="0"/>
              <a:t> </a:t>
            </a:r>
            <a:r>
              <a:rPr lang="hu-HU" dirty="0" err="1"/>
              <a:t>combining</a:t>
            </a:r>
            <a:r>
              <a:rPr lang="hu-HU" dirty="0"/>
              <a:t> </a:t>
            </a:r>
            <a:r>
              <a:rPr lang="hu-HU" dirty="0" err="1"/>
              <a:t>Darcy’s</a:t>
            </a:r>
            <a:r>
              <a:rPr lang="hu-HU" dirty="0"/>
              <a:t> </a:t>
            </a:r>
            <a:r>
              <a:rPr lang="hu-HU" dirty="0" err="1"/>
              <a:t>lawe</a:t>
            </a:r>
            <a:r>
              <a:rPr lang="hu-HU" dirty="0"/>
              <a:t> </a:t>
            </a:r>
            <a:r>
              <a:rPr lang="hu-HU" dirty="0" err="1"/>
              <a:t>with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continuity</a:t>
            </a:r>
            <a:r>
              <a:rPr lang="hu-HU" dirty="0"/>
              <a:t> </a:t>
            </a:r>
            <a:r>
              <a:rPr lang="hu-HU" dirty="0" err="1"/>
              <a:t>equation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20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80931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Highly</a:t>
            </a:r>
            <a:r>
              <a:rPr lang="hu-HU" dirty="0"/>
              <a:t> non-</a:t>
            </a:r>
            <a:r>
              <a:rPr lang="hu-HU" dirty="0" err="1"/>
              <a:t>linear</a:t>
            </a:r>
            <a:r>
              <a:rPr lang="hu-HU" dirty="0"/>
              <a:t> </a:t>
            </a:r>
            <a:r>
              <a:rPr lang="hu-HU" dirty="0" err="1"/>
              <a:t>equition</a:t>
            </a:r>
            <a:r>
              <a:rPr lang="hu-HU" dirty="0"/>
              <a:t> </a:t>
            </a:r>
            <a:r>
              <a:rPr lang="hu-HU" dirty="0" err="1"/>
              <a:t>without</a:t>
            </a:r>
            <a:r>
              <a:rPr lang="hu-HU" dirty="0"/>
              <a:t> </a:t>
            </a:r>
            <a:r>
              <a:rPr lang="hu-HU" dirty="0" err="1"/>
              <a:t>general</a:t>
            </a:r>
            <a:r>
              <a:rPr lang="hu-HU" dirty="0"/>
              <a:t> </a:t>
            </a:r>
            <a:r>
              <a:rPr lang="hu-HU" dirty="0" err="1"/>
              <a:t>analitical</a:t>
            </a:r>
            <a:r>
              <a:rPr lang="hu-HU" dirty="0"/>
              <a:t> </a:t>
            </a:r>
            <a:r>
              <a:rPr lang="hu-HU" dirty="0" err="1"/>
              <a:t>solution</a:t>
            </a:r>
            <a:r>
              <a:rPr lang="hu-HU" dirty="0"/>
              <a:t>. </a:t>
            </a:r>
            <a:r>
              <a:rPr lang="hu-HU" dirty="0" err="1"/>
              <a:t>So</a:t>
            </a:r>
            <a:r>
              <a:rPr lang="hu-HU" dirty="0"/>
              <a:t> </a:t>
            </a:r>
            <a:r>
              <a:rPr lang="hu-HU" dirty="0" err="1"/>
              <a:t>solves</a:t>
            </a:r>
            <a:r>
              <a:rPr lang="hu-HU" dirty="0"/>
              <a:t> </a:t>
            </a:r>
            <a:r>
              <a:rPr lang="hu-HU" dirty="0" err="1"/>
              <a:t>via</a:t>
            </a:r>
            <a:r>
              <a:rPr lang="hu-HU" dirty="0"/>
              <a:t> </a:t>
            </a:r>
            <a:r>
              <a:rPr lang="hu-HU" dirty="0" err="1"/>
              <a:t>numerical</a:t>
            </a:r>
            <a:r>
              <a:rPr lang="hu-HU" dirty="0"/>
              <a:t> </a:t>
            </a:r>
            <a:r>
              <a:rPr lang="hu-HU" dirty="0" err="1"/>
              <a:t>iteration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each</a:t>
            </a:r>
            <a:r>
              <a:rPr lang="hu-HU" dirty="0"/>
              <a:t> </a:t>
            </a:r>
            <a:r>
              <a:rPr lang="hu-HU" dirty="0" err="1"/>
              <a:t>depth</a:t>
            </a:r>
            <a:r>
              <a:rPr lang="hu-HU" dirty="0"/>
              <a:t> and </a:t>
            </a:r>
            <a:r>
              <a:rPr lang="hu-HU" dirty="0" err="1"/>
              <a:t>time</a:t>
            </a:r>
            <a:r>
              <a:rPr lang="hu-HU" dirty="0"/>
              <a:t> </a:t>
            </a:r>
            <a:r>
              <a:rPr lang="hu-HU" dirty="0" err="1"/>
              <a:t>step</a:t>
            </a:r>
            <a:r>
              <a:rPr lang="hu-HU" dirty="0"/>
              <a:t>. 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21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73086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solving</a:t>
            </a:r>
            <a:r>
              <a:rPr lang="hu-HU" dirty="0"/>
              <a:t>, </a:t>
            </a:r>
            <a:r>
              <a:rPr lang="hu-HU" dirty="0" err="1"/>
              <a:t>we</a:t>
            </a:r>
            <a:r>
              <a:rPr lang="hu-HU" dirty="0"/>
              <a:t> </a:t>
            </a:r>
            <a:r>
              <a:rPr lang="hu-HU" dirty="0" err="1"/>
              <a:t>need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know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hydrauilc</a:t>
            </a:r>
            <a:r>
              <a:rPr lang="hu-HU" dirty="0"/>
              <a:t> </a:t>
            </a:r>
            <a:r>
              <a:rPr lang="hu-HU" dirty="0" err="1"/>
              <a:t>functions</a:t>
            </a:r>
            <a:r>
              <a:rPr lang="hu-HU" dirty="0"/>
              <a:t> 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23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46390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Richard’s</a:t>
            </a:r>
            <a:r>
              <a:rPr lang="hu-HU" dirty="0"/>
              <a:t> </a:t>
            </a:r>
            <a:r>
              <a:rPr lang="hu-HU" dirty="0" err="1"/>
              <a:t>come</a:t>
            </a:r>
            <a:r>
              <a:rPr lang="hu-HU" dirty="0"/>
              <a:t> out </a:t>
            </a:r>
            <a:r>
              <a:rPr lang="hu-HU" dirty="0" err="1"/>
              <a:t>form</a:t>
            </a:r>
            <a:r>
              <a:rPr lang="hu-HU" dirty="0"/>
              <a:t> </a:t>
            </a:r>
            <a:r>
              <a:rPr lang="hu-HU" dirty="0" err="1"/>
              <a:t>combining</a:t>
            </a:r>
            <a:r>
              <a:rPr lang="hu-HU" dirty="0"/>
              <a:t> </a:t>
            </a:r>
            <a:r>
              <a:rPr lang="hu-HU" dirty="0" err="1"/>
              <a:t>Darcy’s</a:t>
            </a:r>
            <a:r>
              <a:rPr lang="hu-HU" dirty="0"/>
              <a:t> </a:t>
            </a:r>
            <a:r>
              <a:rPr lang="hu-HU" dirty="0" err="1"/>
              <a:t>lawe</a:t>
            </a:r>
            <a:r>
              <a:rPr lang="hu-HU" dirty="0"/>
              <a:t> </a:t>
            </a:r>
            <a:r>
              <a:rPr lang="hu-HU" dirty="0" err="1"/>
              <a:t>with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continuity</a:t>
            </a:r>
            <a:r>
              <a:rPr lang="hu-HU" dirty="0"/>
              <a:t> </a:t>
            </a:r>
            <a:r>
              <a:rPr lang="hu-HU" dirty="0" err="1"/>
              <a:t>equation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24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8937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kTextu 7">
            <a:extLst>
              <a:ext uri="{FF2B5EF4-FFF2-40B4-BE49-F238E27FC236}">
                <a16:creationId xmlns:a16="http://schemas.microsoft.com/office/drawing/2014/main" id="{9979A5A7-3D5B-440A-86E7-8807221718E0}"/>
              </a:ext>
            </a:extLst>
          </p:cNvPr>
          <p:cNvSpPr txBox="1"/>
          <p:nvPr userDrawn="1"/>
        </p:nvSpPr>
        <p:spPr>
          <a:xfrm>
            <a:off x="1704869" y="2146778"/>
            <a:ext cx="8782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3597F"/>
                </a:solidFill>
                <a:latin typeface="Montserrat" panose="00000500000000000000" pitchFamily="2" charset="-18"/>
                <a:cs typeface="Mongolian Baiti" panose="03000500000000000000" pitchFamily="66" charset="0"/>
              </a:rPr>
              <a:t>OPtimal strategies to retAIN and re-use water and nutrients in small agricultural catchments across different soil-climatic regions in Europe</a:t>
            </a:r>
          </a:p>
        </p:txBody>
      </p:sp>
      <p:pic>
        <p:nvPicPr>
          <p:cNvPr id="4" name="Obrázok 2" descr="Obrázok, na ktorom je monitor, obrazovka, televízor, hodiny&#10;&#10;Automaticky generovaný popis">
            <a:extLst>
              <a:ext uri="{FF2B5EF4-FFF2-40B4-BE49-F238E27FC236}">
                <a16:creationId xmlns:a16="http://schemas.microsoft.com/office/drawing/2014/main" id="{23A42A3C-7D7E-4BBE-B037-F4DA9FA3C4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0354"/>
            <a:ext cx="1312166" cy="927646"/>
          </a:xfrm>
          <a:prstGeom prst="rect">
            <a:avLst/>
          </a:prstGeom>
        </p:spPr>
      </p:pic>
      <p:sp>
        <p:nvSpPr>
          <p:cNvPr id="5" name="BlokTextu 3">
            <a:extLst>
              <a:ext uri="{FF2B5EF4-FFF2-40B4-BE49-F238E27FC236}">
                <a16:creationId xmlns:a16="http://schemas.microsoft.com/office/drawing/2014/main" id="{69FF6D54-CC99-4B7E-B727-80A0C418AFA0}"/>
              </a:ext>
            </a:extLst>
          </p:cNvPr>
          <p:cNvSpPr txBox="1"/>
          <p:nvPr userDrawn="1"/>
        </p:nvSpPr>
        <p:spPr>
          <a:xfrm>
            <a:off x="1223266" y="6116209"/>
            <a:ext cx="590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Montserrat" panose="00000500000000000000" pitchFamily="2" charset="-18"/>
              </a:rPr>
              <a:t>This project has received funding from the European Union’s Horizon 2020 research and innovation program under grant agreement No. 862756.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304" y="787363"/>
            <a:ext cx="4845391" cy="1308765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7323667" y="4766008"/>
            <a:ext cx="4588933" cy="1811866"/>
          </a:xfrm>
          <a:prstGeom prst="rect">
            <a:avLst/>
          </a:prstGeom>
          <a:ln>
            <a:solidFill>
              <a:srgbClr val="34597C"/>
            </a:solidFill>
          </a:ln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 algn="ctr"/>
            <a:r>
              <a:rPr lang="en-US" b="1" dirty="0"/>
              <a:t>Insert Your Logos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812AD1-C17F-4A75-B507-AB84316D3E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09775" y="3095625"/>
            <a:ext cx="8172450" cy="1200150"/>
          </a:xfrm>
          <a:prstGeom prst="rect">
            <a:avLst/>
          </a:prstGeom>
        </p:spPr>
        <p:txBody>
          <a:bodyPr anchor="ctr"/>
          <a:lstStyle>
            <a:lvl1pPr indent="0" algn="ctr">
              <a:buNone/>
              <a:defRPr sz="3600" b="1">
                <a:solidFill>
                  <a:srgbClr val="95C11F"/>
                </a:solidFill>
              </a:defRPr>
            </a:lvl1pPr>
            <a:lvl2pPr indent="0">
              <a:buNone/>
              <a:defRPr b="1">
                <a:solidFill>
                  <a:srgbClr val="95C11F"/>
                </a:solidFill>
              </a:defRPr>
            </a:lvl2pPr>
            <a:lvl3pPr indent="0">
              <a:buNone/>
              <a:defRPr b="1">
                <a:solidFill>
                  <a:srgbClr val="95C11F"/>
                </a:solidFill>
              </a:defRPr>
            </a:lvl3pPr>
            <a:lvl4pPr indent="0">
              <a:buNone/>
              <a:defRPr b="1">
                <a:solidFill>
                  <a:srgbClr val="95C11F"/>
                </a:solidFill>
              </a:defRPr>
            </a:lvl4pPr>
            <a:lvl5pPr indent="0">
              <a:buNone/>
              <a:defRPr b="1">
                <a:solidFill>
                  <a:srgbClr val="95C11F"/>
                </a:solidFill>
              </a:defRPr>
            </a:lvl5pPr>
          </a:lstStyle>
          <a:p>
            <a:pPr lvl="0"/>
            <a:r>
              <a:rPr lang="en-US" dirty="0"/>
              <a:t>HEADLINE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7F20225-2E1D-4B71-B962-4D5E92278A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9075" y="5095874"/>
            <a:ext cx="5619750" cy="733425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34626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grey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6BF26E0-AAC6-4B0D-8EB6-7E10D20BF1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67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grey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6BF26E0-AAC6-4B0D-8EB6-7E10D20BF1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91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277701" y="1829347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Chapter</a:t>
            </a:r>
            <a:r>
              <a:rPr lang="sk-SK" dirty="0"/>
              <a:t> 1...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87901" y="1829346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Case</a:t>
            </a:r>
            <a:r>
              <a:rPr lang="sk-SK" dirty="0"/>
              <a:t> Study Demo-</a:t>
            </a:r>
            <a:r>
              <a:rPr lang="sk-SK" dirty="0" err="1"/>
              <a:t>Sites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28626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277701" y="1829347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Chapter</a:t>
            </a:r>
            <a:r>
              <a:rPr lang="sk-SK" dirty="0"/>
              <a:t> 1...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87901" y="1829346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Case</a:t>
            </a:r>
            <a:r>
              <a:rPr lang="sk-SK" dirty="0"/>
              <a:t> Study Demo-</a:t>
            </a:r>
            <a:r>
              <a:rPr lang="sk-SK" dirty="0" err="1"/>
              <a:t>Sites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61314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467"/>
            <a:ext cx="5227608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8" y="787025"/>
            <a:ext cx="640339" cy="9091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8" y="2224078"/>
            <a:ext cx="640339" cy="9091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7" y="3661131"/>
            <a:ext cx="640339" cy="9091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7" y="5098183"/>
            <a:ext cx="640339" cy="909184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78BB7AC-2FFD-4C36-A3A9-9B98D6AAB4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26544" y="1878710"/>
            <a:ext cx="3174520" cy="3083646"/>
          </a:xfrm>
          <a:prstGeom prst="ellipse">
            <a:avLst/>
          </a:prstGeom>
          <a:solidFill>
            <a:schemeClr val="bg1">
              <a:alpha val="70000"/>
            </a:schemeClr>
          </a:solidFill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03597F"/>
                </a:solidFill>
              </a:defRPr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en-US" dirty="0"/>
              <a:t>Place your text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5808663" y="541867"/>
            <a:ext cx="6103937" cy="5757333"/>
          </a:xfrm>
          <a:prstGeom prst="roundRect">
            <a:avLst>
              <a:gd name="adj" fmla="val 299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494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078071" y="0"/>
            <a:ext cx="6113929" cy="6858000"/>
          </a:xfrm>
          <a:prstGeom prst="rect">
            <a:avLst/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25" y="501926"/>
            <a:ext cx="4356094" cy="58541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221" y="3343270"/>
            <a:ext cx="4905627" cy="171459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F19C4-2C60-4FD0-967A-D9AEB54A68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7825" y="2590800"/>
            <a:ext cx="2771775" cy="19621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text here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3CE5E3E-72A5-439A-BD39-C3ECC6B6C16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81535" y="540798"/>
            <a:ext cx="4905628" cy="2628900"/>
          </a:xfrm>
          <a:prstGeom prst="roundRect">
            <a:avLst>
              <a:gd name="adj" fmla="val 5395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73CE5E3E-72A5-439A-BD39-C3ECC6B6C16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81535" y="3662626"/>
            <a:ext cx="4905628" cy="2628900"/>
          </a:xfrm>
          <a:prstGeom prst="roundRect">
            <a:avLst>
              <a:gd name="adj" fmla="val 5395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07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650" y="3885"/>
            <a:ext cx="813435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391524" y="304104"/>
            <a:ext cx="3562350" cy="6257562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20663" y="160338"/>
            <a:ext cx="3571875" cy="1058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</a:p>
          <a:p>
            <a:pPr lvl="0"/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20663" y="1378200"/>
            <a:ext cx="3571875" cy="5183466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22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337" y="0"/>
            <a:ext cx="8145663" cy="6858000"/>
          </a:xfrm>
          <a:prstGeom prst="rect">
            <a:avLst/>
          </a:prstGeom>
        </p:spPr>
      </p:pic>
      <p:sp>
        <p:nvSpPr>
          <p:cNvPr id="9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20663" y="160338"/>
            <a:ext cx="3571875" cy="1058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</a:p>
          <a:p>
            <a:pPr lvl="0"/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0663" y="1378200"/>
            <a:ext cx="3571875" cy="5183466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91525" y="4604273"/>
            <a:ext cx="3571875" cy="1957394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91524" y="203170"/>
            <a:ext cx="3571875" cy="3734129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547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>
          <a:xfrm>
            <a:off x="345573" y="553156"/>
            <a:ext cx="3702756" cy="5712177"/>
          </a:xfrm>
          <a:prstGeom prst="roundRect">
            <a:avLst>
              <a:gd name="adj" fmla="val 4777"/>
            </a:avLst>
          </a:prstGeom>
          <a:noFill/>
          <a:ln w="76200">
            <a:solidFill>
              <a:srgbClr val="0359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 userDrawn="1"/>
        </p:nvSpPr>
        <p:spPr>
          <a:xfrm>
            <a:off x="4277305" y="832555"/>
            <a:ext cx="3640703" cy="5192888"/>
          </a:xfrm>
          <a:prstGeom prst="roundRect">
            <a:avLst>
              <a:gd name="adj" fmla="val 4799"/>
            </a:avLst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0" name="Rounded Rectangle 9"/>
          <p:cNvSpPr/>
          <p:nvPr userDrawn="1"/>
        </p:nvSpPr>
        <p:spPr>
          <a:xfrm>
            <a:off x="4521088" y="1047901"/>
            <a:ext cx="3157223" cy="4762196"/>
          </a:xfrm>
          <a:prstGeom prst="roundRect">
            <a:avLst>
              <a:gd name="adj" fmla="val 3393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5BAA0E0-5533-4F1B-9DD0-DED917532F4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93576" y="832555"/>
            <a:ext cx="3209925" cy="5192888"/>
          </a:xfrm>
          <a:prstGeom prst="roundRect">
            <a:avLst>
              <a:gd name="adj" fmla="val 2926"/>
            </a:avLst>
          </a:prstGeom>
          <a:ln w="76200">
            <a:noFill/>
          </a:ln>
          <a:effectLst/>
        </p:spPr>
        <p:txBody>
          <a:bodyPr/>
          <a:lstStyle>
            <a:lvl1pPr marL="0" indent="0">
              <a:buNone/>
              <a:defRPr sz="1600">
                <a:ln>
                  <a:noFill/>
                </a:ln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CE25A01-83FF-4308-B393-632EA285A92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701092" y="1237129"/>
            <a:ext cx="2796987" cy="4399877"/>
          </a:xfrm>
          <a:prstGeom prst="roundRect">
            <a:avLst>
              <a:gd name="adj" fmla="val 3573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5" name="Rounded Rectangle 14"/>
          <p:cNvSpPr/>
          <p:nvPr userDrawn="1"/>
        </p:nvSpPr>
        <p:spPr>
          <a:xfrm>
            <a:off x="8146983" y="553156"/>
            <a:ext cx="3702756" cy="5712177"/>
          </a:xfrm>
          <a:prstGeom prst="roundRect">
            <a:avLst>
              <a:gd name="adj" fmla="val 4777"/>
            </a:avLst>
          </a:prstGeom>
          <a:noFill/>
          <a:ln w="76200">
            <a:solidFill>
              <a:srgbClr val="0359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5BAA0E0-5533-4F1B-9DD0-DED917532F4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93398" y="812800"/>
            <a:ext cx="3209925" cy="5192888"/>
          </a:xfrm>
          <a:prstGeom prst="roundRect">
            <a:avLst>
              <a:gd name="adj" fmla="val 2926"/>
            </a:avLst>
          </a:prstGeom>
          <a:ln w="76200">
            <a:noFill/>
          </a:ln>
          <a:effectLst/>
        </p:spPr>
        <p:txBody>
          <a:bodyPr/>
          <a:lstStyle>
            <a:lvl1pPr marL="0" indent="0">
              <a:buNone/>
              <a:defRPr sz="1600">
                <a:ln>
                  <a:noFill/>
                </a:ln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6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939F28-3671-4D40-B49B-3E0E8E67796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18042" y="990805"/>
            <a:ext cx="7574492" cy="5194790"/>
          </a:xfrm>
          <a:prstGeom prst="roundRect">
            <a:avLst>
              <a:gd name="adj" fmla="val 3791"/>
            </a:avLst>
          </a:prstGeom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0C74BC3-0E49-4033-B36F-64809D6DF8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8475" y="224705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Rounded Rectangle 9"/>
          <p:cNvSpPr/>
          <p:nvPr userDrawn="1"/>
        </p:nvSpPr>
        <p:spPr>
          <a:xfrm>
            <a:off x="8246877" y="990805"/>
            <a:ext cx="3640703" cy="5192888"/>
          </a:xfrm>
          <a:prstGeom prst="roundRect">
            <a:avLst>
              <a:gd name="adj" fmla="val 4799"/>
            </a:avLst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1" name="Rounded Rectangle 10"/>
          <p:cNvSpPr/>
          <p:nvPr userDrawn="1"/>
        </p:nvSpPr>
        <p:spPr>
          <a:xfrm>
            <a:off x="8490660" y="1206151"/>
            <a:ext cx="3157223" cy="4762196"/>
          </a:xfrm>
          <a:prstGeom prst="roundRect">
            <a:avLst>
              <a:gd name="adj" fmla="val 3393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CE25A01-83FF-4308-B393-632EA285A92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670664" y="1395379"/>
            <a:ext cx="2796987" cy="4399877"/>
          </a:xfrm>
          <a:prstGeom prst="roundRect">
            <a:avLst>
              <a:gd name="adj" fmla="val 3573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47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331933-7C40-4ED5-BEFF-C46C90798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13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414867" y="355071"/>
            <a:ext cx="3225800" cy="5254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772884" y="1421007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8" hasCustomPrompt="1"/>
          </p:nvPr>
        </p:nvSpPr>
        <p:spPr>
          <a:xfrm>
            <a:off x="772884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17" name="Content Placeholder 7"/>
          <p:cNvSpPr>
            <a:spLocks noGrp="1"/>
          </p:cNvSpPr>
          <p:nvPr>
            <p:ph sz="quarter" idx="19" hasCustomPrompt="1"/>
          </p:nvPr>
        </p:nvSpPr>
        <p:spPr>
          <a:xfrm>
            <a:off x="4447907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935D33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19" name="Content Placeholder 7"/>
          <p:cNvSpPr>
            <a:spLocks noGrp="1"/>
          </p:cNvSpPr>
          <p:nvPr>
            <p:ph sz="quarter" idx="20" hasCustomPrompt="1"/>
          </p:nvPr>
        </p:nvSpPr>
        <p:spPr>
          <a:xfrm>
            <a:off x="8122934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093319" y="1421007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447907" y="1421006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935D33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3950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: zaoblené rohy 8">
            <a:extLst>
              <a:ext uri="{FF2B5EF4-FFF2-40B4-BE49-F238E27FC236}">
                <a16:creationId xmlns:a16="http://schemas.microsoft.com/office/drawing/2014/main" id="{2B8E5218-19C4-42B4-B351-FACB6FC69C25}"/>
              </a:ext>
            </a:extLst>
          </p:cNvPr>
          <p:cNvSpPr/>
          <p:nvPr userDrawn="1"/>
        </p:nvSpPr>
        <p:spPr>
          <a:xfrm>
            <a:off x="6470327" y="1665514"/>
            <a:ext cx="4873535" cy="4678136"/>
          </a:xfrm>
          <a:prstGeom prst="roundRect">
            <a:avLst>
              <a:gd name="adj" fmla="val 6351"/>
            </a:avLst>
          </a:prstGeom>
          <a:solidFill>
            <a:schemeClr val="bg1"/>
          </a:solidFill>
          <a:ln w="50800">
            <a:solidFill>
              <a:srgbClr val="035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ál 7">
            <a:extLst>
              <a:ext uri="{FF2B5EF4-FFF2-40B4-BE49-F238E27FC236}">
                <a16:creationId xmlns:a16="http://schemas.microsoft.com/office/drawing/2014/main" id="{03826019-CAD3-4228-868A-CF8443159EAD}"/>
              </a:ext>
            </a:extLst>
          </p:cNvPr>
          <p:cNvSpPr/>
          <p:nvPr userDrawn="1"/>
        </p:nvSpPr>
        <p:spPr>
          <a:xfrm>
            <a:off x="8210407" y="968829"/>
            <a:ext cx="1393370" cy="139337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35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bdĺžnik: zaoblené rohy 8">
            <a:extLst>
              <a:ext uri="{FF2B5EF4-FFF2-40B4-BE49-F238E27FC236}">
                <a16:creationId xmlns:a16="http://schemas.microsoft.com/office/drawing/2014/main" id="{2B8E5218-19C4-42B4-B351-FACB6FC69C25}"/>
              </a:ext>
            </a:extLst>
          </p:cNvPr>
          <p:cNvSpPr/>
          <p:nvPr userDrawn="1"/>
        </p:nvSpPr>
        <p:spPr>
          <a:xfrm>
            <a:off x="752748" y="1665514"/>
            <a:ext cx="4873535" cy="4678136"/>
          </a:xfrm>
          <a:prstGeom prst="roundRect">
            <a:avLst>
              <a:gd name="adj" fmla="val 6170"/>
            </a:avLst>
          </a:prstGeom>
          <a:solidFill>
            <a:schemeClr val="bg1"/>
          </a:solidFill>
          <a:ln w="50800">
            <a:solidFill>
              <a:srgbClr val="AACE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31" y="1153906"/>
            <a:ext cx="688323" cy="1024884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10AB620-8CC8-4213-B926-1F38811C544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62025" y="2485102"/>
            <a:ext cx="4476750" cy="3591848"/>
          </a:xfrm>
          <a:prstGeom prst="roundRect">
            <a:avLst>
              <a:gd name="adj" fmla="val 32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95C11F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4" name="Ovál 7">
            <a:extLst>
              <a:ext uri="{FF2B5EF4-FFF2-40B4-BE49-F238E27FC236}">
                <a16:creationId xmlns:a16="http://schemas.microsoft.com/office/drawing/2014/main" id="{87BB076B-F2F8-4E3D-92EB-6B88400AA4AF}"/>
              </a:ext>
            </a:extLst>
          </p:cNvPr>
          <p:cNvSpPr/>
          <p:nvPr userDrawn="1"/>
        </p:nvSpPr>
        <p:spPr>
          <a:xfrm>
            <a:off x="2492830" y="968829"/>
            <a:ext cx="1393370" cy="1393370"/>
          </a:xfrm>
          <a:prstGeom prst="ellipse">
            <a:avLst/>
          </a:prstGeom>
          <a:solidFill>
            <a:schemeClr val="bg1"/>
          </a:solidFill>
          <a:ln w="50800">
            <a:solidFill>
              <a:srgbClr val="95C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64" y="1153906"/>
            <a:ext cx="687202" cy="1023215"/>
          </a:xfrm>
          <a:prstGeom prst="rect">
            <a:avLst/>
          </a:prstGeom>
        </p:spPr>
      </p:pic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FBC47EB1-DB15-460B-8076-0A496F85B2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4867" y="355071"/>
            <a:ext cx="3225800" cy="5254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  <a:endParaRPr lang="en-GB" dirty="0"/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B10AB620-8CC8-4213-B926-1F38811C544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668717" y="2485102"/>
            <a:ext cx="4476750" cy="3591848"/>
          </a:xfrm>
          <a:prstGeom prst="roundRect">
            <a:avLst>
              <a:gd name="adj" fmla="val 32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8214073" y="968829"/>
            <a:ext cx="1386038" cy="1391216"/>
          </a:xfrm>
          <a:prstGeom prst="ellipse">
            <a:avLst/>
          </a:prstGeom>
          <a:ln w="38100">
            <a:solidFill>
              <a:srgbClr val="03597F"/>
            </a:solidFill>
          </a:ln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2496496" y="969906"/>
            <a:ext cx="1386038" cy="1391216"/>
          </a:xfrm>
          <a:prstGeom prst="ellipse">
            <a:avLst/>
          </a:prstGeom>
          <a:ln w="381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800" b="0">
                <a:solidFill>
                  <a:srgbClr val="7030A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433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utre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1"/>
          <p:cNvSpPr>
            <a:spLocks noGrp="1"/>
          </p:cNvSpPr>
          <p:nvPr>
            <p:ph type="pic" sz="quarter" idx="22"/>
          </p:nvPr>
        </p:nvSpPr>
        <p:spPr>
          <a:xfrm>
            <a:off x="9391322" y="810345"/>
            <a:ext cx="1931240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6" name="Picture Placeholder 21"/>
          <p:cNvSpPr>
            <a:spLocks noGrp="1"/>
          </p:cNvSpPr>
          <p:nvPr>
            <p:ph type="pic" sz="quarter" idx="21"/>
          </p:nvPr>
        </p:nvSpPr>
        <p:spPr>
          <a:xfrm>
            <a:off x="6560032" y="810345"/>
            <a:ext cx="1931240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Picture Placeholder 21"/>
          <p:cNvSpPr>
            <a:spLocks noGrp="1"/>
          </p:cNvSpPr>
          <p:nvPr>
            <p:ph type="pic" sz="quarter" idx="20"/>
          </p:nvPr>
        </p:nvSpPr>
        <p:spPr>
          <a:xfrm>
            <a:off x="3725110" y="810345"/>
            <a:ext cx="1931240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/>
          </p:nvPr>
        </p:nvSpPr>
        <p:spPr>
          <a:xfrm>
            <a:off x="893820" y="810345"/>
            <a:ext cx="1931240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96543" y="3059213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535868" y="3095257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68975" y="3095257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200264" y="3134334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8" name="Picture Placeholder 21"/>
          <p:cNvSpPr>
            <a:spLocks noGrp="1"/>
          </p:cNvSpPr>
          <p:nvPr>
            <p:ph type="pic" sz="quarter" idx="23"/>
          </p:nvPr>
        </p:nvSpPr>
        <p:spPr>
          <a:xfrm>
            <a:off x="1055188" y="977932"/>
            <a:ext cx="1596066" cy="1596066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3597F"/>
            </a:solidFill>
          </a:ln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rgbClr val="7030A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21"/>
          <p:cNvSpPr>
            <a:spLocks noGrp="1"/>
          </p:cNvSpPr>
          <p:nvPr>
            <p:ph type="pic" sz="quarter" idx="24"/>
          </p:nvPr>
        </p:nvSpPr>
        <p:spPr>
          <a:xfrm>
            <a:off x="6727619" y="977932"/>
            <a:ext cx="1596066" cy="159606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21"/>
          <p:cNvSpPr>
            <a:spLocks noGrp="1"/>
          </p:cNvSpPr>
          <p:nvPr>
            <p:ph type="pic" sz="quarter" idx="25"/>
          </p:nvPr>
        </p:nvSpPr>
        <p:spPr>
          <a:xfrm>
            <a:off x="3892697" y="977932"/>
            <a:ext cx="1596066" cy="159606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1" name="Picture Placeholder 21"/>
          <p:cNvSpPr>
            <a:spLocks noGrp="1"/>
          </p:cNvSpPr>
          <p:nvPr>
            <p:ph type="pic" sz="quarter" idx="26"/>
          </p:nvPr>
        </p:nvSpPr>
        <p:spPr>
          <a:xfrm>
            <a:off x="9558909" y="977932"/>
            <a:ext cx="1596066" cy="1596066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5708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831424" y="622781"/>
            <a:ext cx="3027998" cy="143377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 baseline="0">
                <a:solidFill>
                  <a:srgbClr val="03597F"/>
                </a:solidFill>
              </a:defRPr>
            </a:lvl1pPr>
          </a:lstStyle>
          <a:p>
            <a:pPr lvl="0"/>
            <a:r>
              <a:rPr lang="en-GB" noProof="0" dirty="0"/>
              <a:t>Add Speaker Contact</a:t>
            </a:r>
            <a:endParaRPr lang="sk-SK" noProof="0" dirty="0"/>
          </a:p>
        </p:txBody>
      </p:sp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CA39CDED-64ED-41D8-A0AF-97A8D6D1AE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838" t="-38838" r="-38838" b="-38838"/>
          <a:stretch/>
        </p:blipFill>
        <p:spPr>
          <a:xfrm>
            <a:off x="7831424" y="2590124"/>
            <a:ext cx="831532" cy="8315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884" t="-40884" r="-40884" b="-40884"/>
          <a:stretch/>
        </p:blipFill>
        <p:spPr>
          <a:xfrm>
            <a:off x="7831424" y="3141903"/>
            <a:ext cx="850679" cy="850679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662955" y="2836613"/>
            <a:ext cx="20488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3597F"/>
                </a:solidFill>
              </a:rPr>
              <a:t>@H2020_OPTAIN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662956" y="3397965"/>
            <a:ext cx="2048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3597F"/>
                </a:solidFill>
              </a:rPr>
              <a:t>@H2020OPTAIN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291148" y="3980583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95C11F"/>
                </a:solidFill>
              </a:rPr>
              <a:t>WWW.OPTAIN.EU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8662955" y="4539943"/>
            <a:ext cx="1553593" cy="1538003"/>
          </a:xfrm>
          <a:prstGeom prst="roundRect">
            <a:avLst>
              <a:gd name="adj" fmla="val 4458"/>
            </a:avLst>
          </a:prstGeom>
          <a:solidFill>
            <a:srgbClr val="0F58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3597F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559" y="4612859"/>
            <a:ext cx="1387257" cy="1387257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362890" y="2460445"/>
            <a:ext cx="3217576" cy="221359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Thank you</a:t>
            </a:r>
          </a:p>
          <a:p>
            <a:pPr lvl="0"/>
            <a:r>
              <a:rPr lang="en-GB" noProof="0" dirty="0"/>
              <a:t>for your</a:t>
            </a:r>
          </a:p>
          <a:p>
            <a:pPr lvl="0"/>
            <a:r>
              <a:rPr lang="en-GB" noProof="0" dirty="0"/>
              <a:t>attention!</a:t>
            </a:r>
          </a:p>
        </p:txBody>
      </p:sp>
    </p:spTree>
    <p:extLst>
      <p:ext uri="{BB962C8B-B14F-4D97-AF65-F5344CB8AC3E}">
        <p14:creationId xmlns:p14="http://schemas.microsoft.com/office/powerpoint/2010/main" val="2858729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331933-7C40-4ED5-BEFF-C46C90798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noFill/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36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whit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0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whit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27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5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ckground slide blu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17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green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1969B73-801E-4493-AE79-813093702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05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green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1969B73-801E-4493-AE79-813093702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936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477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49" r:id="rId2"/>
    <p:sldLayoutId id="2147483665" r:id="rId3"/>
    <p:sldLayoutId id="2147483650" r:id="rId4"/>
    <p:sldLayoutId id="2147483666" r:id="rId5"/>
    <p:sldLayoutId id="2147483669" r:id="rId6"/>
    <p:sldLayoutId id="2147483670" r:id="rId7"/>
    <p:sldLayoutId id="2147483651" r:id="rId8"/>
    <p:sldLayoutId id="2147483667" r:id="rId9"/>
    <p:sldLayoutId id="2147483652" r:id="rId10"/>
    <p:sldLayoutId id="2147483668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  <p:sldLayoutId id="2147483660" r:id="rId19"/>
    <p:sldLayoutId id="2147483661" r:id="rId20"/>
    <p:sldLayoutId id="2147483662" r:id="rId21"/>
    <p:sldLayoutId id="2147483663" r:id="rId22"/>
    <p:sldLayoutId id="214748367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nc.ufz.de/apps/onlyoffice/s/KA9Cr2bbtALGMHr?fileId=117729538" TargetMode="External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nc.ufz.de/apps/onlyoffice/s/KA9Cr2bbtALGMHr?fileId=123941147" TargetMode="External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mailto:Csilla.farkas@nibio.no" TargetMode="Externa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0.emf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390697" y="3043073"/>
            <a:ext cx="9204763" cy="120015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hu-HU" dirty="0" err="1"/>
              <a:t>Introduction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hydrological</a:t>
            </a:r>
            <a:r>
              <a:rPr lang="hu-HU" dirty="0"/>
              <a:t> </a:t>
            </a:r>
            <a:r>
              <a:rPr lang="hu-HU" dirty="0" err="1"/>
              <a:t>models</a:t>
            </a:r>
            <a:br>
              <a:rPr lang="hu-HU" dirty="0"/>
            </a:br>
            <a:r>
              <a:rPr lang="hu-HU" dirty="0"/>
              <a:t>SWAP </a:t>
            </a:r>
            <a:r>
              <a:rPr lang="hu-HU" dirty="0" err="1"/>
              <a:t>theory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prstGeom prst="roundRect">
            <a:avLst>
              <a:gd name="adj" fmla="val 5395"/>
            </a:avLst>
          </a:prstGeom>
        </p:spPr>
        <p:txBody>
          <a:bodyPr/>
          <a:lstStyle/>
          <a:p>
            <a:r>
              <a:rPr lang="hu-HU" dirty="0"/>
              <a:t>Csilla Farkas</a:t>
            </a:r>
            <a:endParaRPr lang="en-GB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AAF2928-945C-0380-4B79-950C7500B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000" y="5547221"/>
            <a:ext cx="2398921" cy="109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743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55895" y="247540"/>
            <a:ext cx="10985954" cy="638030"/>
          </a:xfrm>
        </p:spPr>
        <p:txBody>
          <a:bodyPr/>
          <a:lstStyle/>
          <a:p>
            <a:pPr algn="ctr"/>
            <a:r>
              <a:rPr lang="en-GB" dirty="0"/>
              <a:t>Traditional understanding of hydraulic modelling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248872" y="1187041"/>
            <a:ext cx="5545933" cy="4879021"/>
          </a:xfrm>
        </p:spPr>
        <p:txBody>
          <a:bodyPr/>
          <a:lstStyle/>
          <a:p>
            <a:r>
              <a:rPr lang="en-GB" b="1" dirty="0"/>
              <a:t>Soil scientists</a:t>
            </a:r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600" b="1" dirty="0"/>
              <a:t>Soil water content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600" b="1" dirty="0"/>
              <a:t>Drainage outflow</a:t>
            </a:r>
          </a:p>
        </p:txBody>
      </p:sp>
      <p:pic>
        <p:nvPicPr>
          <p:cNvPr id="5" name="Picture 16">
            <a:extLst>
              <a:ext uri="{FF2B5EF4-FFF2-40B4-BE49-F238E27FC236}">
                <a16:creationId xmlns:a16="http://schemas.microsoft.com/office/drawing/2014/main" id="{7DD593CB-E22D-392E-E788-C123C092DF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" t="8885" r="7238"/>
          <a:stretch/>
        </p:blipFill>
        <p:spPr bwMode="auto">
          <a:xfrm>
            <a:off x="176894" y="1637195"/>
            <a:ext cx="5545933" cy="30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76894" y="1093409"/>
            <a:ext cx="5545933" cy="4879021"/>
          </a:xfrm>
        </p:spPr>
        <p:txBody>
          <a:bodyPr/>
          <a:lstStyle/>
          <a:p>
            <a:r>
              <a:rPr lang="en-GB" b="1" dirty="0"/>
              <a:t>Hydrologists</a:t>
            </a:r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600" b="1" dirty="0"/>
              <a:t>Surface runoff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600" b="1" dirty="0"/>
              <a:t>Subsurface runoff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sz="16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600" b="1" dirty="0"/>
              <a:t>Water quantity and quality at catchment outlet</a:t>
            </a:r>
          </a:p>
          <a:p>
            <a:endParaRPr lang="en-GB" sz="1600" b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7F38F08-A7BD-D462-06F9-77AD619174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516" y="1718037"/>
            <a:ext cx="4847056" cy="374609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1B899CA-72BF-3C81-196C-23EC76B4D92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140" t="21281" r="718" b="-1880"/>
          <a:stretch/>
        </p:blipFill>
        <p:spPr>
          <a:xfrm>
            <a:off x="2453815" y="1273628"/>
            <a:ext cx="946119" cy="115007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73295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B90AC47-F970-7B92-D38B-0055814C87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9361" y="253280"/>
            <a:ext cx="10757354" cy="638030"/>
          </a:xfrm>
        </p:spPr>
        <p:txBody>
          <a:bodyPr/>
          <a:lstStyle/>
          <a:p>
            <a:pPr algn="ctr"/>
            <a:r>
              <a:rPr lang="en-GB" dirty="0"/>
              <a:t>Hydrological models in the </a:t>
            </a:r>
            <a:r>
              <a:rPr lang="en-GB" dirty="0" err="1"/>
              <a:t>spatio</a:t>
            </a:r>
            <a:r>
              <a:rPr lang="en-GB" dirty="0"/>
              <a:t>-temporal scale 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6B46A93-8B3E-E7A4-9370-61D7AB17DE1C}"/>
              </a:ext>
            </a:extLst>
          </p:cNvPr>
          <p:cNvCxnSpPr/>
          <p:nvPr/>
        </p:nvCxnSpPr>
        <p:spPr>
          <a:xfrm flipV="1">
            <a:off x="2758304" y="1519262"/>
            <a:ext cx="5612607" cy="3597703"/>
          </a:xfrm>
          <a:prstGeom prst="line">
            <a:avLst/>
          </a:prstGeom>
          <a:ln w="9525" cap="flat" cmpd="sng" algn="ctr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Connector: Curved 45">
            <a:extLst>
              <a:ext uri="{FF2B5EF4-FFF2-40B4-BE49-F238E27FC236}">
                <a16:creationId xmlns:a16="http://schemas.microsoft.com/office/drawing/2014/main" id="{E24DC081-A694-CB6A-7F8E-2D701A16A503}"/>
              </a:ext>
            </a:extLst>
          </p:cNvPr>
          <p:cNvCxnSpPr>
            <a:cxnSpLocks/>
          </p:cNvCxnSpPr>
          <p:nvPr/>
        </p:nvCxnSpPr>
        <p:spPr>
          <a:xfrm flipV="1">
            <a:off x="2927112" y="2872510"/>
            <a:ext cx="5155767" cy="2144934"/>
          </a:xfrm>
          <a:prstGeom prst="curvedConnector3">
            <a:avLst>
              <a:gd name="adj1" fmla="val 50000"/>
            </a:avLst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or: Curved 46">
            <a:extLst>
              <a:ext uri="{FF2B5EF4-FFF2-40B4-BE49-F238E27FC236}">
                <a16:creationId xmlns:a16="http://schemas.microsoft.com/office/drawing/2014/main" id="{03E2FB04-E7A3-BF4B-D188-7BD6F9C567C7}"/>
              </a:ext>
            </a:extLst>
          </p:cNvPr>
          <p:cNvCxnSpPr>
            <a:cxnSpLocks/>
          </p:cNvCxnSpPr>
          <p:nvPr/>
        </p:nvCxnSpPr>
        <p:spPr>
          <a:xfrm rot="10800000" flipV="1">
            <a:off x="2647400" y="1675874"/>
            <a:ext cx="5129793" cy="3155219"/>
          </a:xfrm>
          <a:prstGeom prst="curvedConnector3">
            <a:avLst>
              <a:gd name="adj1" fmla="val 76154"/>
            </a:avLst>
          </a:prstGeom>
          <a:ln w="4762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Csoportba foglalás 57">
            <a:extLst>
              <a:ext uri="{FF2B5EF4-FFF2-40B4-BE49-F238E27FC236}">
                <a16:creationId xmlns:a16="http://schemas.microsoft.com/office/drawing/2014/main" id="{DAA9FE47-C2EF-C7AD-34E3-D73D51C00A33}"/>
              </a:ext>
            </a:extLst>
          </p:cNvPr>
          <p:cNvGrpSpPr/>
          <p:nvPr/>
        </p:nvGrpSpPr>
        <p:grpSpPr>
          <a:xfrm>
            <a:off x="2927112" y="3057886"/>
            <a:ext cx="1910105" cy="1702792"/>
            <a:chOff x="6096000" y="1564806"/>
            <a:chExt cx="3395742" cy="3027185"/>
          </a:xfrm>
        </p:grpSpPr>
        <p:cxnSp>
          <p:nvCxnSpPr>
            <p:cNvPr id="49" name="Egyenes összekötő 53">
              <a:extLst>
                <a:ext uri="{FF2B5EF4-FFF2-40B4-BE49-F238E27FC236}">
                  <a16:creationId xmlns:a16="http://schemas.microsoft.com/office/drawing/2014/main" id="{AB7BD840-E797-4310-54A5-3818B2D21AF9}"/>
                </a:ext>
              </a:extLst>
            </p:cNvPr>
            <p:cNvCxnSpPr/>
            <p:nvPr/>
          </p:nvCxnSpPr>
          <p:spPr>
            <a:xfrm>
              <a:off x="6096000" y="1564806"/>
              <a:ext cx="2641983" cy="0"/>
            </a:xfrm>
            <a:prstGeom prst="line">
              <a:avLst/>
            </a:prstGeom>
            <a:ln>
              <a:solidFill>
                <a:schemeClr val="accent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Egyenes összekötő 54">
              <a:extLst>
                <a:ext uri="{FF2B5EF4-FFF2-40B4-BE49-F238E27FC236}">
                  <a16:creationId xmlns:a16="http://schemas.microsoft.com/office/drawing/2014/main" id="{D7441CBE-599B-E09C-20DA-6F9B33C4537B}"/>
                </a:ext>
              </a:extLst>
            </p:cNvPr>
            <p:cNvCxnSpPr>
              <a:cxnSpLocks/>
            </p:cNvCxnSpPr>
            <p:nvPr/>
          </p:nvCxnSpPr>
          <p:spPr>
            <a:xfrm>
              <a:off x="9491742" y="1939399"/>
              <a:ext cx="0" cy="2652592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1" name="Téglalap: lekerekített 51">
            <a:extLst>
              <a:ext uri="{FF2B5EF4-FFF2-40B4-BE49-F238E27FC236}">
                <a16:creationId xmlns:a16="http://schemas.microsoft.com/office/drawing/2014/main" id="{1905B377-C51E-A1F4-D8FF-71F958917D20}"/>
              </a:ext>
            </a:extLst>
          </p:cNvPr>
          <p:cNvSpPr/>
          <p:nvPr/>
        </p:nvSpPr>
        <p:spPr>
          <a:xfrm>
            <a:off x="4761119" y="2279611"/>
            <a:ext cx="1674967" cy="1791973"/>
          </a:xfrm>
          <a:prstGeom prst="roundRect">
            <a:avLst/>
          </a:prstGeom>
          <a:solidFill>
            <a:srgbClr val="29A8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75" b="1" dirty="0">
                <a:solidFill>
                  <a:srgbClr val="002060"/>
                </a:solidFill>
              </a:rPr>
              <a:t>Hydrogeo-chemical models PERSiST</a:t>
            </a:r>
          </a:p>
          <a:p>
            <a:pPr algn="ctr"/>
            <a:r>
              <a:rPr lang="hu-HU" sz="1575" b="1" dirty="0">
                <a:solidFill>
                  <a:srgbClr val="002060"/>
                </a:solidFill>
              </a:rPr>
              <a:t>INCA, HBV</a:t>
            </a:r>
            <a:br>
              <a:rPr lang="hu-HU" sz="1575" b="1" dirty="0">
                <a:solidFill>
                  <a:srgbClr val="002060"/>
                </a:solidFill>
              </a:rPr>
            </a:br>
            <a:r>
              <a:rPr lang="hu-HU" sz="1575" b="1" dirty="0">
                <a:solidFill>
                  <a:srgbClr val="002060"/>
                </a:solidFill>
              </a:rPr>
              <a:t>SWAT, MIKE</a:t>
            </a:r>
          </a:p>
        </p:txBody>
      </p:sp>
      <p:sp>
        <p:nvSpPr>
          <p:cNvPr id="52" name="Téglalap: lekerekített 51">
            <a:extLst>
              <a:ext uri="{FF2B5EF4-FFF2-40B4-BE49-F238E27FC236}">
                <a16:creationId xmlns:a16="http://schemas.microsoft.com/office/drawing/2014/main" id="{DB34F149-1EFC-07CA-C62E-C4D38BCCDFC7}"/>
              </a:ext>
            </a:extLst>
          </p:cNvPr>
          <p:cNvSpPr/>
          <p:nvPr/>
        </p:nvSpPr>
        <p:spPr>
          <a:xfrm>
            <a:off x="2785212" y="3123052"/>
            <a:ext cx="1674971" cy="1637626"/>
          </a:xfrm>
          <a:prstGeom prst="roundRect">
            <a:avLst/>
          </a:prstGeom>
          <a:solidFill>
            <a:srgbClr val="E6CD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400" b="1" dirty="0">
                <a:solidFill>
                  <a:schemeClr val="accent4">
                    <a:lumMod val="50000"/>
                  </a:schemeClr>
                </a:solidFill>
              </a:rPr>
              <a:t>Soil hydrological models</a:t>
            </a:r>
            <a:br>
              <a:rPr lang="hu-HU" sz="1400" b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hu-HU" sz="1400" b="1" dirty="0">
                <a:solidFill>
                  <a:schemeClr val="accent4">
                    <a:lumMod val="50000"/>
                  </a:schemeClr>
                </a:solidFill>
              </a:rPr>
              <a:t>(SWAP, HYDRUS</a:t>
            </a:r>
            <a:r>
              <a:rPr lang="hu-HU" sz="1400" b="1">
                <a:solidFill>
                  <a:schemeClr val="accent4">
                    <a:lumMod val="50000"/>
                  </a:schemeClr>
                </a:solidFill>
              </a:rPr>
              <a:t>, COUP, DrainMod)</a:t>
            </a:r>
            <a:endParaRPr lang="hu-HU" sz="1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3" name="Szövegdoboz 40">
            <a:extLst>
              <a:ext uri="{FF2B5EF4-FFF2-40B4-BE49-F238E27FC236}">
                <a16:creationId xmlns:a16="http://schemas.microsoft.com/office/drawing/2014/main" id="{FD28CCEB-46FA-B014-04A4-03A7089496EA}"/>
              </a:ext>
            </a:extLst>
          </p:cNvPr>
          <p:cNvSpPr txBox="1"/>
          <p:nvPr/>
        </p:nvSpPr>
        <p:spPr>
          <a:xfrm>
            <a:off x="7498937" y="3075467"/>
            <a:ext cx="13692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u-HU" b="1" i="1" dirty="0">
                <a:solidFill>
                  <a:schemeClr val="accent5">
                    <a:lumMod val="50000"/>
                  </a:schemeClr>
                </a:solidFill>
              </a:rPr>
              <a:t>aggregation</a:t>
            </a:r>
          </a:p>
        </p:txBody>
      </p:sp>
      <p:sp>
        <p:nvSpPr>
          <p:cNvPr id="54" name="Szövegdoboz 41">
            <a:extLst>
              <a:ext uri="{FF2B5EF4-FFF2-40B4-BE49-F238E27FC236}">
                <a16:creationId xmlns:a16="http://schemas.microsoft.com/office/drawing/2014/main" id="{A42B734E-AB28-196F-919D-9512CE08700D}"/>
              </a:ext>
            </a:extLst>
          </p:cNvPr>
          <p:cNvSpPr txBox="1"/>
          <p:nvPr/>
        </p:nvSpPr>
        <p:spPr>
          <a:xfrm>
            <a:off x="4175740" y="5265920"/>
            <a:ext cx="5393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field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793D62E9-0722-40C6-0D36-79F8F9EE59A2}"/>
              </a:ext>
            </a:extLst>
          </p:cNvPr>
          <p:cNvCxnSpPr>
            <a:cxnSpLocks/>
          </p:cNvCxnSpPr>
          <p:nvPr/>
        </p:nvCxnSpPr>
        <p:spPr>
          <a:xfrm>
            <a:off x="2610271" y="5116965"/>
            <a:ext cx="5976664" cy="0"/>
          </a:xfrm>
          <a:prstGeom prst="straightConnector1">
            <a:avLst/>
          </a:prstGeom>
          <a:ln w="254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FB645969-CF81-C10B-9FA3-6C2A010B08A8}"/>
              </a:ext>
            </a:extLst>
          </p:cNvPr>
          <p:cNvCxnSpPr>
            <a:cxnSpLocks/>
          </p:cNvCxnSpPr>
          <p:nvPr/>
        </p:nvCxnSpPr>
        <p:spPr>
          <a:xfrm flipH="1" flipV="1">
            <a:off x="2677814" y="1508315"/>
            <a:ext cx="25877" cy="3608651"/>
          </a:xfrm>
          <a:prstGeom prst="straightConnector1">
            <a:avLst/>
          </a:prstGeom>
          <a:ln w="254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7374935-DE2B-D6AD-AB6B-5478870D87BA}"/>
              </a:ext>
            </a:extLst>
          </p:cNvPr>
          <p:cNvCxnSpPr>
            <a:cxnSpLocks/>
          </p:cNvCxnSpPr>
          <p:nvPr/>
        </p:nvCxnSpPr>
        <p:spPr>
          <a:xfrm>
            <a:off x="3474367" y="5116965"/>
            <a:ext cx="0" cy="897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E6EB49B-895B-564A-93A3-36BC8F8771FB}"/>
              </a:ext>
            </a:extLst>
          </p:cNvPr>
          <p:cNvCxnSpPr/>
          <p:nvPr/>
        </p:nvCxnSpPr>
        <p:spPr>
          <a:xfrm>
            <a:off x="4122439" y="5123598"/>
            <a:ext cx="0" cy="897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9E8EBFC-7807-C3B5-6371-9C7A10090EE1}"/>
              </a:ext>
            </a:extLst>
          </p:cNvPr>
          <p:cNvCxnSpPr/>
          <p:nvPr/>
        </p:nvCxnSpPr>
        <p:spPr>
          <a:xfrm>
            <a:off x="4770511" y="5119839"/>
            <a:ext cx="0" cy="897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3818263-0E30-DCAA-F887-86F828C30124}"/>
              </a:ext>
            </a:extLst>
          </p:cNvPr>
          <p:cNvCxnSpPr/>
          <p:nvPr/>
        </p:nvCxnSpPr>
        <p:spPr>
          <a:xfrm>
            <a:off x="5490591" y="5123598"/>
            <a:ext cx="0" cy="897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Szövegdoboz 44">
            <a:extLst>
              <a:ext uri="{FF2B5EF4-FFF2-40B4-BE49-F238E27FC236}">
                <a16:creationId xmlns:a16="http://schemas.microsoft.com/office/drawing/2014/main" id="{F363AA1D-7667-CA5F-6DF1-1CE25CDE6732}"/>
              </a:ext>
            </a:extLst>
          </p:cNvPr>
          <p:cNvSpPr txBox="1"/>
          <p:nvPr/>
        </p:nvSpPr>
        <p:spPr>
          <a:xfrm>
            <a:off x="5358989" y="5218789"/>
            <a:ext cx="976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dirty="0"/>
              <a:t>catchment </a:t>
            </a:r>
            <a:br>
              <a:rPr lang="hu-HU" sz="1200" dirty="0"/>
            </a:br>
            <a:endParaRPr lang="hu-HU" sz="1200" dirty="0"/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33F5132-8D73-2EDC-B90E-B71095CC88EC}"/>
              </a:ext>
            </a:extLst>
          </p:cNvPr>
          <p:cNvCxnSpPr>
            <a:cxnSpLocks/>
          </p:cNvCxnSpPr>
          <p:nvPr/>
        </p:nvCxnSpPr>
        <p:spPr>
          <a:xfrm>
            <a:off x="6210671" y="5130572"/>
            <a:ext cx="0" cy="897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5FAE5CBA-83F8-4F25-E5E6-27AF6CA6EBAD}"/>
              </a:ext>
            </a:extLst>
          </p:cNvPr>
          <p:cNvCxnSpPr/>
          <p:nvPr/>
        </p:nvCxnSpPr>
        <p:spPr>
          <a:xfrm>
            <a:off x="6930751" y="5137205"/>
            <a:ext cx="0" cy="897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Szövegdoboz 41">
            <a:extLst>
              <a:ext uri="{FF2B5EF4-FFF2-40B4-BE49-F238E27FC236}">
                <a16:creationId xmlns:a16="http://schemas.microsoft.com/office/drawing/2014/main" id="{EC50E325-BE44-4A3E-7AF3-8BB416F5EB1C}"/>
              </a:ext>
            </a:extLst>
          </p:cNvPr>
          <p:cNvSpPr txBox="1"/>
          <p:nvPr/>
        </p:nvSpPr>
        <p:spPr>
          <a:xfrm>
            <a:off x="1796143" y="1800518"/>
            <a:ext cx="907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b="1" dirty="0"/>
              <a:t>decades</a:t>
            </a:r>
          </a:p>
        </p:txBody>
      </p:sp>
      <p:sp>
        <p:nvSpPr>
          <p:cNvPr id="65" name="Szövegdoboz 41">
            <a:extLst>
              <a:ext uri="{FF2B5EF4-FFF2-40B4-BE49-F238E27FC236}">
                <a16:creationId xmlns:a16="http://schemas.microsoft.com/office/drawing/2014/main" id="{440CF1A3-BAB7-0806-6B53-188674CF3B1B}"/>
              </a:ext>
            </a:extLst>
          </p:cNvPr>
          <p:cNvSpPr txBox="1"/>
          <p:nvPr/>
        </p:nvSpPr>
        <p:spPr>
          <a:xfrm>
            <a:off x="3563238" y="5234876"/>
            <a:ext cx="5393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plot</a:t>
            </a:r>
          </a:p>
        </p:txBody>
      </p:sp>
      <p:sp>
        <p:nvSpPr>
          <p:cNvPr id="66" name="Szövegdoboz 44">
            <a:extLst>
              <a:ext uri="{FF2B5EF4-FFF2-40B4-BE49-F238E27FC236}">
                <a16:creationId xmlns:a16="http://schemas.microsoft.com/office/drawing/2014/main" id="{40E5C2E2-C85B-BB05-713C-6ED562871F99}"/>
              </a:ext>
            </a:extLst>
          </p:cNvPr>
          <p:cNvSpPr txBox="1"/>
          <p:nvPr/>
        </p:nvSpPr>
        <p:spPr>
          <a:xfrm>
            <a:off x="4594941" y="5068643"/>
            <a:ext cx="976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dirty="0"/>
              <a:t>sub-catchment </a:t>
            </a:r>
            <a:br>
              <a:rPr lang="hu-HU" sz="1200" dirty="0"/>
            </a:br>
            <a:endParaRPr lang="hu-HU" sz="1200" dirty="0"/>
          </a:p>
        </p:txBody>
      </p:sp>
      <p:sp>
        <p:nvSpPr>
          <p:cNvPr id="67" name="Szövegdoboz 41">
            <a:extLst>
              <a:ext uri="{FF2B5EF4-FFF2-40B4-BE49-F238E27FC236}">
                <a16:creationId xmlns:a16="http://schemas.microsoft.com/office/drawing/2014/main" id="{381B659C-E685-62B6-EA53-1E7218A220C4}"/>
              </a:ext>
            </a:extLst>
          </p:cNvPr>
          <p:cNvSpPr txBox="1"/>
          <p:nvPr/>
        </p:nvSpPr>
        <p:spPr>
          <a:xfrm>
            <a:off x="6243207" y="5226917"/>
            <a:ext cx="7363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region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B5EDF00D-A2EF-198A-E90F-5919C178CAD2}"/>
              </a:ext>
            </a:extLst>
          </p:cNvPr>
          <p:cNvCxnSpPr>
            <a:cxnSpLocks/>
          </p:cNvCxnSpPr>
          <p:nvPr/>
        </p:nvCxnSpPr>
        <p:spPr>
          <a:xfrm>
            <a:off x="7722839" y="5130572"/>
            <a:ext cx="0" cy="897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C2DC7DF8-F70C-6DFE-E350-EE58D0CB805B}"/>
              </a:ext>
            </a:extLst>
          </p:cNvPr>
          <p:cNvCxnSpPr/>
          <p:nvPr/>
        </p:nvCxnSpPr>
        <p:spPr>
          <a:xfrm>
            <a:off x="8370911" y="5137205"/>
            <a:ext cx="0" cy="897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Szövegdoboz 41">
            <a:extLst>
              <a:ext uri="{FF2B5EF4-FFF2-40B4-BE49-F238E27FC236}">
                <a16:creationId xmlns:a16="http://schemas.microsoft.com/office/drawing/2014/main" id="{0744F2FD-7066-9BF9-40A6-BB40404E9067}"/>
              </a:ext>
            </a:extLst>
          </p:cNvPr>
          <p:cNvSpPr txBox="1"/>
          <p:nvPr/>
        </p:nvSpPr>
        <p:spPr>
          <a:xfrm>
            <a:off x="6882265" y="5213310"/>
            <a:ext cx="926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dirty="0"/>
              <a:t>continent</a:t>
            </a:r>
          </a:p>
        </p:txBody>
      </p:sp>
      <p:sp>
        <p:nvSpPr>
          <p:cNvPr id="71" name="Szövegdoboz 41">
            <a:extLst>
              <a:ext uri="{FF2B5EF4-FFF2-40B4-BE49-F238E27FC236}">
                <a16:creationId xmlns:a16="http://schemas.microsoft.com/office/drawing/2014/main" id="{42056055-67FC-7B0F-4231-C329FD15A2F5}"/>
              </a:ext>
            </a:extLst>
          </p:cNvPr>
          <p:cNvSpPr txBox="1"/>
          <p:nvPr/>
        </p:nvSpPr>
        <p:spPr>
          <a:xfrm>
            <a:off x="7777190" y="5204709"/>
            <a:ext cx="720075" cy="276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globe</a:t>
            </a:r>
          </a:p>
        </p:txBody>
      </p:sp>
      <p:sp>
        <p:nvSpPr>
          <p:cNvPr id="72" name="Szövegdoboz 41">
            <a:extLst>
              <a:ext uri="{FF2B5EF4-FFF2-40B4-BE49-F238E27FC236}">
                <a16:creationId xmlns:a16="http://schemas.microsoft.com/office/drawing/2014/main" id="{A6DE5E61-CAB9-4BA7-C317-26E0470FCBB2}"/>
              </a:ext>
            </a:extLst>
          </p:cNvPr>
          <p:cNvSpPr txBox="1"/>
          <p:nvPr/>
        </p:nvSpPr>
        <p:spPr>
          <a:xfrm>
            <a:off x="7335008" y="5481165"/>
            <a:ext cx="1408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i="1" dirty="0">
                <a:solidFill>
                  <a:srgbClr val="336699"/>
                </a:solidFill>
              </a:rPr>
              <a:t>Spatial scale</a:t>
            </a:r>
          </a:p>
        </p:txBody>
      </p:sp>
      <p:sp>
        <p:nvSpPr>
          <p:cNvPr id="73" name="Szövegdoboz 40">
            <a:extLst>
              <a:ext uri="{FF2B5EF4-FFF2-40B4-BE49-F238E27FC236}">
                <a16:creationId xmlns:a16="http://schemas.microsoft.com/office/drawing/2014/main" id="{6F947594-572A-825A-BE9F-30534BD0D096}"/>
              </a:ext>
            </a:extLst>
          </p:cNvPr>
          <p:cNvSpPr txBox="1"/>
          <p:nvPr/>
        </p:nvSpPr>
        <p:spPr>
          <a:xfrm>
            <a:off x="2875696" y="5518733"/>
            <a:ext cx="424186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350" i="1" dirty="0">
                <a:solidFill>
                  <a:srgbClr val="336699"/>
                </a:solidFill>
              </a:rPr>
              <a:t>   m</a:t>
            </a:r>
            <a:r>
              <a:rPr lang="hu-HU" sz="1350" i="1" baseline="30000" dirty="0">
                <a:solidFill>
                  <a:srgbClr val="336699"/>
                </a:solidFill>
              </a:rPr>
              <a:t>2</a:t>
            </a:r>
            <a:r>
              <a:rPr lang="hu-HU" sz="1350" i="1" dirty="0">
                <a:solidFill>
                  <a:srgbClr val="336699"/>
                </a:solidFill>
              </a:rPr>
              <a:t>                                 km</a:t>
            </a:r>
            <a:r>
              <a:rPr lang="hu-HU" sz="1350" i="1" baseline="30000" dirty="0">
                <a:solidFill>
                  <a:srgbClr val="336699"/>
                </a:solidFill>
              </a:rPr>
              <a:t>2</a:t>
            </a:r>
            <a:r>
              <a:rPr lang="hu-HU" sz="1350" i="1" dirty="0">
                <a:solidFill>
                  <a:srgbClr val="336699"/>
                </a:solidFill>
              </a:rPr>
              <a:t>       10</a:t>
            </a:r>
            <a:r>
              <a:rPr lang="hu-HU" sz="1350" i="1" baseline="30000" dirty="0">
                <a:solidFill>
                  <a:srgbClr val="336699"/>
                </a:solidFill>
              </a:rPr>
              <a:t>2</a:t>
            </a:r>
            <a:r>
              <a:rPr lang="hu-HU" sz="1350" i="1" dirty="0">
                <a:solidFill>
                  <a:srgbClr val="336699"/>
                </a:solidFill>
              </a:rPr>
              <a:t> km</a:t>
            </a:r>
            <a:r>
              <a:rPr lang="hu-HU" sz="1350" i="1" baseline="30000" dirty="0">
                <a:solidFill>
                  <a:srgbClr val="336699"/>
                </a:solidFill>
              </a:rPr>
              <a:t>2</a:t>
            </a:r>
            <a:r>
              <a:rPr lang="hu-HU" sz="1350" i="1" dirty="0">
                <a:solidFill>
                  <a:srgbClr val="336699"/>
                </a:solidFill>
              </a:rPr>
              <a:t>      10</a:t>
            </a:r>
            <a:r>
              <a:rPr lang="hu-HU" sz="1350" i="1" baseline="30000" dirty="0">
                <a:solidFill>
                  <a:srgbClr val="336699"/>
                </a:solidFill>
              </a:rPr>
              <a:t>6</a:t>
            </a:r>
            <a:r>
              <a:rPr lang="hu-HU" sz="1350" i="1" dirty="0">
                <a:solidFill>
                  <a:srgbClr val="336699"/>
                </a:solidFill>
              </a:rPr>
              <a:t> km</a:t>
            </a:r>
            <a:r>
              <a:rPr lang="hu-HU" sz="1350" i="1" baseline="30000" dirty="0">
                <a:solidFill>
                  <a:srgbClr val="336699"/>
                </a:solidFill>
              </a:rPr>
              <a:t>2</a:t>
            </a:r>
            <a:r>
              <a:rPr lang="hu-HU" sz="1350" i="1" dirty="0">
                <a:solidFill>
                  <a:srgbClr val="336699"/>
                </a:solidFill>
              </a:rPr>
              <a:t>                 </a:t>
            </a:r>
          </a:p>
        </p:txBody>
      </p:sp>
      <p:sp>
        <p:nvSpPr>
          <p:cNvPr id="74" name="Szövegdoboz 41">
            <a:extLst>
              <a:ext uri="{FF2B5EF4-FFF2-40B4-BE49-F238E27FC236}">
                <a16:creationId xmlns:a16="http://schemas.microsoft.com/office/drawing/2014/main" id="{E978E611-0005-82EB-F28D-23F5C87F7EAC}"/>
              </a:ext>
            </a:extLst>
          </p:cNvPr>
          <p:cNvSpPr txBox="1"/>
          <p:nvPr/>
        </p:nvSpPr>
        <p:spPr>
          <a:xfrm rot="16200000">
            <a:off x="2046985" y="1876229"/>
            <a:ext cx="1791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i="1" dirty="0">
                <a:solidFill>
                  <a:srgbClr val="336699"/>
                </a:solidFill>
              </a:rPr>
              <a:t>Temporal scale</a:t>
            </a:r>
          </a:p>
        </p:txBody>
      </p:sp>
      <p:sp>
        <p:nvSpPr>
          <p:cNvPr id="75" name="Szövegdoboz 41">
            <a:extLst>
              <a:ext uri="{FF2B5EF4-FFF2-40B4-BE49-F238E27FC236}">
                <a16:creationId xmlns:a16="http://schemas.microsoft.com/office/drawing/2014/main" id="{2F0842BF-F725-87FE-A383-087846A84A70}"/>
              </a:ext>
            </a:extLst>
          </p:cNvPr>
          <p:cNvSpPr txBox="1"/>
          <p:nvPr/>
        </p:nvSpPr>
        <p:spPr>
          <a:xfrm>
            <a:off x="2207846" y="3295155"/>
            <a:ext cx="5393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b="1" dirty="0"/>
              <a:t>days</a:t>
            </a:r>
          </a:p>
        </p:txBody>
      </p:sp>
      <p:sp>
        <p:nvSpPr>
          <p:cNvPr id="76" name="Szövegdoboz 41">
            <a:extLst>
              <a:ext uri="{FF2B5EF4-FFF2-40B4-BE49-F238E27FC236}">
                <a16:creationId xmlns:a16="http://schemas.microsoft.com/office/drawing/2014/main" id="{CBEEC58C-E496-F4FB-76A6-E1C527D57524}"/>
              </a:ext>
            </a:extLst>
          </p:cNvPr>
          <p:cNvSpPr txBox="1"/>
          <p:nvPr/>
        </p:nvSpPr>
        <p:spPr>
          <a:xfrm>
            <a:off x="2120228" y="2552297"/>
            <a:ext cx="7554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b="1" dirty="0"/>
              <a:t>years</a:t>
            </a:r>
          </a:p>
        </p:txBody>
      </p:sp>
      <p:sp>
        <p:nvSpPr>
          <p:cNvPr id="77" name="Szövegdoboz 41">
            <a:extLst>
              <a:ext uri="{FF2B5EF4-FFF2-40B4-BE49-F238E27FC236}">
                <a16:creationId xmlns:a16="http://schemas.microsoft.com/office/drawing/2014/main" id="{3A103223-9FB8-F931-08A1-21A896670662}"/>
              </a:ext>
            </a:extLst>
          </p:cNvPr>
          <p:cNvSpPr txBox="1"/>
          <p:nvPr/>
        </p:nvSpPr>
        <p:spPr>
          <a:xfrm>
            <a:off x="2014028" y="4780872"/>
            <a:ext cx="756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b="1" dirty="0"/>
              <a:t>mins</a:t>
            </a:r>
          </a:p>
        </p:txBody>
      </p:sp>
      <p:sp>
        <p:nvSpPr>
          <p:cNvPr id="78" name="Szövegdoboz 41">
            <a:extLst>
              <a:ext uri="{FF2B5EF4-FFF2-40B4-BE49-F238E27FC236}">
                <a16:creationId xmlns:a16="http://schemas.microsoft.com/office/drawing/2014/main" id="{8866E75F-9070-E973-96AC-C8454D846B3D}"/>
              </a:ext>
            </a:extLst>
          </p:cNvPr>
          <p:cNvSpPr txBox="1"/>
          <p:nvPr/>
        </p:nvSpPr>
        <p:spPr>
          <a:xfrm>
            <a:off x="2053682" y="3995843"/>
            <a:ext cx="697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b="1" dirty="0"/>
              <a:t>hours</a:t>
            </a:r>
          </a:p>
        </p:txBody>
      </p:sp>
      <p:sp>
        <p:nvSpPr>
          <p:cNvPr id="80" name="Szövegdoboz 40">
            <a:extLst>
              <a:ext uri="{FF2B5EF4-FFF2-40B4-BE49-F238E27FC236}">
                <a16:creationId xmlns:a16="http://schemas.microsoft.com/office/drawing/2014/main" id="{F1A822FC-5E19-14C6-A984-CF0A3F4A375C}"/>
              </a:ext>
            </a:extLst>
          </p:cNvPr>
          <p:cNvSpPr txBox="1"/>
          <p:nvPr/>
        </p:nvSpPr>
        <p:spPr>
          <a:xfrm>
            <a:off x="3359385" y="1800518"/>
            <a:ext cx="110632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u-HU" b="1" i="1" dirty="0">
                <a:solidFill>
                  <a:schemeClr val="accent3">
                    <a:lumMod val="50000"/>
                  </a:schemeClr>
                </a:solidFill>
              </a:rPr>
              <a:t>Processes</a:t>
            </a:r>
            <a:br>
              <a:rPr lang="hu-HU" b="1" i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hu-HU" b="1" i="1" dirty="0">
                <a:solidFill>
                  <a:schemeClr val="accent3">
                    <a:lumMod val="50000"/>
                  </a:schemeClr>
                </a:solidFill>
              </a:rPr>
              <a:t> in detail </a:t>
            </a:r>
          </a:p>
        </p:txBody>
      </p:sp>
      <p:sp>
        <p:nvSpPr>
          <p:cNvPr id="81" name="Szövegdoboz 40">
            <a:extLst>
              <a:ext uri="{FF2B5EF4-FFF2-40B4-BE49-F238E27FC236}">
                <a16:creationId xmlns:a16="http://schemas.microsoft.com/office/drawing/2014/main" id="{4D967E95-17B2-1610-9B5A-5E744DBB296F}"/>
              </a:ext>
            </a:extLst>
          </p:cNvPr>
          <p:cNvSpPr txBox="1"/>
          <p:nvPr/>
        </p:nvSpPr>
        <p:spPr>
          <a:xfrm>
            <a:off x="9710058" y="6184457"/>
            <a:ext cx="2130404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13" dirty="0" err="1"/>
              <a:t>After</a:t>
            </a:r>
            <a:r>
              <a:rPr lang="hu-HU" sz="1013" dirty="0"/>
              <a:t>: </a:t>
            </a:r>
            <a:r>
              <a:rPr lang="hu-HU" sz="1013" dirty="0" err="1"/>
              <a:t>Clement</a:t>
            </a:r>
            <a:r>
              <a:rPr lang="hu-HU" sz="1013" dirty="0"/>
              <a:t> et al., 2007 </a:t>
            </a:r>
          </a:p>
        </p:txBody>
      </p:sp>
      <p:sp>
        <p:nvSpPr>
          <p:cNvPr id="83" name="Szövegdoboz 41">
            <a:extLst>
              <a:ext uri="{FF2B5EF4-FFF2-40B4-BE49-F238E27FC236}">
                <a16:creationId xmlns:a16="http://schemas.microsoft.com/office/drawing/2014/main" id="{FC8C8E56-6D5A-FCBF-2E83-69B4947C1573}"/>
              </a:ext>
            </a:extLst>
          </p:cNvPr>
          <p:cNvSpPr txBox="1"/>
          <p:nvPr/>
        </p:nvSpPr>
        <p:spPr>
          <a:xfrm>
            <a:off x="2734106" y="5240099"/>
            <a:ext cx="695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profile</a:t>
            </a:r>
          </a:p>
        </p:txBody>
      </p:sp>
      <p:sp>
        <p:nvSpPr>
          <p:cNvPr id="88" name="Flowchart: Alternate Process 87">
            <a:extLst>
              <a:ext uri="{FF2B5EF4-FFF2-40B4-BE49-F238E27FC236}">
                <a16:creationId xmlns:a16="http://schemas.microsoft.com/office/drawing/2014/main" id="{3710BE41-CDDE-DC2C-C5FB-6D53A6D1664A}"/>
              </a:ext>
            </a:extLst>
          </p:cNvPr>
          <p:cNvSpPr/>
          <p:nvPr/>
        </p:nvSpPr>
        <p:spPr>
          <a:xfrm>
            <a:off x="5006025" y="3572154"/>
            <a:ext cx="1230086" cy="1450769"/>
          </a:xfrm>
          <a:prstGeom prst="flowChartAlternateProces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solidFill>
                  <a:schemeClr val="accent5">
                    <a:lumMod val="50000"/>
                  </a:schemeClr>
                </a:solidFill>
              </a:rPr>
              <a:t>Event-based models</a:t>
            </a:r>
          </a:p>
          <a:p>
            <a:pPr algn="ctr"/>
            <a:endParaRPr lang="en-GB" b="1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GB" b="1">
                <a:solidFill>
                  <a:schemeClr val="accent5">
                    <a:lumMod val="50000"/>
                  </a:schemeClr>
                </a:solidFill>
              </a:rPr>
              <a:t>LISEM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833D4D-35C3-1C2F-72E5-95113BB5A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410" y="891310"/>
            <a:ext cx="8381829" cy="583595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07674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BE2FF18-6943-140B-6C46-3A8D413ACACA}"/>
              </a:ext>
            </a:extLst>
          </p:cNvPr>
          <p:cNvSpPr/>
          <p:nvPr/>
        </p:nvSpPr>
        <p:spPr>
          <a:xfrm>
            <a:off x="4506686" y="2024745"/>
            <a:ext cx="5388428" cy="43325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E10E14-DBDB-F42B-7A40-70FEB7BAC6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8475" y="405680"/>
            <a:ext cx="10985954" cy="638030"/>
          </a:xfrm>
        </p:spPr>
        <p:txBody>
          <a:bodyPr/>
          <a:lstStyle/>
          <a:p>
            <a:pPr algn="ctr"/>
            <a:r>
              <a:rPr lang="hu-HU" dirty="0"/>
              <a:t>General </a:t>
            </a:r>
            <a:r>
              <a:rPr lang="en-GB" dirty="0"/>
              <a:t>comparison</a:t>
            </a:r>
            <a:r>
              <a:rPr lang="hu-HU" dirty="0"/>
              <a:t> of </a:t>
            </a:r>
            <a:r>
              <a:rPr lang="en-US" dirty="0"/>
              <a:t>different hydrological models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F049E9-D0E6-2D3B-76D7-BB93123057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785"/>
          <a:stretch/>
        </p:blipFill>
        <p:spPr>
          <a:xfrm>
            <a:off x="1814607" y="1445218"/>
            <a:ext cx="8173321" cy="5038344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64F1697F-D37E-252F-F835-B1544023812A}"/>
              </a:ext>
            </a:extLst>
          </p:cNvPr>
          <p:cNvSpPr/>
          <p:nvPr/>
        </p:nvSpPr>
        <p:spPr>
          <a:xfrm>
            <a:off x="6607628" y="1265065"/>
            <a:ext cx="3439339" cy="847608"/>
          </a:xfrm>
          <a:prstGeom prst="ellipse">
            <a:avLst/>
          </a:prstGeom>
          <a:noFill/>
          <a:ln w="508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rgbClr val="00B0F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9CA4964-46F3-C130-7D2F-E09226CE2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06" y="1237062"/>
            <a:ext cx="1487286" cy="1463197"/>
          </a:xfrm>
          <a:prstGeom prst="rect">
            <a:avLst/>
          </a:prstGeom>
        </p:spPr>
      </p:pic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8475C06-E2A3-2832-9544-FFC5F4D1A30C}"/>
              </a:ext>
            </a:extLst>
          </p:cNvPr>
          <p:cNvSpPr>
            <a:spLocks noGrp="1"/>
          </p:cNvSpPr>
          <p:nvPr/>
        </p:nvSpPr>
        <p:spPr>
          <a:xfrm>
            <a:off x="8491" y="1025474"/>
            <a:ext cx="1927608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/>
          <a:p>
            <a:endParaRPr lang="nb-N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366AB3-E119-28A8-6E6F-F842D87D11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420" t="21225" r="9373" b="43648"/>
          <a:stretch/>
        </p:blipFill>
        <p:spPr>
          <a:xfrm>
            <a:off x="10263563" y="944236"/>
            <a:ext cx="1695083" cy="1668295"/>
          </a:xfrm>
          <a:prstGeom prst="rect">
            <a:avLst/>
          </a:prstGeom>
        </p:spPr>
      </p:pic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32466B03-7191-7E64-DC7B-8AB2A086AAE1}"/>
              </a:ext>
            </a:extLst>
          </p:cNvPr>
          <p:cNvSpPr>
            <a:spLocks noGrp="1"/>
          </p:cNvSpPr>
          <p:nvPr/>
        </p:nvSpPr>
        <p:spPr>
          <a:xfrm>
            <a:off x="10145484" y="812763"/>
            <a:ext cx="1964586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/>
          <a:p>
            <a:endParaRPr lang="nb-NO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3ADD34D-F3A0-A1BD-7476-6A306EC242AF}"/>
              </a:ext>
            </a:extLst>
          </p:cNvPr>
          <p:cNvSpPr/>
          <p:nvPr/>
        </p:nvSpPr>
        <p:spPr>
          <a:xfrm>
            <a:off x="4256313" y="1237062"/>
            <a:ext cx="2444129" cy="937490"/>
          </a:xfrm>
          <a:prstGeom prst="ellipse">
            <a:avLst/>
          </a:prstGeom>
          <a:noFill/>
          <a:ln w="50800">
            <a:solidFill>
              <a:srgbClr val="035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047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>
            <a:extLst>
              <a:ext uri="{FF2B5EF4-FFF2-40B4-BE49-F238E27FC236}">
                <a16:creationId xmlns:a16="http://schemas.microsoft.com/office/drawing/2014/main" id="{B69B5FB2-ECAB-472C-2E61-2BF818CAF4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11927"/>
          <a:stretch/>
        </p:blipFill>
        <p:spPr bwMode="auto">
          <a:xfrm>
            <a:off x="2994721" y="786861"/>
            <a:ext cx="6595593" cy="607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3B5F8DBD-3D47-71C5-AF34-791711084628}"/>
              </a:ext>
            </a:extLst>
          </p:cNvPr>
          <p:cNvSpPr txBox="1">
            <a:spLocks/>
          </p:cNvSpPr>
          <p:nvPr/>
        </p:nvSpPr>
        <p:spPr>
          <a:xfrm>
            <a:off x="814161" y="217255"/>
            <a:ext cx="10985954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Processes in focus in different hydrological models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ED7948-BC6B-4E3E-4B05-C8D6499825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13" t="13932" r="76560" b="27009"/>
          <a:stretch/>
        </p:blipFill>
        <p:spPr>
          <a:xfrm>
            <a:off x="1305733" y="1807029"/>
            <a:ext cx="1573227" cy="348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18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2F1DFA-17AE-7F54-9940-D3C234CC72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3" t="-6723" r="-5542" b="8821"/>
          <a:stretch/>
        </p:blipFill>
        <p:spPr>
          <a:xfrm>
            <a:off x="1600201" y="350813"/>
            <a:ext cx="8686800" cy="6156373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97BFCC84-E692-3556-CC0F-017AE73D15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9361" y="253280"/>
            <a:ext cx="10757354" cy="638030"/>
          </a:xfrm>
        </p:spPr>
        <p:txBody>
          <a:bodyPr/>
          <a:lstStyle/>
          <a:p>
            <a:pPr algn="ctr"/>
            <a:r>
              <a:rPr lang="en-GB"/>
              <a:t>Model comparision - example</a:t>
            </a:r>
          </a:p>
        </p:txBody>
      </p:sp>
    </p:spTree>
    <p:extLst>
      <p:ext uri="{BB962C8B-B14F-4D97-AF65-F5344CB8AC3E}">
        <p14:creationId xmlns:p14="http://schemas.microsoft.com/office/powerpoint/2010/main" val="10970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E9F1416-00D3-3486-244B-72863BC2505B}"/>
              </a:ext>
            </a:extLst>
          </p:cNvPr>
          <p:cNvSpPr/>
          <p:nvPr/>
        </p:nvSpPr>
        <p:spPr>
          <a:xfrm>
            <a:off x="2004932" y="891310"/>
            <a:ext cx="7574497" cy="5075380"/>
          </a:xfrm>
          <a:prstGeom prst="rect">
            <a:avLst/>
          </a:prstGeom>
          <a:solidFill>
            <a:srgbClr val="FFFC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B90AC47-F970-7B92-D38B-0055814C87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9361" y="253280"/>
            <a:ext cx="10757354" cy="638030"/>
          </a:xfrm>
        </p:spPr>
        <p:txBody>
          <a:bodyPr/>
          <a:lstStyle/>
          <a:p>
            <a:pPr algn="ctr"/>
            <a:r>
              <a:rPr lang="hu-HU" dirty="0"/>
              <a:t>Modell </a:t>
            </a:r>
            <a:r>
              <a:rPr lang="hu-HU" dirty="0" err="1"/>
              <a:t>selection</a:t>
            </a:r>
            <a:r>
              <a:rPr lang="hu-HU" dirty="0"/>
              <a:t> </a:t>
            </a:r>
            <a:r>
              <a:rPr lang="hu-HU" dirty="0" err="1"/>
              <a:t>using</a:t>
            </a:r>
            <a:r>
              <a:rPr lang="hu-HU" dirty="0"/>
              <a:t> Benchmark </a:t>
            </a:r>
            <a:r>
              <a:rPr lang="hu-HU" dirty="0" err="1"/>
              <a:t>criteria</a:t>
            </a:r>
            <a:endParaRPr lang="en-GB" dirty="0"/>
          </a:p>
        </p:txBody>
      </p:sp>
      <p:pic>
        <p:nvPicPr>
          <p:cNvPr id="43" name="Bilde 1">
            <a:extLst>
              <a:ext uri="{FF2B5EF4-FFF2-40B4-BE49-F238E27FC236}">
                <a16:creationId xmlns:a16="http://schemas.microsoft.com/office/drawing/2014/main" id="{7309372A-0C03-9D2F-6BBA-438B67BE2F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95" y="891310"/>
            <a:ext cx="8037045" cy="5567393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8622B740-60E6-7FCB-A1C1-717282B8C1A9}"/>
              </a:ext>
            </a:extLst>
          </p:cNvPr>
          <p:cNvSpPr txBox="1"/>
          <p:nvPr/>
        </p:nvSpPr>
        <p:spPr>
          <a:xfrm>
            <a:off x="8928326" y="6164323"/>
            <a:ext cx="276088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sz="1600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AE00"/>
                </a:solidFill>
                <a:latin typeface="+mj-lt"/>
                <a:ea typeface="+mj-ea"/>
                <a:cs typeface="Arabic Typesetting" pitchFamily="66" charset="-78"/>
              </a:rPr>
              <a:t>Source: Farkas et al., 2010.</a:t>
            </a:r>
            <a:endParaRPr lang="nb-NO" sz="1600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AE00"/>
              </a:solidFill>
              <a:ea typeface="+mj-ea"/>
              <a:cs typeface="Arabic Typesetting" pitchFamily="66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3E3BA25-4BC6-C776-A37F-0829BBA845F0}"/>
              </a:ext>
            </a:extLst>
          </p:cNvPr>
          <p:cNvSpPr txBox="1"/>
          <p:nvPr/>
        </p:nvSpPr>
        <p:spPr>
          <a:xfrm>
            <a:off x="257774" y="6379766"/>
            <a:ext cx="451757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000" dirty="0">
                <a:solidFill>
                  <a:schemeClr val="accent5">
                    <a:lumMod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https://nc.ufz.de/apps/onlyoffice/s/KA9Cr2bbtALGMHr?fileId=117729538</a:t>
            </a:r>
            <a:endParaRPr lang="nb-NO" sz="1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2257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8475" y="405680"/>
            <a:ext cx="11435617" cy="638030"/>
          </a:xfrm>
        </p:spPr>
        <p:txBody>
          <a:bodyPr/>
          <a:lstStyle/>
          <a:p>
            <a:r>
              <a:rPr lang="en-GB" dirty="0"/>
              <a:t>Task 4.2: Development of modelling protocols </a:t>
            </a:r>
          </a:p>
          <a:p>
            <a:endParaRPr lang="en-GB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6FF8E20-4FB6-4971-9791-F47246ACEB99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2"/>
          <a:srcRect l="2880" t="28629" r="2917" b="7937"/>
          <a:stretch/>
        </p:blipFill>
        <p:spPr>
          <a:xfrm>
            <a:off x="6279352" y="4157389"/>
            <a:ext cx="5772647" cy="218699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C7DA04-B031-4FE2-BAA3-286C8511E9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5608" y="1254534"/>
            <a:ext cx="5770723" cy="4879021"/>
          </a:xfrm>
        </p:spPr>
        <p:txBody>
          <a:bodyPr/>
          <a:lstStyle/>
          <a:p>
            <a:r>
              <a:rPr lang="en-GB" b="1" dirty="0"/>
              <a:t>Field-scale model selection </a:t>
            </a:r>
          </a:p>
          <a:p>
            <a:pPr marL="555625" indent="-285750">
              <a:buFont typeface="Wingdings" panose="05000000000000000000" pitchFamily="2" charset="2"/>
              <a:buChar char="Ø"/>
            </a:pPr>
            <a:r>
              <a:rPr lang="en-GB" dirty="0"/>
              <a:t>Benchmark criteria in Excel workbook</a:t>
            </a:r>
          </a:p>
          <a:p>
            <a:pPr marL="555625" indent="-285750">
              <a:buFont typeface="Wingdings" panose="05000000000000000000" pitchFamily="2" charset="2"/>
              <a:buChar char="Ø"/>
            </a:pPr>
            <a:endParaRPr lang="en-GB" dirty="0"/>
          </a:p>
          <a:p>
            <a:pPr marL="555625" indent="-285750">
              <a:buFont typeface="Wingdings" panose="05000000000000000000" pitchFamily="2" charset="2"/>
              <a:buChar char="Ø"/>
            </a:pPr>
            <a:endParaRPr lang="en-GB" dirty="0"/>
          </a:p>
          <a:p>
            <a:pPr marL="555625" indent="-285750">
              <a:buFont typeface="Wingdings" panose="05000000000000000000" pitchFamily="2" charset="2"/>
              <a:buChar char="Ø"/>
            </a:pPr>
            <a:endParaRPr lang="en-GB" dirty="0"/>
          </a:p>
          <a:p>
            <a:pPr marL="555625" indent="-285750">
              <a:buFont typeface="Wingdings" panose="05000000000000000000" pitchFamily="2" charset="2"/>
              <a:buChar char="Ø"/>
            </a:pPr>
            <a:endParaRPr lang="en-GB" dirty="0"/>
          </a:p>
          <a:p>
            <a:pPr marL="555625" indent="-285750">
              <a:buFont typeface="Wingdings" panose="05000000000000000000" pitchFamily="2" charset="2"/>
              <a:buChar char="Ø"/>
            </a:pPr>
            <a:endParaRPr lang="hu-HU" dirty="0"/>
          </a:p>
          <a:p>
            <a:pPr marL="555625" indent="-285750">
              <a:buFont typeface="Wingdings" panose="05000000000000000000" pitchFamily="2" charset="2"/>
              <a:buChar char="Ø"/>
            </a:pPr>
            <a:endParaRPr lang="en-GB" dirty="0"/>
          </a:p>
          <a:p>
            <a:pPr marL="555625" indent="-285750">
              <a:buFont typeface="Wingdings" panose="05000000000000000000" pitchFamily="2" charset="2"/>
              <a:buChar char="Ø"/>
            </a:pPr>
            <a:r>
              <a:rPr lang="en-GB" dirty="0"/>
              <a:t>Completed Benchmark tables (6 partners) </a:t>
            </a:r>
          </a:p>
          <a:p>
            <a:pPr marL="555625" indent="-285750">
              <a:buFont typeface="Wingdings" panose="05000000000000000000" pitchFamily="2" charset="2"/>
              <a:buChar char="Ø"/>
            </a:pPr>
            <a:r>
              <a:rPr lang="en-GB" dirty="0"/>
              <a:t>Decision on model selection </a:t>
            </a:r>
          </a:p>
          <a:p>
            <a:pPr marL="555625" indent="-285750">
              <a:buFont typeface="Wingdings" panose="05000000000000000000" pitchFamily="2" charset="2"/>
              <a:buChar char="Ø"/>
            </a:pPr>
            <a:endParaRPr lang="en-GB" dirty="0"/>
          </a:p>
          <a:p>
            <a:pPr marL="555625" indent="-285750">
              <a:buFont typeface="Wingdings" panose="05000000000000000000" pitchFamily="2" charset="2"/>
              <a:buChar char="Ø"/>
            </a:pPr>
            <a:endParaRPr lang="en-GB" dirty="0"/>
          </a:p>
          <a:p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A79ECA-A6BD-4421-8370-73E97E950C3A}"/>
              </a:ext>
            </a:extLst>
          </p:cNvPr>
          <p:cNvSpPr txBox="1"/>
          <p:nvPr/>
        </p:nvSpPr>
        <p:spPr>
          <a:xfrm>
            <a:off x="4937760" y="3895997"/>
            <a:ext cx="687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b-NO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15D628-5AF9-4821-9E3B-F0FBE078F8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186" r="25448" b="11342"/>
          <a:stretch/>
        </p:blipFill>
        <p:spPr>
          <a:xfrm>
            <a:off x="2881584" y="2027771"/>
            <a:ext cx="2744153" cy="1529710"/>
          </a:xfrm>
          <a:prstGeom prst="rect">
            <a:avLst/>
          </a:prstGeom>
        </p:spPr>
      </p:pic>
      <p:pic>
        <p:nvPicPr>
          <p:cNvPr id="12" name="Content Placeholder 4">
            <a:extLst>
              <a:ext uri="{FF2B5EF4-FFF2-40B4-BE49-F238E27FC236}">
                <a16:creationId xmlns:a16="http://schemas.microsoft.com/office/drawing/2014/main" id="{4F204D4D-88E9-4725-B1AE-6101514D16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668" t="20067" r="17046" b="17761"/>
          <a:stretch/>
        </p:blipFill>
        <p:spPr>
          <a:xfrm>
            <a:off x="5799909" y="1599307"/>
            <a:ext cx="365762" cy="2296690"/>
          </a:xfrm>
          <a:prstGeom prst="rect">
            <a:avLst/>
          </a:prstGeom>
          <a:ln>
            <a:noFill/>
          </a:ln>
        </p:spPr>
      </p:pic>
      <p:pic>
        <p:nvPicPr>
          <p:cNvPr id="17" name="Content Placeholder 4">
            <a:extLst>
              <a:ext uri="{FF2B5EF4-FFF2-40B4-BE49-F238E27FC236}">
                <a16:creationId xmlns:a16="http://schemas.microsoft.com/office/drawing/2014/main" id="{B52C35A5-BF79-458D-BB27-150A19720F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668" t="20067" r="17046" b="17761"/>
          <a:stretch/>
        </p:blipFill>
        <p:spPr>
          <a:xfrm>
            <a:off x="5878758" y="4047689"/>
            <a:ext cx="286913" cy="2296690"/>
          </a:xfrm>
          <a:prstGeom prst="rect">
            <a:avLst/>
          </a:prstGeom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89E06E-D325-46FD-8203-F54EBC5CE7E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97" t="25110" r="14214" b="6749"/>
          <a:stretch/>
        </p:blipFill>
        <p:spPr>
          <a:xfrm>
            <a:off x="6200504" y="1296187"/>
            <a:ext cx="5770724" cy="254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666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6FF8E20-4FB6-4971-9791-F47246ACEB99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2"/>
          <a:srcRect l="2880" t="28629" r="2917" b="7937"/>
          <a:stretch/>
        </p:blipFill>
        <p:spPr>
          <a:xfrm>
            <a:off x="498475" y="1219174"/>
            <a:ext cx="10947510" cy="441965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5A79ECA-A6BD-4421-8370-73E97E950C3A}"/>
              </a:ext>
            </a:extLst>
          </p:cNvPr>
          <p:cNvSpPr txBox="1"/>
          <p:nvPr/>
        </p:nvSpPr>
        <p:spPr>
          <a:xfrm>
            <a:off x="4937760" y="3895997"/>
            <a:ext cx="687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4E19F8-DC99-E475-E14D-C1AD437F24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2504" y="330799"/>
            <a:ext cx="10038896" cy="638030"/>
          </a:xfrm>
        </p:spPr>
        <p:txBody>
          <a:bodyPr/>
          <a:lstStyle/>
          <a:p>
            <a:r>
              <a:rPr lang="en-GB"/>
              <a:t>Model selection results – OPTAIN field-scale models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0E4F88-DA6E-6D49-9C45-7CC87BE46F4D}"/>
              </a:ext>
            </a:extLst>
          </p:cNvPr>
          <p:cNvSpPr txBox="1"/>
          <p:nvPr/>
        </p:nvSpPr>
        <p:spPr>
          <a:xfrm>
            <a:off x="1963906" y="5889170"/>
            <a:ext cx="8016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>
                <a:hlinkClick r:id="rId3"/>
              </a:rPr>
              <a:t>https://nc.ufz.de/apps/onlyoffice/s/KA9Cr2bbtALGMHr?fileId=123941147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16942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23871-8718-152E-A96C-615C8B9B48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3823" y="168025"/>
            <a:ext cx="8286298" cy="638030"/>
          </a:xfrm>
        </p:spPr>
        <p:txBody>
          <a:bodyPr/>
          <a:lstStyle/>
          <a:p>
            <a:pPr algn="ctr"/>
            <a:r>
              <a:rPr lang="hu-HU" dirty="0"/>
              <a:t>The SWAP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hydrological</a:t>
            </a:r>
            <a:r>
              <a:rPr lang="hu-HU" dirty="0"/>
              <a:t> </a:t>
            </a:r>
            <a:r>
              <a:rPr lang="hu-HU" dirty="0" err="1"/>
              <a:t>model</a:t>
            </a:r>
            <a:r>
              <a:rPr lang="hu-HU" dirty="0"/>
              <a:t> 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32E2E2-3FBF-E0F5-2E24-2E082D1DF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5188" y="1184968"/>
            <a:ext cx="5756822" cy="44492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0597B2-9C83-F258-F9AE-D983C5084C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390" t="16877"/>
          <a:stretch/>
        </p:blipFill>
        <p:spPr>
          <a:xfrm>
            <a:off x="1812236" y="1569218"/>
            <a:ext cx="3160597" cy="4064964"/>
          </a:xfrm>
          <a:prstGeom prst="rect">
            <a:avLst/>
          </a:prstGeom>
        </p:spPr>
      </p:pic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6D639910-9F45-3E06-7A5F-8B2010E9C339}"/>
              </a:ext>
            </a:extLst>
          </p:cNvPr>
          <p:cNvSpPr>
            <a:spLocks noGrp="1"/>
          </p:cNvSpPr>
          <p:nvPr/>
        </p:nvSpPr>
        <p:spPr>
          <a:xfrm>
            <a:off x="299990" y="847766"/>
            <a:ext cx="5616982" cy="5507866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5911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623E6D5-84C1-F0FB-C372-3355F58272A0}"/>
              </a:ext>
            </a:extLst>
          </p:cNvPr>
          <p:cNvSpPr txBox="1">
            <a:spLocks/>
          </p:cNvSpPr>
          <p:nvPr/>
        </p:nvSpPr>
        <p:spPr>
          <a:xfrm>
            <a:off x="1773823" y="168025"/>
            <a:ext cx="8286298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dirty="0"/>
              <a:t>The SWAP </a:t>
            </a:r>
            <a:r>
              <a:rPr lang="hu-HU" dirty="0" err="1"/>
              <a:t>model</a:t>
            </a:r>
            <a:r>
              <a:rPr lang="hu-HU" dirty="0"/>
              <a:t> </a:t>
            </a:r>
            <a:r>
              <a:rPr lang="hu-HU" dirty="0" err="1"/>
              <a:t>domain</a:t>
            </a:r>
            <a:r>
              <a:rPr lang="hu-HU" dirty="0"/>
              <a:t> and </a:t>
            </a:r>
            <a:r>
              <a:rPr lang="hu-HU" dirty="0" err="1"/>
              <a:t>processes</a:t>
            </a:r>
            <a:endParaRPr lang="nb-NO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274881-AD75-5697-A743-21B9FC7A86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549" t="23134" r="20357" b="13870"/>
          <a:stretch/>
        </p:blipFill>
        <p:spPr>
          <a:xfrm>
            <a:off x="1036596" y="910430"/>
            <a:ext cx="9642290" cy="540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81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1">
            <a:extLst>
              <a:ext uri="{FF2B5EF4-FFF2-40B4-BE49-F238E27FC236}">
                <a16:creationId xmlns:a16="http://schemas.microsoft.com/office/drawing/2014/main" id="{907BFABC-CFEC-84A0-502B-0546EF00ECB4}"/>
              </a:ext>
            </a:extLst>
          </p:cNvPr>
          <p:cNvSpPr txBox="1">
            <a:spLocks/>
          </p:cNvSpPr>
          <p:nvPr/>
        </p:nvSpPr>
        <p:spPr>
          <a:xfrm>
            <a:off x="723818" y="1609767"/>
            <a:ext cx="10085001" cy="55126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none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nb-NO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2098C96C-7406-C43C-49C5-EF59FC87A8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3223" y="214891"/>
            <a:ext cx="8112125" cy="638030"/>
          </a:xfrm>
        </p:spPr>
        <p:txBody>
          <a:bodyPr/>
          <a:lstStyle/>
          <a:p>
            <a:r>
              <a:rPr lang="en-US" dirty="0"/>
              <a:t>Why do we need process-based models?</a:t>
            </a:r>
          </a:p>
          <a:p>
            <a:endParaRPr lang="nb-NO" dirty="0"/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95736D18-33E5-8DC8-C7AE-67419E56A808}"/>
              </a:ext>
            </a:extLst>
          </p:cNvPr>
          <p:cNvSpPr txBox="1">
            <a:spLocks/>
          </p:cNvSpPr>
          <p:nvPr/>
        </p:nvSpPr>
        <p:spPr>
          <a:xfrm>
            <a:off x="574281" y="1201765"/>
            <a:ext cx="11193175" cy="4104456"/>
          </a:xfrm>
          <a:prstGeom prst="rect">
            <a:avLst/>
          </a:prstGeom>
          <a:ln w="12700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>
              <a:spcBef>
                <a:spcPts val="600"/>
              </a:spcBef>
              <a:buClr>
                <a:srgbClr val="19796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GB" sz="2000" b="1" i="1" dirty="0">
                <a:solidFill>
                  <a:srgbClr val="03597F"/>
                </a:solidFill>
                <a:cs typeface="Times" pitchFamily="18" charset="0"/>
              </a:rPr>
              <a:t>Goal:</a:t>
            </a:r>
            <a:r>
              <a:rPr lang="en-GB" sz="2000" dirty="0">
                <a:solidFill>
                  <a:srgbClr val="03597F"/>
                </a:solidFill>
                <a:cs typeface="Times" pitchFamily="18" charset="0"/>
              </a:rPr>
              <a:t> </a:t>
            </a:r>
            <a:r>
              <a:rPr lang="en-GB" sz="2000" dirty="0">
                <a:solidFill>
                  <a:srgbClr val="03597F"/>
                </a:solidFill>
              </a:rPr>
              <a:t>To understand the naturally observed phenomena and be able to predict them</a:t>
            </a:r>
          </a:p>
          <a:p>
            <a:pPr marL="57150" indent="0">
              <a:spcBef>
                <a:spcPts val="600"/>
              </a:spcBef>
              <a:buClr>
                <a:srgbClr val="197960"/>
              </a:buClr>
              <a:buSzPct val="100000"/>
              <a:buFont typeface="Arial" panose="020B0604020202020204" pitchFamily="34" charset="0"/>
              <a:buNone/>
              <a:defRPr/>
            </a:pPr>
            <a:endParaRPr lang="en-GB" sz="2000" dirty="0">
              <a:solidFill>
                <a:srgbClr val="03597F"/>
              </a:solidFill>
            </a:endParaRPr>
          </a:p>
          <a:p>
            <a:pPr marL="814387" lvl="1">
              <a:buClr>
                <a:srgbClr val="197960"/>
              </a:buClr>
              <a:buSzPct val="100000"/>
              <a:defRPr/>
            </a:pPr>
            <a:endParaRPr lang="en-GB" sz="2000" dirty="0">
              <a:solidFill>
                <a:srgbClr val="03597F"/>
              </a:solidFill>
              <a:cs typeface="Times" pitchFamily="18" charset="0"/>
            </a:endParaRPr>
          </a:p>
          <a:p>
            <a:pPr marL="57150" indent="0">
              <a:buClr>
                <a:srgbClr val="19796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GB" sz="2000" b="1" i="1" dirty="0">
                <a:solidFill>
                  <a:srgbClr val="03597F"/>
                </a:solidFill>
                <a:cs typeface="Times" pitchFamily="18" charset="0"/>
              </a:rPr>
              <a:t>We do use models for </a:t>
            </a:r>
          </a:p>
          <a:p>
            <a:pPr marL="871537" lvl="1" indent="-342900">
              <a:lnSpc>
                <a:spcPct val="150000"/>
              </a:lnSpc>
              <a:buClr>
                <a:srgbClr val="197960"/>
              </a:buClr>
              <a:buSzPct val="100000"/>
              <a:defRPr/>
            </a:pPr>
            <a:r>
              <a:rPr lang="en-GB" sz="2000" dirty="0">
                <a:solidFill>
                  <a:srgbClr val="03597F"/>
                </a:solidFill>
              </a:rPr>
              <a:t>developing scientific understanding of complex systems</a:t>
            </a:r>
          </a:p>
          <a:p>
            <a:pPr marL="871537" lvl="1" indent="-342900">
              <a:lnSpc>
                <a:spcPct val="150000"/>
              </a:lnSpc>
              <a:buClr>
                <a:srgbClr val="197960"/>
              </a:buClr>
              <a:buSzPct val="100000"/>
              <a:defRPr/>
            </a:pPr>
            <a:r>
              <a:rPr lang="en-GB" sz="2000" dirty="0" err="1">
                <a:solidFill>
                  <a:srgbClr val="03597F"/>
                </a:solidFill>
              </a:rPr>
              <a:t>spatio</a:t>
            </a:r>
            <a:r>
              <a:rPr lang="en-GB" sz="2000" dirty="0">
                <a:solidFill>
                  <a:srgbClr val="03597F"/>
                </a:solidFill>
              </a:rPr>
              <a:t>-temporal extension of the knowledge gained </a:t>
            </a:r>
            <a:br>
              <a:rPr lang="en-GB" sz="2000" dirty="0">
                <a:solidFill>
                  <a:srgbClr val="03597F"/>
                </a:solidFill>
              </a:rPr>
            </a:br>
            <a:r>
              <a:rPr lang="en-GB" sz="2000" dirty="0">
                <a:solidFill>
                  <a:srgbClr val="03597F"/>
                </a:solidFill>
              </a:rPr>
              <a:t>   (data from experiment/monitoring relationships can not be extrapolated in space/time)</a:t>
            </a:r>
          </a:p>
          <a:p>
            <a:pPr marL="871537" lvl="1" indent="-342900">
              <a:lnSpc>
                <a:spcPct val="150000"/>
              </a:lnSpc>
              <a:buClr>
                <a:srgbClr val="197960"/>
              </a:buClr>
              <a:buSzPct val="100000"/>
              <a:defRPr/>
            </a:pPr>
            <a:r>
              <a:rPr lang="en-GB" sz="2000" dirty="0">
                <a:solidFill>
                  <a:srgbClr val="03597F"/>
                </a:solidFill>
              </a:rPr>
              <a:t>testing the reaction of the system to changing/unobservable conditions</a:t>
            </a:r>
          </a:p>
          <a:p>
            <a:pPr marL="871537" lvl="1" indent="-342900">
              <a:lnSpc>
                <a:spcPct val="150000"/>
              </a:lnSpc>
              <a:buClr>
                <a:srgbClr val="197960"/>
              </a:buClr>
              <a:buSzPct val="100000"/>
              <a:defRPr/>
            </a:pPr>
            <a:r>
              <a:rPr lang="en-GB" sz="2000" dirty="0">
                <a:solidFill>
                  <a:srgbClr val="03597F"/>
                </a:solidFill>
              </a:rPr>
              <a:t>planning and decision-making </a:t>
            </a:r>
          </a:p>
          <a:p>
            <a:pPr marL="457200" lvl="1" indent="0">
              <a:spcBef>
                <a:spcPts val="0"/>
              </a:spcBef>
              <a:buClr>
                <a:srgbClr val="197960"/>
              </a:buClr>
              <a:buSzPct val="100000"/>
              <a:buFont typeface="Arial" panose="020B0604020202020204" pitchFamily="34" charset="0"/>
              <a:buNone/>
              <a:defRPr/>
            </a:pPr>
            <a:endParaRPr lang="en-GB" sz="2000" dirty="0">
              <a:solidFill>
                <a:srgbClr val="03597F"/>
              </a:solidFill>
              <a:cs typeface="Times" pitchFamily="18" charset="0"/>
            </a:endParaRPr>
          </a:p>
          <a:p>
            <a:pPr marL="800100" lvl="1" indent="-342900">
              <a:spcBef>
                <a:spcPts val="0"/>
              </a:spcBef>
              <a:buClr>
                <a:srgbClr val="197960"/>
              </a:buClr>
              <a:buSzPct val="100000"/>
              <a:buFont typeface="+mj-lt"/>
              <a:buAutoNum type="arabicPeriod"/>
              <a:defRPr/>
            </a:pPr>
            <a:endParaRPr lang="en-GB" sz="2000" dirty="0">
              <a:solidFill>
                <a:srgbClr val="03597F"/>
              </a:solidFill>
              <a:cs typeface="Times" pitchFamily="18" charset="0"/>
            </a:endParaRPr>
          </a:p>
          <a:p>
            <a:pPr marL="457200" lvl="1" indent="0">
              <a:spcBef>
                <a:spcPts val="300"/>
              </a:spcBef>
              <a:buClr>
                <a:srgbClr val="197960"/>
              </a:buClr>
              <a:buFont typeface="Arial" panose="020B0604020202020204" pitchFamily="34" charset="0"/>
              <a:buNone/>
              <a:defRPr/>
            </a:pPr>
            <a:endParaRPr lang="en-GB" sz="2000" dirty="0">
              <a:solidFill>
                <a:srgbClr val="03597F"/>
              </a:solidFill>
              <a:cs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5968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7CD031-23D3-CB17-7F64-0D8BE0D73B7B}"/>
              </a:ext>
            </a:extLst>
          </p:cNvPr>
          <p:cNvSpPr txBox="1">
            <a:spLocks/>
          </p:cNvSpPr>
          <p:nvPr/>
        </p:nvSpPr>
        <p:spPr>
          <a:xfrm>
            <a:off x="1186854" y="88592"/>
            <a:ext cx="9460234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dirty="0"/>
              <a:t>The SWAP  -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fluxes</a:t>
            </a:r>
            <a:r>
              <a:rPr lang="hu-HU" dirty="0"/>
              <a:t> </a:t>
            </a:r>
            <a:r>
              <a:rPr lang="hu-HU" dirty="0" err="1"/>
              <a:t>between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domains</a:t>
            </a:r>
            <a:endParaRPr lang="nb-NO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C1CFB87-B904-E424-A666-57050B9985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629" t="29602" r="30585" b="-1072"/>
          <a:stretch/>
        </p:blipFill>
        <p:spPr>
          <a:xfrm>
            <a:off x="1862042" y="726622"/>
            <a:ext cx="8109857" cy="585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546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77AF08BD-0573-BE30-5A58-CA2DDB50C1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23" t="59937" r="69374" b="29174"/>
          <a:stretch/>
        </p:blipFill>
        <p:spPr>
          <a:xfrm>
            <a:off x="619739" y="2094986"/>
            <a:ext cx="3844636" cy="1240593"/>
          </a:xfrm>
          <a:prstGeom prst="rect">
            <a:avLst/>
          </a:prstGeom>
        </p:spPr>
      </p:pic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AA900A8B-928D-2EC2-B321-8BC2099332A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l="17501" t="44509" r="23490" b="28182"/>
          <a:stretch/>
        </p:blipFill>
        <p:spPr>
          <a:xfrm>
            <a:off x="5109097" y="3076544"/>
            <a:ext cx="6081417" cy="1509844"/>
          </a:xfr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7CD031-23D3-CB17-7F64-0D8BE0D73B7B}"/>
              </a:ext>
            </a:extLst>
          </p:cNvPr>
          <p:cNvSpPr txBox="1">
            <a:spLocks/>
          </p:cNvSpPr>
          <p:nvPr/>
        </p:nvSpPr>
        <p:spPr>
          <a:xfrm>
            <a:off x="1186854" y="88592"/>
            <a:ext cx="9460234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dirty="0"/>
              <a:t>The </a:t>
            </a:r>
            <a:r>
              <a:rPr lang="hu-HU" dirty="0" err="1"/>
              <a:t>heart</a:t>
            </a:r>
            <a:r>
              <a:rPr lang="hu-HU" dirty="0"/>
              <a:t> of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model</a:t>
            </a:r>
            <a:r>
              <a:rPr lang="hu-HU" dirty="0"/>
              <a:t> –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Richard’s</a:t>
            </a:r>
            <a:r>
              <a:rPr lang="hu-HU" dirty="0"/>
              <a:t> </a:t>
            </a:r>
            <a:r>
              <a:rPr lang="hu-HU" dirty="0" err="1"/>
              <a:t>equation</a:t>
            </a:r>
            <a:endParaRPr lang="nb-NO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D99024-2CD3-A9C1-9AEC-B013C135A6D6}"/>
              </a:ext>
            </a:extLst>
          </p:cNvPr>
          <p:cNvSpPr txBox="1"/>
          <p:nvPr/>
        </p:nvSpPr>
        <p:spPr>
          <a:xfrm>
            <a:off x="386443" y="1794731"/>
            <a:ext cx="273231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2200" b="1" dirty="0" err="1">
                <a:solidFill>
                  <a:srgbClr val="03597F"/>
                </a:solidFill>
              </a:rPr>
              <a:t>Darcy’s</a:t>
            </a:r>
            <a:r>
              <a:rPr lang="hu-HU" sz="2200" b="1" dirty="0">
                <a:solidFill>
                  <a:srgbClr val="03597F"/>
                </a:solidFill>
              </a:rPr>
              <a:t> </a:t>
            </a:r>
            <a:r>
              <a:rPr lang="hu-HU" sz="2200" b="1" dirty="0" err="1">
                <a:solidFill>
                  <a:srgbClr val="03597F"/>
                </a:solidFill>
              </a:rPr>
              <a:t>law</a:t>
            </a:r>
            <a:endParaRPr lang="en-GB" sz="2200" b="1" dirty="0">
              <a:solidFill>
                <a:srgbClr val="03597F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D6102E0-7052-083E-C96A-C5C9889B48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107" t="59412" r="70982" b="22188"/>
          <a:stretch/>
        </p:blipFill>
        <p:spPr>
          <a:xfrm>
            <a:off x="386443" y="4586388"/>
            <a:ext cx="2288891" cy="15152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1160E2D-09BA-89C6-0E8B-5B63BED86286}"/>
              </a:ext>
            </a:extLst>
          </p:cNvPr>
          <p:cNvSpPr txBox="1"/>
          <p:nvPr/>
        </p:nvSpPr>
        <p:spPr>
          <a:xfrm>
            <a:off x="1428750" y="4155501"/>
            <a:ext cx="338001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2200" b="1" dirty="0" err="1">
                <a:solidFill>
                  <a:srgbClr val="03597F"/>
                </a:solidFill>
              </a:rPr>
              <a:t>Continuity</a:t>
            </a:r>
            <a:r>
              <a:rPr lang="hu-HU" sz="2200" b="1" dirty="0">
                <a:solidFill>
                  <a:srgbClr val="03597F"/>
                </a:solidFill>
              </a:rPr>
              <a:t> </a:t>
            </a:r>
            <a:r>
              <a:rPr lang="hu-HU" sz="2200" b="1" dirty="0" err="1">
                <a:solidFill>
                  <a:srgbClr val="03597F"/>
                </a:solidFill>
              </a:rPr>
              <a:t>equation</a:t>
            </a:r>
            <a:endParaRPr lang="en-GB" sz="2200" b="1" dirty="0">
              <a:solidFill>
                <a:srgbClr val="03597F"/>
              </a:solidFill>
            </a:endParaRP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7B08D2B8-DC76-53C6-88E7-6F16CE667AA5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598714" y="2787863"/>
            <a:ext cx="1701210" cy="2197794"/>
          </a:xfrm>
          <a:prstGeom prst="bentConnector4">
            <a:avLst>
              <a:gd name="adj1" fmla="val -13437"/>
              <a:gd name="adj2" fmla="val 87751"/>
            </a:avLst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C4FF9BB8-5D67-144B-C031-73FB45C77754}"/>
              </a:ext>
            </a:extLst>
          </p:cNvPr>
          <p:cNvSpPr/>
          <p:nvPr/>
        </p:nvSpPr>
        <p:spPr>
          <a:xfrm>
            <a:off x="598714" y="2517299"/>
            <a:ext cx="588140" cy="57009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A0353D7-CE66-73D6-1BDB-E9953702C5A7}"/>
              </a:ext>
            </a:extLst>
          </p:cNvPr>
          <p:cNvSpPr/>
          <p:nvPr/>
        </p:nvSpPr>
        <p:spPr>
          <a:xfrm>
            <a:off x="2002971" y="4833257"/>
            <a:ext cx="672363" cy="642079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2" name="Content Placeholder 4">
            <a:extLst>
              <a:ext uri="{FF2B5EF4-FFF2-40B4-BE49-F238E27FC236}">
                <a16:creationId xmlns:a16="http://schemas.microsoft.com/office/drawing/2014/main" id="{6820086C-CE7B-1514-5490-FFD0F02A6A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668" t="20067" r="17046" b="17761"/>
          <a:stretch/>
        </p:blipFill>
        <p:spPr>
          <a:xfrm>
            <a:off x="4464375" y="1879752"/>
            <a:ext cx="486074" cy="4221897"/>
          </a:xfrm>
          <a:prstGeom prst="rect">
            <a:avLst/>
          </a:prstGeom>
          <a:ln>
            <a:noFill/>
          </a:ln>
        </p:spPr>
      </p:pic>
      <p:pic>
        <p:nvPicPr>
          <p:cNvPr id="13" name="Content Placeholder 4">
            <a:extLst>
              <a:ext uri="{FF2B5EF4-FFF2-40B4-BE49-F238E27FC236}">
                <a16:creationId xmlns:a16="http://schemas.microsoft.com/office/drawing/2014/main" id="{28FACB68-11D3-3A4E-AC16-F257DAE542A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668" t="20067" r="17046" b="17761"/>
          <a:stretch/>
        </p:blipFill>
        <p:spPr>
          <a:xfrm rot="5400000">
            <a:off x="9507029" y="2935292"/>
            <a:ext cx="373397" cy="3189515"/>
          </a:xfrm>
          <a:prstGeom prst="rect">
            <a:avLst/>
          </a:prstGeom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F821F29-435A-1A09-C84D-5DE5F05FF8DD}"/>
              </a:ext>
            </a:extLst>
          </p:cNvPr>
          <p:cNvSpPr txBox="1"/>
          <p:nvPr/>
        </p:nvSpPr>
        <p:spPr>
          <a:xfrm>
            <a:off x="8964386" y="4723409"/>
            <a:ext cx="183424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2200" b="1" dirty="0">
                <a:solidFill>
                  <a:srgbClr val="03597F"/>
                </a:solidFill>
              </a:rPr>
              <a:t>sink </a:t>
            </a:r>
            <a:r>
              <a:rPr lang="hu-HU" sz="2200" b="1" dirty="0" err="1">
                <a:solidFill>
                  <a:srgbClr val="03597F"/>
                </a:solidFill>
              </a:rPr>
              <a:t>terms</a:t>
            </a:r>
            <a:r>
              <a:rPr lang="hu-HU" sz="2200" b="1" dirty="0">
                <a:solidFill>
                  <a:srgbClr val="03597F"/>
                </a:solidFill>
              </a:rPr>
              <a:t> </a:t>
            </a:r>
            <a:endParaRPr lang="en-GB" sz="2200" b="1" dirty="0">
              <a:solidFill>
                <a:srgbClr val="0359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96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1C2D423-C45E-8C59-08DA-3A6DBB13D9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4046" y="197449"/>
            <a:ext cx="8906782" cy="638030"/>
          </a:xfrm>
        </p:spPr>
        <p:txBody>
          <a:bodyPr/>
          <a:lstStyle/>
          <a:p>
            <a:r>
              <a:rPr lang="hu-HU" dirty="0" err="1"/>
              <a:t>Richard’s</a:t>
            </a:r>
            <a:r>
              <a:rPr lang="hu-HU" dirty="0"/>
              <a:t> </a:t>
            </a:r>
            <a:r>
              <a:rPr lang="hu-HU" dirty="0" err="1"/>
              <a:t>equation</a:t>
            </a:r>
            <a:r>
              <a:rPr lang="hu-HU" dirty="0"/>
              <a:t> (</a:t>
            </a:r>
            <a:r>
              <a:rPr lang="hu-HU" dirty="0" err="1"/>
              <a:t>continued</a:t>
            </a:r>
            <a:r>
              <a:rPr lang="hu-HU" dirty="0"/>
              <a:t>) 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4B521-4CE1-BB92-15F8-95D55F6ACE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5460" y="1404756"/>
            <a:ext cx="5940540" cy="4879021"/>
          </a:xfrm>
        </p:spPr>
        <p:txBody>
          <a:bodyPr/>
          <a:lstStyle/>
          <a:p>
            <a:r>
              <a:rPr lang="en-US" sz="2000" b="1" dirty="0"/>
              <a:t>q</a:t>
            </a:r>
            <a:r>
              <a:rPr lang="en-US" sz="2000" dirty="0"/>
              <a:t> </a:t>
            </a:r>
            <a:r>
              <a:rPr lang="hu-HU" sz="2000" dirty="0"/>
              <a:t>	- </a:t>
            </a:r>
            <a:r>
              <a:rPr lang="en-US" sz="2000" dirty="0"/>
              <a:t>soil water flux density (cm d</a:t>
            </a:r>
            <a:r>
              <a:rPr lang="en-US" sz="2000" baseline="30000" dirty="0"/>
              <a:t>-1</a:t>
            </a:r>
            <a:r>
              <a:rPr lang="en-US" sz="2000" dirty="0"/>
              <a:t>)</a:t>
            </a:r>
            <a:endParaRPr lang="hu-HU" sz="2000" dirty="0"/>
          </a:p>
          <a:p>
            <a:r>
              <a:rPr lang="en-US" sz="2000" b="1" dirty="0"/>
              <a:t>K(h)</a:t>
            </a:r>
            <a:r>
              <a:rPr lang="hu-HU" sz="2000" dirty="0"/>
              <a:t>	- </a:t>
            </a:r>
            <a:r>
              <a:rPr lang="en-US" sz="2000" dirty="0"/>
              <a:t>hydraulic</a:t>
            </a:r>
            <a:r>
              <a:rPr lang="hu-HU" sz="2000" dirty="0"/>
              <a:t> </a:t>
            </a:r>
            <a:r>
              <a:rPr lang="en-US" sz="2000" dirty="0"/>
              <a:t>conductivity (cm d</a:t>
            </a:r>
            <a:r>
              <a:rPr lang="en-US" sz="2000" baseline="30000" dirty="0"/>
              <a:t>-1</a:t>
            </a:r>
            <a:r>
              <a:rPr lang="en-US" sz="2000" dirty="0"/>
              <a:t>)</a:t>
            </a:r>
            <a:endParaRPr lang="hu-HU" sz="2000" dirty="0"/>
          </a:p>
          <a:p>
            <a:r>
              <a:rPr lang="en-US" sz="2000" b="1" dirty="0"/>
              <a:t>h</a:t>
            </a:r>
            <a:r>
              <a:rPr lang="en-US" sz="2000" dirty="0"/>
              <a:t> </a:t>
            </a:r>
            <a:r>
              <a:rPr lang="hu-HU" sz="2000" dirty="0"/>
              <a:t>	- </a:t>
            </a:r>
            <a:r>
              <a:rPr lang="en-US" sz="2000" dirty="0"/>
              <a:t>soil water pressure head (cm)</a:t>
            </a:r>
            <a:endParaRPr lang="hu-HU" sz="2000" dirty="0"/>
          </a:p>
          <a:p>
            <a:r>
              <a:rPr lang="hu-HU" sz="2000" b="1" dirty="0"/>
              <a:t>z</a:t>
            </a:r>
            <a:r>
              <a:rPr lang="en-US" sz="2000" b="1" dirty="0"/>
              <a:t> </a:t>
            </a:r>
            <a:r>
              <a:rPr lang="hu-HU" sz="2000" dirty="0"/>
              <a:t>	- </a:t>
            </a:r>
            <a:r>
              <a:rPr lang="en-US" sz="2000" dirty="0"/>
              <a:t>vertical</a:t>
            </a:r>
            <a:r>
              <a:rPr lang="hu-HU" sz="2000" dirty="0"/>
              <a:t> </a:t>
            </a:r>
            <a:r>
              <a:rPr lang="en-US" sz="2000" dirty="0"/>
              <a:t>coordinate (cm)</a:t>
            </a:r>
            <a:endParaRPr lang="hu-HU" sz="2000" dirty="0"/>
          </a:p>
          <a:p>
            <a:pPr algn="l"/>
            <a:r>
              <a:rPr lang="en-US" sz="2000" b="1" dirty="0"/>
              <a:t>θ</a:t>
            </a:r>
            <a:r>
              <a:rPr lang="en-US" sz="2000" dirty="0"/>
              <a:t> </a:t>
            </a:r>
            <a:r>
              <a:rPr lang="hu-HU" sz="2000" dirty="0"/>
              <a:t>	- </a:t>
            </a:r>
            <a:r>
              <a:rPr lang="en-US" sz="2000" dirty="0"/>
              <a:t>volumetric water content (cm</a:t>
            </a:r>
            <a:r>
              <a:rPr lang="en-US" sz="2000" baseline="30000" dirty="0"/>
              <a:t>3</a:t>
            </a:r>
            <a:r>
              <a:rPr lang="en-US" sz="2000" dirty="0"/>
              <a:t> cm</a:t>
            </a:r>
            <a:r>
              <a:rPr lang="en-US" sz="2000" baseline="30000" dirty="0"/>
              <a:t>-3</a:t>
            </a:r>
            <a:r>
              <a:rPr lang="en-US" sz="2000" dirty="0"/>
              <a:t>)</a:t>
            </a:r>
            <a:endParaRPr lang="hu-HU" sz="2000" dirty="0"/>
          </a:p>
          <a:p>
            <a:pPr algn="l"/>
            <a:r>
              <a:rPr lang="en-US" sz="2000" b="1" dirty="0"/>
              <a:t>t</a:t>
            </a:r>
            <a:r>
              <a:rPr lang="en-US" sz="2000" dirty="0"/>
              <a:t> </a:t>
            </a:r>
            <a:r>
              <a:rPr lang="hu-HU" sz="2000" dirty="0"/>
              <a:t>	- </a:t>
            </a:r>
            <a:r>
              <a:rPr lang="en-US" sz="2000" dirty="0"/>
              <a:t>time (d)</a:t>
            </a:r>
            <a:endParaRPr lang="hu-HU" sz="2000" dirty="0"/>
          </a:p>
          <a:p>
            <a:pPr algn="l"/>
            <a:endParaRPr lang="hu-HU" sz="2000" dirty="0"/>
          </a:p>
          <a:p>
            <a:pPr algn="l"/>
            <a:r>
              <a:rPr lang="hu-HU" sz="2000" dirty="0"/>
              <a:t>q and z </a:t>
            </a:r>
            <a:r>
              <a:rPr lang="hu-HU" sz="2000" dirty="0" err="1"/>
              <a:t>are</a:t>
            </a:r>
            <a:r>
              <a:rPr lang="hu-HU" sz="2000" dirty="0"/>
              <a:t> </a:t>
            </a:r>
            <a:r>
              <a:rPr lang="hu-HU" sz="2000" dirty="0" err="1"/>
              <a:t>taken</a:t>
            </a:r>
            <a:r>
              <a:rPr lang="hu-HU" sz="2000" dirty="0"/>
              <a:t> </a:t>
            </a:r>
            <a:r>
              <a:rPr lang="hu-HU" sz="2000" dirty="0" err="1"/>
              <a:t>positive</a:t>
            </a:r>
            <a:r>
              <a:rPr lang="hu-HU" sz="2000" dirty="0"/>
              <a:t> </a:t>
            </a:r>
            <a:r>
              <a:rPr lang="hu-HU" sz="2000" dirty="0" err="1"/>
              <a:t>upward</a:t>
            </a:r>
            <a:r>
              <a:rPr lang="hu-HU" sz="2000" dirty="0"/>
              <a:t> </a:t>
            </a:r>
            <a:endParaRPr lang="en-US" sz="20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45AE70-777F-0F01-99B0-EBE365D7E006}"/>
              </a:ext>
            </a:extLst>
          </p:cNvPr>
          <p:cNvSpPr txBox="1">
            <a:spLocks/>
          </p:cNvSpPr>
          <p:nvPr/>
        </p:nvSpPr>
        <p:spPr>
          <a:xfrm>
            <a:off x="6172200" y="1197929"/>
            <a:ext cx="6096000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2200" b="1" dirty="0"/>
              <a:t>Sink </a:t>
            </a:r>
            <a:r>
              <a:rPr lang="hu-HU" sz="2200" b="1" dirty="0" err="1"/>
              <a:t>terms</a:t>
            </a:r>
            <a:endParaRPr lang="hu-HU" sz="2200" b="1" dirty="0"/>
          </a:p>
          <a:p>
            <a:endParaRPr lang="hu-HU" sz="2000" dirty="0"/>
          </a:p>
          <a:p>
            <a:r>
              <a:rPr lang="hu-HU" sz="2000" b="1" dirty="0" err="1"/>
              <a:t>S</a:t>
            </a:r>
            <a:r>
              <a:rPr lang="hu-HU" sz="2000" b="1" baseline="-25000" dirty="0" err="1"/>
              <a:t>a</a:t>
            </a:r>
            <a:r>
              <a:rPr lang="hu-HU" sz="2000" b="1" dirty="0"/>
              <a:t>(h) </a:t>
            </a:r>
            <a:r>
              <a:rPr lang="hu-HU" sz="2000" dirty="0"/>
              <a:t>- </a:t>
            </a:r>
            <a:r>
              <a:rPr lang="en-US" sz="2000" dirty="0"/>
              <a:t>extraction rate by plant roots (cm</a:t>
            </a:r>
            <a:r>
              <a:rPr lang="en-US" sz="2000" baseline="30000" dirty="0"/>
              <a:t>3</a:t>
            </a:r>
            <a:r>
              <a:rPr lang="en-US" sz="2000" dirty="0"/>
              <a:t> cm</a:t>
            </a:r>
            <a:r>
              <a:rPr lang="en-US" sz="2000" baseline="30000" dirty="0"/>
              <a:t>-3</a:t>
            </a:r>
            <a:r>
              <a:rPr lang="en-US" sz="2000" dirty="0"/>
              <a:t> d</a:t>
            </a:r>
            <a:r>
              <a:rPr lang="en-US" sz="2000" baseline="30000" dirty="0"/>
              <a:t>-1</a:t>
            </a:r>
            <a:r>
              <a:rPr lang="en-US" sz="2000" dirty="0"/>
              <a:t>)</a:t>
            </a:r>
            <a:endParaRPr lang="hu-HU" sz="2000" dirty="0"/>
          </a:p>
          <a:p>
            <a:endParaRPr lang="hu-HU" sz="2000" dirty="0"/>
          </a:p>
          <a:p>
            <a:r>
              <a:rPr lang="hu-HU" sz="2000" b="1" dirty="0" err="1"/>
              <a:t>S</a:t>
            </a:r>
            <a:r>
              <a:rPr lang="hu-HU" sz="2000" b="1" baseline="-25000" dirty="0" err="1"/>
              <a:t>d</a:t>
            </a:r>
            <a:r>
              <a:rPr lang="hu-HU" sz="2000" b="1" dirty="0"/>
              <a:t>(h) </a:t>
            </a:r>
            <a:r>
              <a:rPr lang="hu-HU" sz="2000" dirty="0"/>
              <a:t>- </a:t>
            </a:r>
            <a:r>
              <a:rPr lang="en-US" sz="2000" dirty="0"/>
              <a:t>extraction rate by </a:t>
            </a:r>
            <a:r>
              <a:rPr lang="hu-HU" sz="2000" dirty="0" err="1"/>
              <a:t>drain</a:t>
            </a:r>
            <a:r>
              <a:rPr lang="hu-HU" sz="2000" dirty="0"/>
              <a:t> (</a:t>
            </a:r>
            <a:r>
              <a:rPr lang="en-US" sz="2000" dirty="0"/>
              <a:t>d</a:t>
            </a:r>
            <a:r>
              <a:rPr lang="en-US" sz="2000" baseline="30000" dirty="0"/>
              <a:t>-1</a:t>
            </a:r>
            <a:r>
              <a:rPr lang="en-US" sz="2000" dirty="0"/>
              <a:t>)</a:t>
            </a:r>
            <a:endParaRPr lang="hu-HU" sz="2000" dirty="0"/>
          </a:p>
          <a:p>
            <a:endParaRPr lang="hu-HU" sz="2000" dirty="0"/>
          </a:p>
          <a:p>
            <a:r>
              <a:rPr lang="hu-HU" sz="2000" b="1" dirty="0" err="1"/>
              <a:t>S</a:t>
            </a:r>
            <a:r>
              <a:rPr lang="hu-HU" sz="2000" b="1" baseline="-25000" dirty="0" err="1"/>
              <a:t>m</a:t>
            </a:r>
            <a:r>
              <a:rPr lang="hu-HU" sz="2000" b="1" dirty="0"/>
              <a:t>(h) </a:t>
            </a:r>
            <a:r>
              <a:rPr lang="hu-HU" sz="2000" dirty="0"/>
              <a:t>- </a:t>
            </a:r>
            <a:r>
              <a:rPr lang="en-US" sz="2000" dirty="0"/>
              <a:t>extraction rate by </a:t>
            </a:r>
            <a:r>
              <a:rPr lang="hu-HU" sz="2000" dirty="0" err="1"/>
              <a:t>macro</a:t>
            </a:r>
            <a:r>
              <a:rPr lang="hu-HU" sz="2000" dirty="0"/>
              <a:t> </a:t>
            </a:r>
            <a:r>
              <a:rPr lang="hu-HU" sz="2000" dirty="0" err="1"/>
              <a:t>pores</a:t>
            </a:r>
            <a:r>
              <a:rPr lang="hu-HU" sz="2000" dirty="0"/>
              <a:t> (</a:t>
            </a:r>
            <a:r>
              <a:rPr lang="en-US" sz="2000" dirty="0"/>
              <a:t>d</a:t>
            </a:r>
            <a:r>
              <a:rPr lang="en-US" sz="2000" baseline="30000" dirty="0"/>
              <a:t>-1</a:t>
            </a:r>
            <a:r>
              <a:rPr lang="en-US" sz="2000" dirty="0"/>
              <a:t>)</a:t>
            </a:r>
            <a:endParaRPr lang="hu-HU" sz="2000" dirty="0"/>
          </a:p>
          <a:p>
            <a:endParaRPr lang="hu-HU" sz="2000" dirty="0"/>
          </a:p>
          <a:p>
            <a:r>
              <a:rPr lang="en-US" sz="2000" dirty="0"/>
              <a:t> </a:t>
            </a:r>
            <a:endParaRPr lang="nb-NO" sz="2000" dirty="0"/>
          </a:p>
        </p:txBody>
      </p:sp>
    </p:spTree>
    <p:extLst>
      <p:ext uri="{BB962C8B-B14F-4D97-AF65-F5344CB8AC3E}">
        <p14:creationId xmlns:p14="http://schemas.microsoft.com/office/powerpoint/2010/main" val="28542785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AA900A8B-928D-2EC2-B321-8BC2099332A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3"/>
          <a:srcRect l="17501" t="44509" r="23490" b="28182"/>
          <a:stretch/>
        </p:blipFill>
        <p:spPr>
          <a:xfrm>
            <a:off x="3142377" y="846365"/>
            <a:ext cx="6081417" cy="1509844"/>
          </a:xfr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7CD031-23D3-CB17-7F64-0D8BE0D73B7B}"/>
              </a:ext>
            </a:extLst>
          </p:cNvPr>
          <p:cNvSpPr txBox="1">
            <a:spLocks/>
          </p:cNvSpPr>
          <p:nvPr/>
        </p:nvSpPr>
        <p:spPr>
          <a:xfrm>
            <a:off x="1186854" y="88592"/>
            <a:ext cx="9460234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Solving the Richard’s equation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0A69326-CF0A-BD3F-1B95-0B36A85D3DDA}"/>
              </a:ext>
            </a:extLst>
          </p:cNvPr>
          <p:cNvSpPr txBox="1">
            <a:spLocks/>
          </p:cNvSpPr>
          <p:nvPr/>
        </p:nvSpPr>
        <p:spPr>
          <a:xfrm>
            <a:off x="481524" y="2933584"/>
            <a:ext cx="6096000" cy="2309100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b="1" dirty="0"/>
              <a:t>Relationship between </a:t>
            </a:r>
            <a:r>
              <a:rPr lang="en-GB" sz="2200" b="1" dirty="0">
                <a:latin typeface="Symbol" panose="05050102010706020507" pitchFamily="18" charset="2"/>
              </a:rPr>
              <a:t>Q</a:t>
            </a:r>
            <a:r>
              <a:rPr lang="en-GB" sz="2200" b="1" dirty="0"/>
              <a:t>, h and K</a:t>
            </a:r>
          </a:p>
          <a:p>
            <a:endParaRPr lang="en-GB" sz="800" dirty="0"/>
          </a:p>
          <a:p>
            <a:r>
              <a:rPr lang="en-GB" sz="2400" b="1" dirty="0">
                <a:latin typeface="Symbol" panose="05050102010706020507" pitchFamily="18" charset="2"/>
              </a:rPr>
              <a:t>Q</a:t>
            </a:r>
            <a:r>
              <a:rPr lang="en-GB" sz="2000" b="1" dirty="0">
                <a:latin typeface="Symbol" panose="05050102010706020507" pitchFamily="18" charset="2"/>
              </a:rPr>
              <a:t> </a:t>
            </a:r>
            <a:r>
              <a:rPr lang="en-GB" sz="2000" dirty="0"/>
              <a:t> - soil water content (cm</a:t>
            </a:r>
            <a:r>
              <a:rPr lang="en-GB" sz="2000" baseline="30000" dirty="0"/>
              <a:t>3</a:t>
            </a:r>
            <a:r>
              <a:rPr lang="en-GB" sz="2000" dirty="0"/>
              <a:t> cm</a:t>
            </a:r>
            <a:r>
              <a:rPr lang="en-GB" sz="2000" baseline="30000" dirty="0"/>
              <a:t>-3</a:t>
            </a:r>
            <a:r>
              <a:rPr lang="en-GB" sz="2000" dirty="0"/>
              <a:t>)</a:t>
            </a:r>
          </a:p>
          <a:p>
            <a:r>
              <a:rPr lang="en-GB" sz="2000" b="1" dirty="0"/>
              <a:t>h  </a:t>
            </a:r>
            <a:r>
              <a:rPr lang="en-GB" sz="2000" dirty="0"/>
              <a:t>- soil water pressure head (cm)</a:t>
            </a:r>
          </a:p>
          <a:p>
            <a:r>
              <a:rPr lang="en-GB" sz="2000" b="1" dirty="0"/>
              <a:t>K  </a:t>
            </a:r>
            <a:r>
              <a:rPr lang="en-GB" sz="2000" dirty="0"/>
              <a:t>- hydraulic conductivity (cm d</a:t>
            </a:r>
            <a:r>
              <a:rPr lang="en-GB" sz="2000" baseline="30000" dirty="0"/>
              <a:t>-1</a:t>
            </a:r>
            <a:r>
              <a:rPr lang="en-GB" sz="2000" dirty="0"/>
              <a:t>)</a:t>
            </a:r>
          </a:p>
        </p:txBody>
      </p:sp>
      <p:pic>
        <p:nvPicPr>
          <p:cNvPr id="17" name="Content Placeholder 4">
            <a:extLst>
              <a:ext uri="{FF2B5EF4-FFF2-40B4-BE49-F238E27FC236}">
                <a16:creationId xmlns:a16="http://schemas.microsoft.com/office/drawing/2014/main" id="{694C91EB-B5A4-A04F-83F3-CB96382491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668" t="20067" r="17046" b="17761"/>
          <a:stretch/>
        </p:blipFill>
        <p:spPr>
          <a:xfrm>
            <a:off x="5427968" y="2793831"/>
            <a:ext cx="281940" cy="2448853"/>
          </a:xfrm>
          <a:prstGeom prst="rect">
            <a:avLst/>
          </a:prstGeom>
          <a:ln>
            <a:noFill/>
          </a:ln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E5DB36E-1E92-1582-3D94-A79A3FD5903D}"/>
              </a:ext>
            </a:extLst>
          </p:cNvPr>
          <p:cNvSpPr txBox="1">
            <a:spLocks/>
          </p:cNvSpPr>
          <p:nvPr/>
        </p:nvSpPr>
        <p:spPr>
          <a:xfrm>
            <a:off x="6431259" y="2933584"/>
            <a:ext cx="5564798" cy="3271273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b="1" dirty="0"/>
              <a:t>Soil hydraulic functions</a:t>
            </a:r>
          </a:p>
          <a:p>
            <a:pPr algn="ctr"/>
            <a:endParaRPr lang="en-GB" sz="22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/>
              <a:t>Soil water retention curve  </a:t>
            </a:r>
            <a:r>
              <a:rPr lang="en-GB" sz="2400" b="1" dirty="0">
                <a:solidFill>
                  <a:srgbClr val="C00000"/>
                </a:solidFill>
                <a:latin typeface="Symbol" panose="05050102010706020507" pitchFamily="18" charset="2"/>
              </a:rPr>
              <a:t>Q</a:t>
            </a:r>
            <a:r>
              <a:rPr lang="en-GB" sz="2200" b="1" dirty="0">
                <a:solidFill>
                  <a:srgbClr val="C00000"/>
                </a:solidFill>
              </a:rPr>
              <a:t> = f(h)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2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/>
              <a:t>Soil hydraulic conductivity function</a:t>
            </a:r>
            <a:br>
              <a:rPr lang="en-GB" sz="2200" dirty="0"/>
            </a:br>
            <a:r>
              <a:rPr lang="en-GB" sz="2200" dirty="0"/>
              <a:t> </a:t>
            </a:r>
          </a:p>
          <a:p>
            <a:pPr lvl="1" indent="0"/>
            <a:r>
              <a:rPr lang="en-GB" sz="2800" b="1" dirty="0">
                <a:solidFill>
                  <a:srgbClr val="C00000"/>
                </a:solidFill>
                <a:latin typeface="Symbol" panose="05050102010706020507" pitchFamily="18" charset="2"/>
              </a:rPr>
              <a:t>Q</a:t>
            </a:r>
            <a:r>
              <a:rPr lang="en-GB" sz="2800" b="1" dirty="0">
                <a:solidFill>
                  <a:srgbClr val="C00000"/>
                </a:solidFill>
              </a:rPr>
              <a:t> </a:t>
            </a:r>
            <a:r>
              <a:rPr lang="en-GB" sz="2200" b="1" dirty="0">
                <a:solidFill>
                  <a:srgbClr val="C00000"/>
                </a:solidFill>
              </a:rPr>
              <a:t>= f(K)   </a:t>
            </a:r>
            <a:r>
              <a:rPr lang="en-GB" sz="2200" dirty="0">
                <a:solidFill>
                  <a:srgbClr val="03597F"/>
                </a:solidFill>
              </a:rPr>
              <a:t>or</a:t>
            </a:r>
            <a:r>
              <a:rPr lang="en-GB" sz="2200" b="1" dirty="0">
                <a:solidFill>
                  <a:srgbClr val="C00000"/>
                </a:solidFill>
              </a:rPr>
              <a:t>   h = f(K) </a:t>
            </a:r>
          </a:p>
          <a:p>
            <a:pPr lvl="1" indent="0"/>
            <a:endParaRPr lang="en-GB" sz="28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200" b="1" dirty="0"/>
          </a:p>
          <a:p>
            <a:endParaRPr lang="en-GB" sz="2200" b="1" dirty="0"/>
          </a:p>
          <a:p>
            <a:endParaRPr lang="en-GB" sz="2000" dirty="0"/>
          </a:p>
          <a:p>
            <a:endParaRPr lang="en-GB" sz="2000" dirty="0"/>
          </a:p>
          <a:p>
            <a:r>
              <a:rPr lang="en-GB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305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7CD031-23D3-CB17-7F64-0D8BE0D73B7B}"/>
              </a:ext>
            </a:extLst>
          </p:cNvPr>
          <p:cNvSpPr txBox="1">
            <a:spLocks/>
          </p:cNvSpPr>
          <p:nvPr/>
        </p:nvSpPr>
        <p:spPr>
          <a:xfrm>
            <a:off x="1186854" y="88592"/>
            <a:ext cx="9460234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The SWAP  - water fluxes between the domains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C1CFB87-B904-E424-A666-57050B9985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629" t="29602" r="30585" b="-1072"/>
          <a:stretch/>
        </p:blipFill>
        <p:spPr>
          <a:xfrm>
            <a:off x="2145071" y="628651"/>
            <a:ext cx="8109857" cy="5854644"/>
          </a:xfrm>
          <a:prstGeom prst="rect">
            <a:avLst/>
          </a:prstGeom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FE138E39-1F2D-E4C8-2AEA-515540D80A37}"/>
              </a:ext>
            </a:extLst>
          </p:cNvPr>
          <p:cNvSpPr/>
          <p:nvPr/>
        </p:nvSpPr>
        <p:spPr>
          <a:xfrm>
            <a:off x="4506686" y="5323114"/>
            <a:ext cx="1807028" cy="20682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184065-2594-67FE-F9AB-C2C5A38D2E23}"/>
              </a:ext>
            </a:extLst>
          </p:cNvPr>
          <p:cNvSpPr txBox="1"/>
          <p:nvPr/>
        </p:nvSpPr>
        <p:spPr>
          <a:xfrm>
            <a:off x="1610811" y="5241862"/>
            <a:ext cx="27540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03597F"/>
                </a:solidFill>
              </a:rPr>
              <a:t>Richard’s equation </a:t>
            </a:r>
          </a:p>
        </p:txBody>
      </p:sp>
      <p:sp>
        <p:nvSpPr>
          <p:cNvPr id="4" name="Arrow: Up-Down 3">
            <a:extLst>
              <a:ext uri="{FF2B5EF4-FFF2-40B4-BE49-F238E27FC236}">
                <a16:creationId xmlns:a16="http://schemas.microsoft.com/office/drawing/2014/main" id="{F22D1421-C20E-96A8-93DE-0EC2FA851313}"/>
              </a:ext>
            </a:extLst>
          </p:cNvPr>
          <p:cNvSpPr/>
          <p:nvPr/>
        </p:nvSpPr>
        <p:spPr>
          <a:xfrm>
            <a:off x="6738257" y="4648200"/>
            <a:ext cx="141514" cy="26125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Up-Down 7">
            <a:extLst>
              <a:ext uri="{FF2B5EF4-FFF2-40B4-BE49-F238E27FC236}">
                <a16:creationId xmlns:a16="http://schemas.microsoft.com/office/drawing/2014/main" id="{BAD231E0-8EAB-5B49-DFED-A73BB8E6FF5A}"/>
              </a:ext>
            </a:extLst>
          </p:cNvPr>
          <p:cNvSpPr/>
          <p:nvPr/>
        </p:nvSpPr>
        <p:spPr>
          <a:xfrm>
            <a:off x="7271931" y="5529943"/>
            <a:ext cx="141514" cy="26125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Up-Down 9">
            <a:extLst>
              <a:ext uri="{FF2B5EF4-FFF2-40B4-BE49-F238E27FC236}">
                <a16:creationId xmlns:a16="http://schemas.microsoft.com/office/drawing/2014/main" id="{F5F6C6C1-DEF1-CC3F-F21D-8303B0C855EA}"/>
              </a:ext>
            </a:extLst>
          </p:cNvPr>
          <p:cNvSpPr/>
          <p:nvPr/>
        </p:nvSpPr>
        <p:spPr>
          <a:xfrm rot="5400000">
            <a:off x="7783559" y="4898571"/>
            <a:ext cx="141514" cy="26125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E9C394-6F10-4BA2-0B67-B2BE5581870D}"/>
              </a:ext>
            </a:extLst>
          </p:cNvPr>
          <p:cNvSpPr txBox="1"/>
          <p:nvPr/>
        </p:nvSpPr>
        <p:spPr>
          <a:xfrm>
            <a:off x="8501743" y="1099457"/>
            <a:ext cx="27114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>
                <a:solidFill>
                  <a:srgbClr val="03597F"/>
                </a:solidFill>
              </a:rPr>
              <a:t>Manual</a:t>
            </a:r>
          </a:p>
          <a:p>
            <a:r>
              <a:rPr lang="en-GB" sz="2200" b="1">
                <a:solidFill>
                  <a:srgbClr val="03597F"/>
                </a:solidFill>
              </a:rPr>
              <a:t>Example – Sinja </a:t>
            </a:r>
          </a:p>
        </p:txBody>
      </p:sp>
    </p:spTree>
    <p:extLst>
      <p:ext uri="{BB962C8B-B14F-4D97-AF65-F5344CB8AC3E}">
        <p14:creationId xmlns:p14="http://schemas.microsoft.com/office/powerpoint/2010/main" val="39403768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1CD217D7-B320-C0CB-0D31-C294FEB91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527" y="207746"/>
            <a:ext cx="7910618" cy="60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D50148-DE7C-6A37-888A-291AEBB973F9}"/>
              </a:ext>
            </a:extLst>
          </p:cNvPr>
          <p:cNvSpPr txBox="1"/>
          <p:nvPr/>
        </p:nvSpPr>
        <p:spPr>
          <a:xfrm>
            <a:off x="9522372" y="6189859"/>
            <a:ext cx="2333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03597F"/>
                </a:solidFill>
              </a:rPr>
              <a:t>(</a:t>
            </a:r>
            <a:r>
              <a:rPr lang="hu-HU" dirty="0" err="1">
                <a:solidFill>
                  <a:srgbClr val="03597F"/>
                </a:solidFill>
              </a:rPr>
              <a:t>Feddes</a:t>
            </a:r>
            <a:r>
              <a:rPr lang="hu-HU" dirty="0">
                <a:solidFill>
                  <a:srgbClr val="03597F"/>
                </a:solidFill>
              </a:rPr>
              <a:t>, 2007)</a:t>
            </a:r>
            <a:endParaRPr lang="nb-NO" dirty="0">
              <a:solidFill>
                <a:srgbClr val="0359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804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7CC3C9B-50E3-F7F7-E267-558FC2471B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66201" y="847974"/>
            <a:ext cx="11459598" cy="5498397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/>
              <a:t>Short introduction to hydrological modelling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/>
              <a:t>Short introduction of the SWAP model structure and theory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/>
              <a:t>Input and reference data requirement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/>
              <a:t>Tools for constructing met input data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/>
              <a:t>Processes, switches and parameters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/>
              <a:t>Reference data quality check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/>
              <a:t>Soft calibration tool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/>
              <a:t>Autocalibration tool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200" dirty="0"/>
          </a:p>
          <a:p>
            <a:r>
              <a:rPr lang="en-GB" sz="2200" dirty="0"/>
              <a:t>GOAL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GB" sz="2200" dirty="0"/>
              <a:t> to have a finished project for each site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/>
              <a:t> gain knowledge and get tools for further soft- and hard calibration of the SWAP model 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80CB283-7CC4-7D72-546D-83C02A1304DE}"/>
              </a:ext>
            </a:extLst>
          </p:cNvPr>
          <p:cNvSpPr txBox="1">
            <a:spLocks/>
          </p:cNvSpPr>
          <p:nvPr/>
        </p:nvSpPr>
        <p:spPr>
          <a:xfrm>
            <a:off x="1186854" y="88592"/>
            <a:ext cx="9460234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dirty="0"/>
              <a:t>The OPTAIN SWAP Workshop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50933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err="1">
                <a:hlinkClick r:id="rId2"/>
              </a:rPr>
              <a:t>csilla.farkas@nibio.no</a:t>
            </a:r>
            <a:r>
              <a:rPr lang="hu-HU" dirty="0"/>
              <a:t>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 err="1"/>
              <a:t>Thank</a:t>
            </a:r>
            <a:r>
              <a:rPr lang="hu-HU" dirty="0"/>
              <a:t> 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attention</a:t>
            </a:r>
            <a:r>
              <a:rPr lang="hu-HU" dirty="0"/>
              <a:t>!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6929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23871-8718-152E-A96C-615C8B9B48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29847" y="231509"/>
            <a:ext cx="10583182" cy="638030"/>
          </a:xfrm>
        </p:spPr>
        <p:txBody>
          <a:bodyPr/>
          <a:lstStyle/>
          <a:p>
            <a:pPr algn="ctr"/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natural</a:t>
            </a:r>
            <a:r>
              <a:rPr lang="hu-HU" dirty="0"/>
              <a:t> </a:t>
            </a:r>
            <a:r>
              <a:rPr lang="hu-HU" dirty="0" err="1"/>
              <a:t>curiosity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data-model</a:t>
            </a:r>
            <a:r>
              <a:rPr lang="hu-HU" dirty="0"/>
              <a:t> </a:t>
            </a:r>
            <a:r>
              <a:rPr lang="hu-HU" dirty="0" err="1"/>
              <a:t>fusion</a:t>
            </a:r>
            <a:r>
              <a:rPr lang="hu-HU" dirty="0"/>
              <a:t> </a:t>
            </a:r>
            <a:endParaRPr lang="nb-NO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206B12-2695-73D2-FF48-3EBB3E97C0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09446">
            <a:off x="8817031" y="1528729"/>
            <a:ext cx="3084516" cy="2054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D4B5DB-1F00-F4A7-70EA-452FA0C38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27806">
            <a:off x="499795" y="3192537"/>
            <a:ext cx="2967973" cy="2232828"/>
          </a:xfrm>
          <a:prstGeom prst="rect">
            <a:avLst/>
          </a:prstGeom>
        </p:spPr>
      </p:pic>
      <p:pic>
        <p:nvPicPr>
          <p:cNvPr id="3074" name="Picture 2" descr="Vector illustration of two kids looking through magnifying glass at ladybugs on plants. children observing nature.">
            <a:extLst>
              <a:ext uri="{FF2B5EF4-FFF2-40B4-BE49-F238E27FC236}">
                <a16:creationId xmlns:a16="http://schemas.microsoft.com/office/drawing/2014/main" id="{DE9057CA-D7B3-6EAF-9ADB-3995D63C1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435" y="1114735"/>
            <a:ext cx="4027550" cy="402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AC8DF4B-76F2-6493-7036-5D0942E55763}"/>
              </a:ext>
            </a:extLst>
          </p:cNvPr>
          <p:cNvSpPr txBox="1"/>
          <p:nvPr/>
        </p:nvSpPr>
        <p:spPr>
          <a:xfrm>
            <a:off x="10943957" y="6249225"/>
            <a:ext cx="15381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100" dirty="0" err="1">
                <a:solidFill>
                  <a:schemeClr val="accent5">
                    <a:lumMod val="75000"/>
                  </a:schemeClr>
                </a:solidFill>
              </a:rPr>
              <a:t>iSock</a:t>
            </a:r>
            <a:endParaRPr lang="nb-NO" sz="11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E640D4-1D07-5C06-713B-E13A422D0CA7}"/>
              </a:ext>
            </a:extLst>
          </p:cNvPr>
          <p:cNvSpPr txBox="1"/>
          <p:nvPr/>
        </p:nvSpPr>
        <p:spPr>
          <a:xfrm>
            <a:off x="8047605" y="5626516"/>
            <a:ext cx="36654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2400" b="1" dirty="0" err="1">
                <a:solidFill>
                  <a:srgbClr val="03597F"/>
                </a:solidFill>
              </a:rPr>
              <a:t>natural</a:t>
            </a:r>
            <a:r>
              <a:rPr lang="hu-HU" sz="2400" b="1" dirty="0">
                <a:solidFill>
                  <a:srgbClr val="03597F"/>
                </a:solidFill>
              </a:rPr>
              <a:t> </a:t>
            </a:r>
            <a:r>
              <a:rPr lang="hu-HU" sz="2400" b="1" dirty="0" err="1">
                <a:solidFill>
                  <a:srgbClr val="03597F"/>
                </a:solidFill>
              </a:rPr>
              <a:t>curiosity</a:t>
            </a:r>
            <a:r>
              <a:rPr lang="hu-HU" sz="2400" b="1" dirty="0">
                <a:solidFill>
                  <a:srgbClr val="03597F"/>
                </a:solidFill>
              </a:rPr>
              <a:t> </a:t>
            </a:r>
            <a:endParaRPr lang="nb-NO" sz="2400" b="1" dirty="0">
              <a:solidFill>
                <a:srgbClr val="0359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90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23871-8718-152E-A96C-615C8B9B48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29847" y="231509"/>
            <a:ext cx="10583182" cy="638030"/>
          </a:xfrm>
        </p:spPr>
        <p:txBody>
          <a:bodyPr/>
          <a:lstStyle/>
          <a:p>
            <a:pPr algn="ctr"/>
            <a:r>
              <a:rPr lang="en-GB" dirty="0"/>
              <a:t>From natural curiosity to data-model fusion </a:t>
            </a:r>
          </a:p>
        </p:txBody>
      </p:sp>
      <p:sp>
        <p:nvSpPr>
          <p:cNvPr id="5" name="TekstSylinder 6">
            <a:extLst>
              <a:ext uri="{FF2B5EF4-FFF2-40B4-BE49-F238E27FC236}">
                <a16:creationId xmlns:a16="http://schemas.microsoft.com/office/drawing/2014/main" id="{62532E81-19D9-8C83-9344-B1A6475022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922" y="969083"/>
            <a:ext cx="7704138" cy="57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2400" b="1" dirty="0">
                <a:solidFill>
                  <a:srgbClr val="03597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natural curiosity</a:t>
            </a:r>
            <a:endParaRPr lang="en-GB" altLang="en-US" sz="2400" dirty="0">
              <a:solidFill>
                <a:srgbClr val="03597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5A23B5F6-1DB3-4034-CA4C-6392C2A015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406" y="1665708"/>
            <a:ext cx="3061910" cy="2817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own Arrow 2">
            <a:extLst>
              <a:ext uri="{FF2B5EF4-FFF2-40B4-BE49-F238E27FC236}">
                <a16:creationId xmlns:a16="http://schemas.microsoft.com/office/drawing/2014/main" id="{62A472A3-20A1-6DBA-BE19-7B695E88F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5143" y="1686402"/>
            <a:ext cx="493826" cy="942776"/>
          </a:xfrm>
          <a:prstGeom prst="downArrow">
            <a:avLst>
              <a:gd name="adj1" fmla="val 50000"/>
              <a:gd name="adj2" fmla="val 50074"/>
            </a:avLst>
          </a:prstGeom>
          <a:noFill/>
          <a:ln w="19050" cap="rnd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5306" tIns="32653" rIns="65306" bIns="32653">
            <a:spAutoFit/>
          </a:bodyPr>
          <a:lstStyle>
            <a:lvl1pPr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400" dirty="0">
              <a:solidFill>
                <a:srgbClr val="03597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kstSylinder 6">
            <a:extLst>
              <a:ext uri="{FF2B5EF4-FFF2-40B4-BE49-F238E27FC236}">
                <a16:creationId xmlns:a16="http://schemas.microsoft.com/office/drawing/2014/main" id="{94A5C0CD-33C6-AFE6-7E58-62C7E6689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5083" y="2736597"/>
            <a:ext cx="7704137" cy="57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2400" b="1" dirty="0">
                <a:solidFill>
                  <a:srgbClr val="03597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observation</a:t>
            </a:r>
            <a:endParaRPr lang="en-GB" altLang="en-US" sz="2400" dirty="0">
              <a:solidFill>
                <a:srgbClr val="03597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  <p:sp>
        <p:nvSpPr>
          <p:cNvPr id="10" name="TekstSylinder 6">
            <a:extLst>
              <a:ext uri="{FF2B5EF4-FFF2-40B4-BE49-F238E27FC236}">
                <a16:creationId xmlns:a16="http://schemas.microsoft.com/office/drawing/2014/main" id="{27816F1D-1624-2250-92DB-418B8F7B2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8969" y="5287846"/>
            <a:ext cx="4539002" cy="57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2400" b="1" dirty="0">
                <a:solidFill>
                  <a:srgbClr val="03597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qualitative information</a:t>
            </a:r>
            <a:endParaRPr lang="en-GB" altLang="en-US" sz="2400" dirty="0">
              <a:solidFill>
                <a:srgbClr val="03597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  <p:sp>
        <p:nvSpPr>
          <p:cNvPr id="11" name="Down Arrow 2">
            <a:extLst>
              <a:ext uri="{FF2B5EF4-FFF2-40B4-BE49-F238E27FC236}">
                <a16:creationId xmlns:a16="http://schemas.microsoft.com/office/drawing/2014/main" id="{EEF1B528-F0E9-1EC9-DFF6-1B1A236C2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2503" y="3604036"/>
            <a:ext cx="449754" cy="1548880"/>
          </a:xfrm>
          <a:prstGeom prst="downArrow">
            <a:avLst>
              <a:gd name="adj1" fmla="val 50000"/>
              <a:gd name="adj2" fmla="val 50074"/>
            </a:avLst>
          </a:prstGeom>
          <a:noFill/>
          <a:ln w="19050" cap="rnd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5306" tIns="32653" rIns="65306" bIns="32653">
            <a:spAutoFit/>
          </a:bodyPr>
          <a:lstStyle>
            <a:lvl1pPr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400" dirty="0">
              <a:solidFill>
                <a:srgbClr val="03597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1D3B304-499C-DAC3-7BBA-CD52F276D9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06677">
            <a:off x="569093" y="1768135"/>
            <a:ext cx="1793664" cy="119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94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23871-8718-152E-A96C-615C8B9B48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29847" y="231509"/>
            <a:ext cx="10583182" cy="638030"/>
          </a:xfrm>
        </p:spPr>
        <p:txBody>
          <a:bodyPr/>
          <a:lstStyle/>
          <a:p>
            <a:pPr algn="ctr"/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natural</a:t>
            </a:r>
            <a:r>
              <a:rPr lang="hu-HU" dirty="0"/>
              <a:t> </a:t>
            </a:r>
            <a:r>
              <a:rPr lang="hu-HU" dirty="0" err="1"/>
              <a:t>curiosity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data-model</a:t>
            </a:r>
            <a:r>
              <a:rPr lang="hu-HU" dirty="0"/>
              <a:t> </a:t>
            </a:r>
            <a:r>
              <a:rPr lang="hu-HU" dirty="0" err="1"/>
              <a:t>fusion</a:t>
            </a:r>
            <a:r>
              <a:rPr lang="hu-HU" dirty="0"/>
              <a:t> </a:t>
            </a:r>
            <a:endParaRPr lang="nb-NO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C8DF4B-76F2-6493-7036-5D0942E55763}"/>
              </a:ext>
            </a:extLst>
          </p:cNvPr>
          <p:cNvSpPr txBox="1"/>
          <p:nvPr/>
        </p:nvSpPr>
        <p:spPr>
          <a:xfrm>
            <a:off x="10943957" y="6249225"/>
            <a:ext cx="15381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100" dirty="0" err="1">
                <a:solidFill>
                  <a:schemeClr val="accent5">
                    <a:lumMod val="75000"/>
                  </a:schemeClr>
                </a:solidFill>
              </a:rPr>
              <a:t>iSock</a:t>
            </a:r>
            <a:endParaRPr lang="nb-NO" sz="11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TekstSylinder 6">
            <a:extLst>
              <a:ext uri="{FF2B5EF4-FFF2-40B4-BE49-F238E27FC236}">
                <a16:creationId xmlns:a16="http://schemas.microsoft.com/office/drawing/2014/main" id="{6BEE3246-83D0-2E6C-F811-8AF834E4B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939" y="1147310"/>
            <a:ext cx="7704138" cy="1078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2200" dirty="0">
                <a:solidFill>
                  <a:srgbClr val="03597F"/>
                </a:solidFill>
                <a:cs typeface="Arial" charset="0"/>
              </a:rPr>
              <a:t> </a:t>
            </a:r>
            <a:r>
              <a:rPr lang="hu-HU" sz="2200" dirty="0">
                <a:solidFill>
                  <a:srgbClr val="03597F"/>
                </a:solidFill>
                <a:cs typeface="Arial" charset="0"/>
              </a:rPr>
              <a:t>Natural curiosity </a:t>
            </a:r>
            <a:r>
              <a:rPr lang="hu-HU" sz="2200" dirty="0">
                <a:solidFill>
                  <a:srgbClr val="03597F"/>
                </a:solidFill>
                <a:cs typeface="Arial" charset="0"/>
                <a:sym typeface="Wingdings" pitchFamily="2" charset="2"/>
              </a:rPr>
              <a:t> observations  information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hu-HU" sz="2400" b="1" dirty="0" err="1">
                <a:solidFill>
                  <a:srgbClr val="03597F"/>
                </a:solidFill>
                <a:cs typeface="Arial" charset="0"/>
                <a:sym typeface="Wingdings" pitchFamily="2" charset="2"/>
              </a:rPr>
              <a:t>Measurements</a:t>
            </a:r>
            <a:r>
              <a:rPr lang="hu-HU" sz="2400" b="1" dirty="0">
                <a:solidFill>
                  <a:srgbClr val="03597F"/>
                </a:solidFill>
                <a:cs typeface="Arial" charset="0"/>
                <a:sym typeface="Wingdings" pitchFamily="2" charset="2"/>
              </a:rPr>
              <a:t>	</a:t>
            </a:r>
            <a:endParaRPr lang="en-GB" sz="2400" dirty="0">
              <a:solidFill>
                <a:srgbClr val="03597F"/>
              </a:solidFill>
              <a:cs typeface="Arial" charset="0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269F7B1F-4C67-0DBD-5E0F-AB7AB3C79F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90"/>
          <a:stretch/>
        </p:blipFill>
        <p:spPr bwMode="auto">
          <a:xfrm>
            <a:off x="4366148" y="1859246"/>
            <a:ext cx="1278094" cy="1209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kstSylinder 6">
            <a:extLst>
              <a:ext uri="{FF2B5EF4-FFF2-40B4-BE49-F238E27FC236}">
                <a16:creationId xmlns:a16="http://schemas.microsoft.com/office/drawing/2014/main" id="{1212EF28-B160-5A8A-168F-557D96584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0339" y="3330790"/>
            <a:ext cx="3328990" cy="57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hu-HU" altLang="en-US" sz="2400" b="1" dirty="0">
                <a:solidFill>
                  <a:srgbClr val="03597F"/>
                </a:solidFill>
                <a:latin typeface="+mn-lt"/>
              </a:rPr>
              <a:t> </a:t>
            </a:r>
            <a:r>
              <a:rPr lang="hu-HU" altLang="en-US" sz="2400" b="1" dirty="0" err="1">
                <a:solidFill>
                  <a:srgbClr val="03597F"/>
                </a:solidFill>
                <a:latin typeface="+mn-lt"/>
              </a:rPr>
              <a:t>data</a:t>
            </a:r>
            <a:r>
              <a:rPr lang="hu-HU" altLang="en-US" sz="2400" b="1" dirty="0">
                <a:solidFill>
                  <a:srgbClr val="03597F"/>
                </a:solidFill>
                <a:latin typeface="+mn-lt"/>
              </a:rPr>
              <a:t> </a:t>
            </a:r>
            <a:r>
              <a:rPr lang="hu-HU" altLang="en-US" sz="2400" b="1" dirty="0" err="1">
                <a:solidFill>
                  <a:srgbClr val="03597F"/>
                </a:solidFill>
                <a:latin typeface="+mn-lt"/>
              </a:rPr>
              <a:t>collection</a:t>
            </a:r>
            <a:endParaRPr lang="hu-HU" altLang="en-US" sz="2400" dirty="0">
              <a:solidFill>
                <a:srgbClr val="03597F"/>
              </a:solidFill>
              <a:latin typeface="+mn-lt"/>
              <a:sym typeface="Wingdings" panose="05000000000000000000" pitchFamily="2" charset="2"/>
            </a:endParaRPr>
          </a:p>
        </p:txBody>
      </p:sp>
      <p:sp>
        <p:nvSpPr>
          <p:cNvPr id="16" name="Down Arrow 2">
            <a:extLst>
              <a:ext uri="{FF2B5EF4-FFF2-40B4-BE49-F238E27FC236}">
                <a16:creationId xmlns:a16="http://schemas.microsoft.com/office/drawing/2014/main" id="{B5E3C3D8-B289-EB7D-9C43-17D9BD813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0714" y="2295998"/>
            <a:ext cx="373743" cy="849973"/>
          </a:xfrm>
          <a:prstGeom prst="downArrow">
            <a:avLst>
              <a:gd name="adj1" fmla="val 50000"/>
              <a:gd name="adj2" fmla="val 50074"/>
            </a:avLst>
          </a:prstGeom>
          <a:noFill/>
          <a:ln w="19050" cap="rnd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5306" tIns="32653" rIns="65306" bIns="32653">
            <a:spAutoFit/>
          </a:bodyPr>
          <a:lstStyle>
            <a:lvl1pPr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400" dirty="0">
              <a:solidFill>
                <a:srgbClr val="03597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TekstSylinder 6">
            <a:extLst>
              <a:ext uri="{FF2B5EF4-FFF2-40B4-BE49-F238E27FC236}">
                <a16:creationId xmlns:a16="http://schemas.microsoft.com/office/drawing/2014/main" id="{5845377C-0CBA-D6FE-FC3B-2F97075C1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7213" y="3215838"/>
            <a:ext cx="5830732" cy="57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2400" b="1" dirty="0">
                <a:solidFill>
                  <a:srgbClr val="03597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hu-HU" altLang="en-US" sz="2400" b="1" dirty="0">
                <a:solidFill>
                  <a:srgbClr val="03597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monitoring</a:t>
            </a:r>
            <a:endParaRPr lang="en-GB" altLang="en-US" sz="2400" dirty="0">
              <a:solidFill>
                <a:srgbClr val="03597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  <p:sp>
        <p:nvSpPr>
          <p:cNvPr id="18" name="TekstSylinder 6">
            <a:extLst>
              <a:ext uri="{FF2B5EF4-FFF2-40B4-BE49-F238E27FC236}">
                <a16:creationId xmlns:a16="http://schemas.microsoft.com/office/drawing/2014/main" id="{F815FD33-A055-B0AA-7758-8B097D1271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8100" y="5667917"/>
            <a:ext cx="7436757" cy="570990"/>
          </a:xfrm>
          <a:prstGeom prst="rect">
            <a:avLst/>
          </a:prstGeom>
          <a:noFill/>
          <a:ln w="12700">
            <a:solidFill>
              <a:srgbClr val="03597F"/>
            </a:solidFill>
          </a:ln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ctr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hu-HU" altLang="en-US" sz="2400" b="1" dirty="0">
                <a:solidFill>
                  <a:srgbClr val="03597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GB" altLang="en-US" sz="2400" b="1" dirty="0">
                <a:solidFill>
                  <a:srgbClr val="03597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patio-temporal</a:t>
            </a:r>
            <a:r>
              <a:rPr lang="hu-HU" altLang="en-US" sz="2400" b="1" dirty="0">
                <a:solidFill>
                  <a:srgbClr val="03597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hu-HU" altLang="en-US" sz="2400" b="1" dirty="0" err="1">
                <a:solidFill>
                  <a:srgbClr val="03597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databases</a:t>
            </a:r>
            <a:endParaRPr lang="en-GB" altLang="en-US" sz="2400" dirty="0">
              <a:solidFill>
                <a:srgbClr val="03597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  <p:sp>
        <p:nvSpPr>
          <p:cNvPr id="19" name="Down Arrow 2">
            <a:extLst>
              <a:ext uri="{FF2B5EF4-FFF2-40B4-BE49-F238E27FC236}">
                <a16:creationId xmlns:a16="http://schemas.microsoft.com/office/drawing/2014/main" id="{7E86E86C-7ED8-4D38-B910-448068D7A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0874" y="3875516"/>
            <a:ext cx="362668" cy="1208113"/>
          </a:xfrm>
          <a:prstGeom prst="downArrow">
            <a:avLst>
              <a:gd name="adj1" fmla="val 50000"/>
              <a:gd name="adj2" fmla="val 50074"/>
            </a:avLst>
          </a:prstGeom>
          <a:noFill/>
          <a:ln w="19050" cap="rnd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5306" tIns="32653" rIns="65306" bIns="32653">
            <a:spAutoFit/>
          </a:bodyPr>
          <a:lstStyle>
            <a:lvl1pPr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400" dirty="0">
              <a:solidFill>
                <a:srgbClr val="03597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A91C4CAB-CA11-A5F4-9DB1-40890D2E0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547" y="3803689"/>
            <a:ext cx="2360853" cy="1590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Brace 2">
            <a:extLst>
              <a:ext uri="{FF2B5EF4-FFF2-40B4-BE49-F238E27FC236}">
                <a16:creationId xmlns:a16="http://schemas.microsoft.com/office/drawing/2014/main" id="{D637C32D-602B-9239-99D1-2496536CEA59}"/>
              </a:ext>
            </a:extLst>
          </p:cNvPr>
          <p:cNvSpPr/>
          <p:nvPr/>
        </p:nvSpPr>
        <p:spPr>
          <a:xfrm>
            <a:off x="7235560" y="1772038"/>
            <a:ext cx="725106" cy="3737087"/>
          </a:xfrm>
          <a:prstGeom prst="rightBrace">
            <a:avLst>
              <a:gd name="adj1" fmla="val 8333"/>
              <a:gd name="adj2" fmla="val 50582"/>
            </a:avLst>
          </a:prstGeom>
          <a:ln w="22225">
            <a:solidFill>
              <a:srgbClr val="0359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b-NO">
              <a:ln w="28575">
                <a:solidFill>
                  <a:sysClr val="windowText" lastClr="00000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Down Arrow 2">
            <a:extLst>
              <a:ext uri="{FF2B5EF4-FFF2-40B4-BE49-F238E27FC236}">
                <a16:creationId xmlns:a16="http://schemas.microsoft.com/office/drawing/2014/main" id="{3E66429C-3461-9F22-E2F4-C7250B697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2009" y="4016732"/>
            <a:ext cx="362668" cy="1208113"/>
          </a:xfrm>
          <a:prstGeom prst="downArrow">
            <a:avLst>
              <a:gd name="adj1" fmla="val 50000"/>
              <a:gd name="adj2" fmla="val 50074"/>
            </a:avLst>
          </a:prstGeom>
          <a:noFill/>
          <a:ln w="19050" cap="rnd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5306" tIns="32653" rIns="65306" bIns="32653">
            <a:spAutoFit/>
          </a:bodyPr>
          <a:lstStyle>
            <a:lvl1pPr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400" dirty="0">
              <a:solidFill>
                <a:srgbClr val="03597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50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/>
      <p:bldP spid="18" grpId="0" animBg="1"/>
      <p:bldP spid="19" grpId="0" animBg="1"/>
      <p:bldP spid="3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23871-8718-152E-A96C-615C8B9B48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29847" y="231509"/>
            <a:ext cx="10583182" cy="638030"/>
          </a:xfrm>
        </p:spPr>
        <p:txBody>
          <a:bodyPr/>
          <a:lstStyle/>
          <a:p>
            <a:pPr algn="ctr"/>
            <a:r>
              <a:rPr lang="en-GB" dirty="0"/>
              <a:t>From natural curiosity to data-model fusion </a:t>
            </a:r>
          </a:p>
        </p:txBody>
      </p:sp>
      <p:sp>
        <p:nvSpPr>
          <p:cNvPr id="9" name="TekstSylinder 6">
            <a:extLst>
              <a:ext uri="{FF2B5EF4-FFF2-40B4-BE49-F238E27FC236}">
                <a16:creationId xmlns:a16="http://schemas.microsoft.com/office/drawing/2014/main" id="{6BEE3246-83D0-2E6C-F811-8AF834E4B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939" y="1147310"/>
            <a:ext cx="9205232" cy="16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2200" dirty="0">
                <a:solidFill>
                  <a:srgbClr val="03597F"/>
                </a:solidFill>
                <a:cs typeface="Arial" charset="0"/>
              </a:rPr>
              <a:t> Natural curiosity </a:t>
            </a:r>
            <a:r>
              <a:rPr lang="en-GB" sz="2200" dirty="0">
                <a:solidFill>
                  <a:srgbClr val="03597F"/>
                </a:solidFill>
                <a:cs typeface="Arial" charset="0"/>
                <a:sym typeface="Wingdings" pitchFamily="2" charset="2"/>
              </a:rPr>
              <a:t> observations  information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2200" dirty="0">
                <a:solidFill>
                  <a:srgbClr val="03597F"/>
                </a:solidFill>
                <a:cs typeface="Arial" charset="0"/>
                <a:sym typeface="Wingdings" pitchFamily="2" charset="2"/>
              </a:rPr>
              <a:t> Measurements  </a:t>
            </a:r>
            <a:r>
              <a:rPr lang="en-GB" sz="2400" dirty="0">
                <a:solidFill>
                  <a:srgbClr val="03597F"/>
                </a:solidFill>
                <a:cs typeface="Arial" charset="0"/>
                <a:sym typeface="Wingdings" pitchFamily="2" charset="2"/>
              </a:rPr>
              <a:t>  monitoring   databases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en-GB" sz="2400" b="1" dirty="0">
                <a:solidFill>
                  <a:srgbClr val="03597F"/>
                </a:solidFill>
                <a:cs typeface="Arial" charset="0"/>
                <a:sym typeface="Wingdings" pitchFamily="2" charset="2"/>
              </a:rPr>
              <a:t>Statistical analyses       </a:t>
            </a:r>
            <a:r>
              <a:rPr lang="hu-HU" sz="2400" b="1" dirty="0">
                <a:solidFill>
                  <a:srgbClr val="03597F"/>
                </a:solidFill>
                <a:cs typeface="Arial" charset="0"/>
                <a:sym typeface="Wingdings" pitchFamily="2" charset="2"/>
              </a:rPr>
              <a:t>   </a:t>
            </a:r>
            <a:r>
              <a:rPr lang="en-GB" sz="2400" b="1" dirty="0">
                <a:solidFill>
                  <a:srgbClr val="03597F"/>
                </a:solidFill>
                <a:cs typeface="Arial" charset="0"/>
                <a:sym typeface="Wingdings" pitchFamily="2" charset="2"/>
              </a:rPr>
              <a:t>   </a:t>
            </a:r>
            <a:r>
              <a:rPr lang="en-GB" sz="2400" dirty="0">
                <a:solidFill>
                  <a:srgbClr val="03597F"/>
                </a:solidFill>
                <a:cs typeface="Arial" charset="0"/>
                <a:sym typeface="Wingdings" pitchFamily="2" charset="2"/>
              </a:rPr>
              <a:t>              </a:t>
            </a:r>
            <a:r>
              <a:rPr lang="en-GB" sz="2400" b="1" dirty="0">
                <a:solidFill>
                  <a:srgbClr val="03597F"/>
                </a:solidFill>
                <a:cs typeface="Arial" charset="0"/>
                <a:sym typeface="Wingdings" pitchFamily="2" charset="2"/>
              </a:rPr>
              <a:t>empirical models</a:t>
            </a:r>
            <a:endParaRPr lang="en-GB" sz="2400" b="1" dirty="0">
              <a:solidFill>
                <a:srgbClr val="03597F"/>
              </a:solidFill>
              <a:cs typeface="Arial" charset="0"/>
            </a:endParaRPr>
          </a:p>
        </p:txBody>
      </p:sp>
      <p:sp>
        <p:nvSpPr>
          <p:cNvPr id="19" name="Down Arrow 2">
            <a:extLst>
              <a:ext uri="{FF2B5EF4-FFF2-40B4-BE49-F238E27FC236}">
                <a16:creationId xmlns:a16="http://schemas.microsoft.com/office/drawing/2014/main" id="{7E86E86C-7ED8-4D38-B910-448068D7A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187" y="2940664"/>
            <a:ext cx="362670" cy="2193330"/>
          </a:xfrm>
          <a:prstGeom prst="downArrow">
            <a:avLst>
              <a:gd name="adj1" fmla="val 50000"/>
              <a:gd name="adj2" fmla="val 50074"/>
            </a:avLst>
          </a:prstGeom>
          <a:noFill/>
          <a:ln w="19050" cap="rnd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5306" tIns="32653" rIns="65306" bIns="32653">
            <a:spAutoFit/>
          </a:bodyPr>
          <a:lstStyle>
            <a:lvl1pPr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400" dirty="0">
              <a:solidFill>
                <a:srgbClr val="03597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7BFD5CB6-F27D-9A36-A439-DD2F9D8F8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485" y="2760181"/>
            <a:ext cx="3040013" cy="253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kstSylinder 6">
            <a:extLst>
              <a:ext uri="{FF2B5EF4-FFF2-40B4-BE49-F238E27FC236}">
                <a16:creationId xmlns:a16="http://schemas.microsoft.com/office/drawing/2014/main" id="{AEDD8430-921A-7D04-D4AE-F5125F3EE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88" y="5133994"/>
            <a:ext cx="6153150" cy="576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en-GB" altLang="en-US" sz="1800" b="1" dirty="0">
                <a:solidFill>
                  <a:srgbClr val="0070C0"/>
                </a:solidFill>
                <a:latin typeface="Verdana" panose="020B0604030504040204" pitchFamily="34" charset="0"/>
              </a:rPr>
              <a:t>  </a:t>
            </a:r>
            <a:r>
              <a:rPr lang="en-GB" altLang="en-US" sz="2400" b="1" dirty="0">
                <a:solidFill>
                  <a:srgbClr val="03597F"/>
                </a:solidFill>
                <a:latin typeface="+mn-lt"/>
                <a:cs typeface="Arial" charset="0"/>
              </a:rPr>
              <a:t>Physical laws/relationships</a:t>
            </a:r>
            <a:r>
              <a:rPr lang="hu-HU" altLang="en-US" sz="2400" b="1" dirty="0">
                <a:solidFill>
                  <a:srgbClr val="03597F"/>
                </a:solidFill>
                <a:latin typeface="+mn-lt"/>
                <a:cs typeface="Arial" charset="0"/>
              </a:rPr>
              <a:t>     </a:t>
            </a:r>
            <a:r>
              <a:rPr lang="en-GB" sz="2400" dirty="0">
                <a:solidFill>
                  <a:srgbClr val="03597F"/>
                </a:solidFill>
                <a:cs typeface="Arial" charset="0"/>
                <a:sym typeface="Wingdings" pitchFamily="2" charset="2"/>
              </a:rPr>
              <a:t></a:t>
            </a:r>
            <a:endParaRPr lang="en-GB" altLang="en-US" sz="2400" b="1" dirty="0">
              <a:solidFill>
                <a:srgbClr val="03597F"/>
              </a:solidFill>
              <a:latin typeface="+mn-lt"/>
              <a:cs typeface="Arial" charset="0"/>
              <a:sym typeface="Wingdings" panose="05000000000000000000" pitchFamily="2" charset="2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9A6607-C6BC-F9D6-DEB4-1DF70F7C58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5358" y="5238856"/>
            <a:ext cx="42651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2400" b="1" dirty="0">
                <a:solidFill>
                  <a:srgbClr val="03597F"/>
                </a:solidFill>
                <a:latin typeface="+mn-lt"/>
                <a:cs typeface="Arial" charset="0"/>
                <a:sym typeface="Wingdings" panose="05000000000000000000" pitchFamily="2" charset="2"/>
              </a:rPr>
              <a:t>process-based models</a:t>
            </a:r>
            <a:endParaRPr lang="en-GB" altLang="en-US" sz="2400" b="1" dirty="0">
              <a:solidFill>
                <a:srgbClr val="03597F"/>
              </a:solidFill>
              <a:latin typeface="+mn-lt"/>
              <a:cs typeface="Arial" charset="0"/>
            </a:endParaRPr>
          </a:p>
        </p:txBody>
      </p:sp>
      <p:sp>
        <p:nvSpPr>
          <p:cNvPr id="25" name="Down Arrow 2">
            <a:extLst>
              <a:ext uri="{FF2B5EF4-FFF2-40B4-BE49-F238E27FC236}">
                <a16:creationId xmlns:a16="http://schemas.microsoft.com/office/drawing/2014/main" id="{9D819AB7-968F-07EF-DD2C-FFD621E71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9929" y="2975501"/>
            <a:ext cx="362670" cy="2193330"/>
          </a:xfrm>
          <a:prstGeom prst="downArrow">
            <a:avLst>
              <a:gd name="adj1" fmla="val 50000"/>
              <a:gd name="adj2" fmla="val 50074"/>
            </a:avLst>
          </a:prstGeom>
          <a:noFill/>
          <a:ln w="19050" cap="rnd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5306" tIns="32653" rIns="65306" bIns="32653">
            <a:spAutoFit/>
          </a:bodyPr>
          <a:lstStyle>
            <a:lvl1pPr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400" dirty="0">
              <a:solidFill>
                <a:srgbClr val="03597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TekstSylinder 6">
            <a:extLst>
              <a:ext uri="{FF2B5EF4-FFF2-40B4-BE49-F238E27FC236}">
                <a16:creationId xmlns:a16="http://schemas.microsoft.com/office/drawing/2014/main" id="{EFBC1433-793A-6B1A-3D29-D20DCB2476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6822" y="5780715"/>
            <a:ext cx="8308521" cy="571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rgbClr val="037C03"/>
              </a:buClr>
              <a:buSzPct val="55000"/>
              <a:buFont typeface="Wingdings" panose="05000000000000000000" pitchFamily="2" charset="2"/>
              <a:buChar char="m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37C03"/>
              </a:buClr>
              <a:buSzPct val="5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37C03"/>
              </a:buClr>
              <a:buSzPct val="60000"/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7C03"/>
              </a:buClr>
              <a:buSzPct val="6000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en-US" altLang="en-US" sz="2400" b="1" dirty="0">
                <a:solidFill>
                  <a:srgbClr val="03597F"/>
                </a:solidFill>
                <a:latin typeface="+mn-lt"/>
              </a:rPr>
              <a:t>  </a:t>
            </a:r>
            <a:r>
              <a:rPr lang="hu-HU" altLang="en-US" sz="2400" b="1" dirty="0" err="1">
                <a:solidFill>
                  <a:srgbClr val="C00000"/>
                </a:solidFill>
                <a:latin typeface="+mn-lt"/>
              </a:rPr>
              <a:t>Models</a:t>
            </a:r>
            <a:r>
              <a:rPr lang="hu-HU" altLang="en-US" sz="24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hu-HU" altLang="en-US" sz="2400" b="1" dirty="0" err="1">
                <a:solidFill>
                  <a:srgbClr val="C00000"/>
                </a:solidFill>
                <a:latin typeface="+mn-lt"/>
              </a:rPr>
              <a:t>with</a:t>
            </a:r>
            <a:r>
              <a:rPr lang="hu-HU" altLang="en-US" sz="2400" b="1" dirty="0">
                <a:solidFill>
                  <a:srgbClr val="C00000"/>
                </a:solidFill>
                <a:latin typeface="+mn-lt"/>
              </a:rPr>
              <a:t> f</a:t>
            </a:r>
            <a:r>
              <a:rPr lang="en-US" altLang="en-US" sz="2400" b="1" dirty="0" err="1">
                <a:solidFill>
                  <a:srgbClr val="C00000"/>
                </a:solidFill>
                <a:latin typeface="+mn-lt"/>
              </a:rPr>
              <a:t>iner</a:t>
            </a:r>
            <a:r>
              <a:rPr lang="en-US" altLang="en-US" sz="24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C00000"/>
                </a:solidFill>
                <a:latin typeface="+mn-lt"/>
              </a:rPr>
              <a:t>spatio</a:t>
            </a:r>
            <a:r>
              <a:rPr lang="en-US" altLang="en-US" sz="2400" b="1" dirty="0">
                <a:solidFill>
                  <a:srgbClr val="C00000"/>
                </a:solidFill>
                <a:latin typeface="+mn-lt"/>
              </a:rPr>
              <a:t>-temporal resolution</a:t>
            </a:r>
            <a:r>
              <a:rPr lang="en-US" altLang="en-US" sz="2400" b="1" dirty="0">
                <a:solidFill>
                  <a:srgbClr val="03597F"/>
                </a:solidFill>
                <a:latin typeface="+mn-lt"/>
              </a:rPr>
              <a:t>                    </a:t>
            </a:r>
            <a:endParaRPr lang="en-US" altLang="en-US" sz="1400" dirty="0">
              <a:solidFill>
                <a:srgbClr val="0070C0"/>
              </a:solidFill>
              <a:latin typeface="Verdana" panose="020B060403050404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2547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5" grpId="0"/>
      <p:bldP spid="21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23871-8718-152E-A96C-615C8B9B48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694" y="271461"/>
            <a:ext cx="11018611" cy="913649"/>
          </a:xfrm>
        </p:spPr>
        <p:txBody>
          <a:bodyPr/>
          <a:lstStyle/>
          <a:p>
            <a:pPr algn="ctr"/>
            <a:r>
              <a:rPr lang="en-US" dirty="0"/>
              <a:t>Data-model fusion – an advanced approach </a:t>
            </a:r>
            <a:br>
              <a:rPr lang="en-US" dirty="0"/>
            </a:br>
            <a:r>
              <a:rPr lang="en-US" dirty="0"/>
              <a:t>for studying complex systems </a:t>
            </a:r>
          </a:p>
          <a:p>
            <a:endParaRPr lang="nb-NO" dirty="0"/>
          </a:p>
        </p:txBody>
      </p:sp>
      <p:sp>
        <p:nvSpPr>
          <p:cNvPr id="94" name="Tittel 1">
            <a:extLst>
              <a:ext uri="{FF2B5EF4-FFF2-40B4-BE49-F238E27FC236}">
                <a16:creationId xmlns:a16="http://schemas.microsoft.com/office/drawing/2014/main" id="{3D76396B-2B1A-879C-1738-82C34761156A}"/>
              </a:ext>
            </a:extLst>
          </p:cNvPr>
          <p:cNvSpPr txBox="1">
            <a:spLocks/>
          </p:cNvSpPr>
          <p:nvPr/>
        </p:nvSpPr>
        <p:spPr>
          <a:xfrm>
            <a:off x="1473222" y="1752143"/>
            <a:ext cx="8242300" cy="55126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none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endParaRPr lang="nb-NO" sz="2400" b="1" dirty="0">
              <a:solidFill>
                <a:srgbClr val="197960"/>
              </a:solidFill>
            </a:endParaRPr>
          </a:p>
        </p:txBody>
      </p:sp>
      <p:pic>
        <p:nvPicPr>
          <p:cNvPr id="95" name="Bilde 7">
            <a:extLst>
              <a:ext uri="{FF2B5EF4-FFF2-40B4-BE49-F238E27FC236}">
                <a16:creationId xmlns:a16="http://schemas.microsoft.com/office/drawing/2014/main" id="{BEAECE71-EA3F-654D-70DE-1D0EB4DD7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577" y="1281995"/>
            <a:ext cx="7895589" cy="4294010"/>
          </a:xfrm>
          <a:prstGeom prst="rect">
            <a:avLst/>
          </a:prstGeom>
        </p:spPr>
      </p:pic>
      <p:pic>
        <p:nvPicPr>
          <p:cNvPr id="96" name="Bilde 8">
            <a:extLst>
              <a:ext uri="{FF2B5EF4-FFF2-40B4-BE49-F238E27FC236}">
                <a16:creationId xmlns:a16="http://schemas.microsoft.com/office/drawing/2014/main" id="{FCF3B0AF-17C8-04C4-E0D4-A81FE79D1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2559" y="1867380"/>
            <a:ext cx="1508770" cy="1421726"/>
          </a:xfrm>
          <a:prstGeom prst="rect">
            <a:avLst/>
          </a:prstGeom>
        </p:spPr>
      </p:pic>
      <p:sp>
        <p:nvSpPr>
          <p:cNvPr id="97" name="TekstSylinder 23">
            <a:extLst>
              <a:ext uri="{FF2B5EF4-FFF2-40B4-BE49-F238E27FC236}">
                <a16:creationId xmlns:a16="http://schemas.microsoft.com/office/drawing/2014/main" id="{06265A3F-2BF3-3E35-D60B-DB158D4BF05E}"/>
              </a:ext>
            </a:extLst>
          </p:cNvPr>
          <p:cNvSpPr txBox="1"/>
          <p:nvPr/>
        </p:nvSpPr>
        <p:spPr>
          <a:xfrm>
            <a:off x="10111138" y="1083613"/>
            <a:ext cx="1710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197960"/>
                </a:solidFill>
              </a:rPr>
              <a:t>Model developers</a:t>
            </a:r>
            <a:endParaRPr lang="en-GB" sz="1600" b="1" dirty="0">
              <a:solidFill>
                <a:srgbClr val="197960"/>
              </a:solidFill>
            </a:endParaRPr>
          </a:p>
        </p:txBody>
      </p:sp>
      <p:sp>
        <p:nvSpPr>
          <p:cNvPr id="98" name="TekstSylinder 26">
            <a:extLst>
              <a:ext uri="{FF2B5EF4-FFF2-40B4-BE49-F238E27FC236}">
                <a16:creationId xmlns:a16="http://schemas.microsoft.com/office/drawing/2014/main" id="{01DE7827-6F8F-0645-22CA-5223971CB5BF}"/>
              </a:ext>
            </a:extLst>
          </p:cNvPr>
          <p:cNvSpPr txBox="1"/>
          <p:nvPr/>
        </p:nvSpPr>
        <p:spPr>
          <a:xfrm>
            <a:off x="9542166" y="3919935"/>
            <a:ext cx="1292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197960"/>
                </a:solidFill>
              </a:rPr>
              <a:t>„Modeller”</a:t>
            </a:r>
            <a:endParaRPr lang="en-GB" sz="1600" b="1" dirty="0">
              <a:solidFill>
                <a:srgbClr val="197960"/>
              </a:solidFill>
            </a:endParaRPr>
          </a:p>
        </p:txBody>
      </p:sp>
      <p:pic>
        <p:nvPicPr>
          <p:cNvPr id="99" name="Bilde 24">
            <a:extLst>
              <a:ext uri="{FF2B5EF4-FFF2-40B4-BE49-F238E27FC236}">
                <a16:creationId xmlns:a16="http://schemas.microsoft.com/office/drawing/2014/main" id="{3E6197F8-25BF-E4E4-D215-7C14585981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6533" y="4258489"/>
            <a:ext cx="932051" cy="1392506"/>
          </a:xfrm>
          <a:prstGeom prst="rect">
            <a:avLst/>
          </a:prstGeom>
        </p:spPr>
      </p:pic>
      <p:sp>
        <p:nvSpPr>
          <p:cNvPr id="100" name="TekstSylinder 29">
            <a:extLst>
              <a:ext uri="{FF2B5EF4-FFF2-40B4-BE49-F238E27FC236}">
                <a16:creationId xmlns:a16="http://schemas.microsoft.com/office/drawing/2014/main" id="{E4EC7160-440E-6718-5DFC-ED6E71D5E880}"/>
              </a:ext>
            </a:extLst>
          </p:cNvPr>
          <p:cNvSpPr txBox="1"/>
          <p:nvPr/>
        </p:nvSpPr>
        <p:spPr>
          <a:xfrm>
            <a:off x="4440395" y="5088115"/>
            <a:ext cx="2024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b="1" dirty="0">
                <a:solidFill>
                  <a:srgbClr val="197960"/>
                </a:solidFill>
              </a:rPr>
              <a:t>input data reference data </a:t>
            </a:r>
            <a:endParaRPr lang="en-GB" sz="1600" b="1" dirty="0">
              <a:solidFill>
                <a:srgbClr val="197960"/>
              </a:solidFill>
            </a:endParaRPr>
          </a:p>
        </p:txBody>
      </p:sp>
      <p:sp>
        <p:nvSpPr>
          <p:cNvPr id="101" name="TekstSylinder 30">
            <a:extLst>
              <a:ext uri="{FF2B5EF4-FFF2-40B4-BE49-F238E27FC236}">
                <a16:creationId xmlns:a16="http://schemas.microsoft.com/office/drawing/2014/main" id="{BAE0095B-CCAA-A1E6-92B3-6B9E2FAB0181}"/>
              </a:ext>
            </a:extLst>
          </p:cNvPr>
          <p:cNvSpPr txBox="1"/>
          <p:nvPr/>
        </p:nvSpPr>
        <p:spPr>
          <a:xfrm>
            <a:off x="309006" y="2088947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b="1" dirty="0">
                <a:solidFill>
                  <a:srgbClr val="197960"/>
                </a:solidFill>
              </a:rPr>
              <a:t>expert estimates</a:t>
            </a:r>
          </a:p>
          <a:p>
            <a:r>
              <a:rPr lang="hu-HU" sz="1600" b="1" dirty="0">
                <a:solidFill>
                  <a:srgbClr val="197960"/>
                </a:solidFill>
              </a:rPr>
              <a:t>expert evaluation </a:t>
            </a:r>
            <a:endParaRPr lang="en-GB" sz="1600" b="1" dirty="0">
              <a:solidFill>
                <a:srgbClr val="197960"/>
              </a:solidFill>
            </a:endParaRPr>
          </a:p>
        </p:txBody>
      </p:sp>
      <p:sp>
        <p:nvSpPr>
          <p:cNvPr id="102" name="TekstSylinder 31">
            <a:extLst>
              <a:ext uri="{FF2B5EF4-FFF2-40B4-BE49-F238E27FC236}">
                <a16:creationId xmlns:a16="http://schemas.microsoft.com/office/drawing/2014/main" id="{B1109CA8-5ECD-287A-B9FE-A5DC848AA171}"/>
              </a:ext>
            </a:extLst>
          </p:cNvPr>
          <p:cNvSpPr txBox="1"/>
          <p:nvPr/>
        </p:nvSpPr>
        <p:spPr>
          <a:xfrm>
            <a:off x="3938798" y="5896816"/>
            <a:ext cx="520520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600" b="1" dirty="0">
                <a:solidFill>
                  <a:srgbClr val="C00000"/>
                </a:solidFill>
              </a:rPr>
              <a:t>Modelling is TEAM work</a:t>
            </a:r>
            <a:endParaRPr lang="en-GB" sz="2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48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8" grpId="0"/>
      <p:bldP spid="100" grpId="0"/>
      <p:bldP spid="101" grpId="0"/>
      <p:bldP spid="1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41756" y="221122"/>
            <a:ext cx="9627037" cy="638030"/>
          </a:xfrm>
        </p:spPr>
        <p:txBody>
          <a:bodyPr/>
          <a:lstStyle/>
          <a:p>
            <a:pPr algn="ctr"/>
            <a:r>
              <a:rPr lang="en-GB"/>
              <a:t>Hydrological modelling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5783412" y="1280843"/>
            <a:ext cx="5976240" cy="2223382"/>
          </a:xfrm>
        </p:spPr>
        <p:txBody>
          <a:bodyPr/>
          <a:lstStyle/>
          <a:p>
            <a:r>
              <a:rPr lang="en-GB" sz="2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H</a:t>
            </a:r>
            <a:r>
              <a:rPr lang="en-GB" sz="2000" b="1" i="0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ydrologic models</a:t>
            </a:r>
            <a:endParaRPr lang="en-GB" sz="2000" b="0" i="0" dirty="0">
              <a:solidFill>
                <a:schemeClr val="accent5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  <a:p>
            <a:endParaRPr lang="en-GB" sz="20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0" i="0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simplified representation of a hydrological system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aid in understanding, predicting, and managing water resources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0" i="0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study both, flow and quality of water </a:t>
            </a:r>
          </a:p>
          <a:p>
            <a:endParaRPr lang="en-GB" sz="20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endParaRPr lang="en-GB" sz="20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Fig. 1">
            <a:extLst>
              <a:ext uri="{FF2B5EF4-FFF2-40B4-BE49-F238E27FC236}">
                <a16:creationId xmlns:a16="http://schemas.microsoft.com/office/drawing/2014/main" id="{763A34A7-B6B2-3E12-7806-7BB131EED79B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86" y="1280843"/>
            <a:ext cx="5397388" cy="429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374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108DC43-9C09-25E4-223A-D27173F3596D}"/>
              </a:ext>
            </a:extLst>
          </p:cNvPr>
          <p:cNvGrpSpPr/>
          <p:nvPr/>
        </p:nvGrpSpPr>
        <p:grpSpPr>
          <a:xfrm>
            <a:off x="4728464" y="825324"/>
            <a:ext cx="1836193" cy="1764491"/>
            <a:chOff x="5643698" y="1230086"/>
            <a:chExt cx="5383531" cy="426799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6CC77C-AF98-3EA3-6B0D-42781B3A90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7420" t="21225" r="9373" b="43648"/>
            <a:stretch/>
          </p:blipFill>
          <p:spPr>
            <a:xfrm>
              <a:off x="5643698" y="1462767"/>
              <a:ext cx="4969810" cy="4035315"/>
            </a:xfrm>
            <a:prstGeom prst="rect">
              <a:avLst/>
            </a:prstGeom>
          </p:spPr>
        </p:pic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D884402-65EC-F82B-D36E-F9139F9C1803}"/>
                </a:ext>
              </a:extLst>
            </p:cNvPr>
            <p:cNvSpPr/>
            <p:nvPr/>
          </p:nvSpPr>
          <p:spPr>
            <a:xfrm>
              <a:off x="9604270" y="1230086"/>
              <a:ext cx="1422959" cy="9906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4384B3E-ECFE-A5DF-0FBD-D011FECB85D0}"/>
                </a:ext>
              </a:extLst>
            </p:cNvPr>
            <p:cNvSpPr/>
            <p:nvPr/>
          </p:nvSpPr>
          <p:spPr>
            <a:xfrm>
              <a:off x="9604269" y="4506686"/>
              <a:ext cx="1422959" cy="9906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21444422-ECD8-0FF5-FCF7-6FDCEC5EBEF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764458" y="3033666"/>
            <a:ext cx="1695142" cy="3085798"/>
          </a:xfrm>
        </p:spPr>
        <p:txBody>
          <a:bodyPr/>
          <a:lstStyle/>
          <a:p>
            <a:pPr algn="ctr"/>
            <a:endParaRPr lang="hu-HU" sz="2400" dirty="0"/>
          </a:p>
          <a:p>
            <a:pPr algn="ctr"/>
            <a:r>
              <a:rPr lang="en-GB" sz="2400" dirty="0"/>
              <a:t>Surface</a:t>
            </a:r>
            <a:endParaRPr lang="hu-HU" sz="2400" dirty="0"/>
          </a:p>
          <a:p>
            <a:pPr algn="ctr"/>
            <a:r>
              <a:rPr lang="hu-HU" sz="2400" dirty="0"/>
              <a:t>w</a:t>
            </a:r>
            <a:r>
              <a:rPr lang="en-GB" sz="2400" dirty="0" err="1"/>
              <a:t>ater</a:t>
            </a:r>
            <a:endParaRPr lang="en-GB" sz="2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88A62D0-BF2C-2F3E-BD08-00D9E9833C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9758" t="46280" r="2661" b="20594"/>
          <a:stretch/>
        </p:blipFill>
        <p:spPr>
          <a:xfrm>
            <a:off x="2587730" y="891823"/>
            <a:ext cx="1417800" cy="143311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3A6DA6-9B6B-2B52-5E6E-03514E092E5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96" t="41226" r="79184" b="24392"/>
          <a:stretch/>
        </p:blipFill>
        <p:spPr>
          <a:xfrm>
            <a:off x="344056" y="825324"/>
            <a:ext cx="1609710" cy="1603058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205076" y="642758"/>
            <a:ext cx="1931240" cy="1931240"/>
          </a:xfrm>
        </p:spPr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B9F02B-938F-EC72-176F-D6C0E1C0B7D1}"/>
              </a:ext>
            </a:extLst>
          </p:cNvPr>
          <p:cNvSpPr txBox="1"/>
          <p:nvPr/>
        </p:nvSpPr>
        <p:spPr>
          <a:xfrm>
            <a:off x="2587730" y="109309"/>
            <a:ext cx="60946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rgbClr val="95C11F"/>
                </a:solidFill>
              </a:rPr>
              <a:t>Hydrological</a:t>
            </a:r>
            <a:r>
              <a:rPr lang="en-GB"/>
              <a:t> </a:t>
            </a:r>
            <a:r>
              <a:rPr lang="en-GB" sz="2800" b="1">
                <a:solidFill>
                  <a:srgbClr val="95C11F"/>
                </a:solidFill>
              </a:rPr>
              <a:t>modelling</a:t>
            </a:r>
          </a:p>
        </p:txBody>
      </p:sp>
      <p:sp>
        <p:nvSpPr>
          <p:cNvPr id="32" name="Content Placeholder 6">
            <a:extLst>
              <a:ext uri="{FF2B5EF4-FFF2-40B4-BE49-F238E27FC236}">
                <a16:creationId xmlns:a16="http://schemas.microsoft.com/office/drawing/2014/main" id="{622CC0CF-B5A8-6F6D-AF7D-9A7DFA7A677F}"/>
              </a:ext>
            </a:extLst>
          </p:cNvPr>
          <p:cNvSpPr txBox="1">
            <a:spLocks/>
          </p:cNvSpPr>
          <p:nvPr/>
        </p:nvSpPr>
        <p:spPr>
          <a:xfrm>
            <a:off x="264001" y="3033666"/>
            <a:ext cx="1564800" cy="3085798"/>
          </a:xfrm>
          <a:prstGeom prst="roundRect">
            <a:avLst>
              <a:gd name="adj" fmla="val 6053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hu-HU" sz="2400" dirty="0"/>
          </a:p>
          <a:p>
            <a:pPr algn="ctr"/>
            <a:r>
              <a:rPr lang="hu-HU" sz="2400" dirty="0"/>
              <a:t>Global </a:t>
            </a:r>
          </a:p>
          <a:p>
            <a:pPr algn="ctr"/>
            <a:r>
              <a:rPr lang="hu-HU" sz="2400" dirty="0" err="1"/>
              <a:t>water</a:t>
            </a:r>
            <a:r>
              <a:rPr lang="hu-HU" sz="2400" dirty="0"/>
              <a:t> </a:t>
            </a:r>
          </a:p>
          <a:p>
            <a:pPr algn="ctr"/>
            <a:r>
              <a:rPr lang="hu-HU" sz="2400" dirty="0" err="1"/>
              <a:t>cycle</a:t>
            </a:r>
            <a:endParaRPr lang="hu-HU" sz="24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34562A-E491-9097-5129-7513CC84B09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490181" y="3033666"/>
            <a:ext cx="1612897" cy="3085798"/>
          </a:xfrm>
        </p:spPr>
        <p:txBody>
          <a:bodyPr/>
          <a:lstStyle/>
          <a:p>
            <a:pPr algn="ctr"/>
            <a:endParaRPr lang="hu-HU" sz="2400" dirty="0"/>
          </a:p>
          <a:p>
            <a:pPr algn="ctr"/>
            <a:r>
              <a:rPr lang="en-GB" sz="2400" dirty="0"/>
              <a:t>Ground</a:t>
            </a:r>
            <a:r>
              <a:rPr lang="hu-HU" sz="2400" dirty="0"/>
              <a:t>-</a:t>
            </a:r>
          </a:p>
          <a:p>
            <a:pPr algn="ctr"/>
            <a:r>
              <a:rPr lang="en-GB" sz="2400" dirty="0"/>
              <a:t>water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1C98A97C-0DC2-978A-4FC3-DD15ABE02751}"/>
              </a:ext>
            </a:extLst>
          </p:cNvPr>
          <p:cNvSpPr>
            <a:spLocks noGrp="1"/>
          </p:cNvSpPr>
          <p:nvPr/>
        </p:nvSpPr>
        <p:spPr>
          <a:xfrm>
            <a:off x="2306738" y="684975"/>
            <a:ext cx="1927608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/>
          <a:p>
            <a:endParaRPr lang="nb-NO"/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8A938D31-14D4-505B-A119-EAF0BF06422A}"/>
              </a:ext>
            </a:extLst>
          </p:cNvPr>
          <p:cNvSpPr>
            <a:spLocks noGrp="1"/>
          </p:cNvSpPr>
          <p:nvPr/>
        </p:nvSpPr>
        <p:spPr>
          <a:xfrm>
            <a:off x="4646409" y="717632"/>
            <a:ext cx="1931240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/>
          <a:p>
            <a:endParaRPr lang="nb-NO"/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1C294508-884B-9B8F-B0A8-35991AF8B86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156864" y="3054570"/>
            <a:ext cx="1612897" cy="3085798"/>
          </a:xfrm>
        </p:spPr>
        <p:txBody>
          <a:bodyPr/>
          <a:lstStyle/>
          <a:p>
            <a:pPr algn="ctr"/>
            <a:endParaRPr lang="hu-HU" sz="2400" dirty="0"/>
          </a:p>
          <a:p>
            <a:pPr algn="ctr"/>
            <a:r>
              <a:rPr lang="en-GB" sz="2400" dirty="0"/>
              <a:t>Soil </a:t>
            </a:r>
            <a:endParaRPr lang="hu-HU" sz="2400" dirty="0"/>
          </a:p>
          <a:p>
            <a:pPr algn="ctr"/>
            <a:r>
              <a:rPr lang="en-GB" sz="2400" dirty="0"/>
              <a:t>water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9B093A-8E81-949B-DCEC-4CB39C45D6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5046" y="921520"/>
            <a:ext cx="1487286" cy="1463197"/>
          </a:xfrm>
          <a:prstGeom prst="rect">
            <a:avLst/>
          </a:prstGeom>
        </p:spPr>
      </p:pic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8D23DC8-908A-916E-BC59-FF35D3CE7690}"/>
              </a:ext>
            </a:extLst>
          </p:cNvPr>
          <p:cNvSpPr>
            <a:spLocks noGrp="1"/>
          </p:cNvSpPr>
          <p:nvPr/>
        </p:nvSpPr>
        <p:spPr>
          <a:xfrm>
            <a:off x="6989712" y="722601"/>
            <a:ext cx="1927608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/>
          <a:p>
            <a:endParaRPr lang="nb-NO"/>
          </a:p>
        </p:txBody>
      </p:sp>
      <p:sp>
        <p:nvSpPr>
          <p:cNvPr id="22" name="Content Placeholder 6">
            <a:extLst>
              <a:ext uri="{FF2B5EF4-FFF2-40B4-BE49-F238E27FC236}">
                <a16:creationId xmlns:a16="http://schemas.microsoft.com/office/drawing/2014/main" id="{9CA7B726-2C5F-C7EB-C3EF-14BE3AA693AA}"/>
              </a:ext>
            </a:extLst>
          </p:cNvPr>
          <p:cNvSpPr txBox="1">
            <a:spLocks/>
          </p:cNvSpPr>
          <p:nvPr/>
        </p:nvSpPr>
        <p:spPr>
          <a:xfrm>
            <a:off x="9619487" y="3054570"/>
            <a:ext cx="1612897" cy="3085798"/>
          </a:xfrm>
          <a:prstGeom prst="roundRect">
            <a:avLst>
              <a:gd name="adj" fmla="val 6053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2400"/>
          </a:p>
          <a:p>
            <a:pPr algn="ctr"/>
            <a:r>
              <a:rPr lang="en-GB" sz="2400"/>
              <a:t>Estuary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0418965-D826-F136-5A98-4F3415151FB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4858"/>
          <a:stretch/>
        </p:blipFill>
        <p:spPr>
          <a:xfrm>
            <a:off x="9644587" y="1066101"/>
            <a:ext cx="1564800" cy="1258832"/>
          </a:xfrm>
          <a:prstGeom prst="rect">
            <a:avLst/>
          </a:prstGeom>
        </p:spPr>
      </p:pic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94B24C7D-E83A-152E-E9F2-689A6007813B}"/>
              </a:ext>
            </a:extLst>
          </p:cNvPr>
          <p:cNvSpPr>
            <a:spLocks noGrp="1"/>
          </p:cNvSpPr>
          <p:nvPr/>
        </p:nvSpPr>
        <p:spPr>
          <a:xfrm>
            <a:off x="9460315" y="726527"/>
            <a:ext cx="1931240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13780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ahom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75BA1F5-5461-481F-B1E9-81CE7F9CEB9F}" vid="{93F8317C-6368-4C21-9C21-46AD81BE7B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OPTAIN PPT Layout Template</Template>
  <TotalTime>1360</TotalTime>
  <Words>923</Words>
  <Application>Microsoft Office PowerPoint</Application>
  <PresentationFormat>Widescreen</PresentationFormat>
  <Paragraphs>216</Paragraphs>
  <Slides>27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Calibri</vt:lpstr>
      <vt:lpstr>Montserrat</vt:lpstr>
      <vt:lpstr>Symbol</vt:lpstr>
      <vt:lpstr>Tahoma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Csilla</dc:creator>
  <cp:lastModifiedBy>Csilla</cp:lastModifiedBy>
  <cp:revision>11</cp:revision>
  <dcterms:created xsi:type="dcterms:W3CDTF">2022-07-09T21:47:14Z</dcterms:created>
  <dcterms:modified xsi:type="dcterms:W3CDTF">2022-07-11T22:05:41Z</dcterms:modified>
</cp:coreProperties>
</file>