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2" r:id="rId4"/>
    <p:sldId id="257" r:id="rId5"/>
    <p:sldId id="258" r:id="rId6"/>
    <p:sldId id="259" r:id="rId7"/>
    <p:sldId id="265" r:id="rId8"/>
    <p:sldId id="261" r:id="rId9"/>
    <p:sldId id="260" r:id="rId10"/>
    <p:sldId id="263" r:id="rId11"/>
    <p:sldId id="264" r:id="rId1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7" d="100"/>
          <a:sy n="77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2532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5685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6190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894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2818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703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8798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234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977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982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8955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F9398-3FB2-4CBF-93C4-7362111EF47B}" type="datetimeFigureOut">
              <a:rPr lang="nb-NO" smtClean="0"/>
              <a:t>19.06.2023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D06C-D263-4BDC-BB91-2C5869D60E7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536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illa.farkas@nibio.no" TargetMode="External"/><Relationship Id="rId2" Type="http://schemas.openxmlformats.org/officeDocument/2006/relationships/hyperlink" Target="https://gitlab.nibio.no/Csilla/rid_database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eva.skarbovik@nibio.no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2"/>
          <p:cNvSpPr txBox="1"/>
          <p:nvPr/>
        </p:nvSpPr>
        <p:spPr>
          <a:xfrm>
            <a:off x="1125415" y="478302"/>
            <a:ext cx="9369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dirty="0"/>
              <a:t>How to </a:t>
            </a:r>
            <a:r>
              <a:rPr lang="nb-NO" sz="3600" dirty="0" err="1"/>
              <a:t>access</a:t>
            </a:r>
            <a:r>
              <a:rPr lang="nb-NO" sz="3600" dirty="0"/>
              <a:t> and </a:t>
            </a:r>
            <a:r>
              <a:rPr lang="nb-NO" sz="3600" dirty="0" err="1"/>
              <a:t>use</a:t>
            </a:r>
            <a:r>
              <a:rPr lang="nb-NO" sz="3600" dirty="0"/>
              <a:t> </a:t>
            </a:r>
            <a:r>
              <a:rPr lang="nb-NO" sz="3600" dirty="0" err="1"/>
              <a:t>the</a:t>
            </a:r>
            <a:r>
              <a:rPr lang="nb-NO" sz="3600" dirty="0"/>
              <a:t> RID OSPAR Database</a:t>
            </a:r>
          </a:p>
        </p:txBody>
      </p:sp>
      <p:sp>
        <p:nvSpPr>
          <p:cNvPr id="4" name="TekstSylinder 3"/>
          <p:cNvSpPr txBox="1"/>
          <p:nvPr/>
        </p:nvSpPr>
        <p:spPr>
          <a:xfrm>
            <a:off x="1456006" y="1603717"/>
            <a:ext cx="8707902" cy="3170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b-NO" sz="2000" dirty="0"/>
              <a:t>The RID database is in Microsoft Access, and a </a:t>
            </a:r>
            <a:r>
              <a:rPr lang="nb-NO" sz="2000" dirty="0" err="1"/>
              <a:t>copy</a:t>
            </a:r>
            <a:r>
              <a:rPr lang="nb-NO" sz="2000" dirty="0"/>
              <a:t> </a:t>
            </a:r>
            <a:r>
              <a:rPr lang="nb-NO" sz="2000" dirty="0" err="1"/>
              <a:t>can</a:t>
            </a:r>
            <a:r>
              <a:rPr lang="nb-NO" sz="2000" dirty="0"/>
              <a:t> be </a:t>
            </a:r>
            <a:r>
              <a:rPr lang="nb-NO" sz="2000" dirty="0" err="1"/>
              <a:t>found</a:t>
            </a:r>
            <a:r>
              <a:rPr lang="nb-NO" sz="2000" dirty="0"/>
              <a:t> </a:t>
            </a:r>
            <a:r>
              <a:rPr lang="nb-NO" sz="2000" dirty="0" err="1"/>
              <a:t>here</a:t>
            </a:r>
            <a:r>
              <a:rPr lang="nb-NO" sz="2000" dirty="0"/>
              <a:t>:</a:t>
            </a:r>
          </a:p>
          <a:p>
            <a:r>
              <a:rPr lang="en-GB" sz="20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https://gitlab.nibio.no/Csilla/rid_database</a:t>
            </a:r>
            <a:endParaRPr lang="hu-HU" sz="2000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sz="2000" u="sng">
              <a:solidFill>
                <a:srgbClr val="1F497D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b-NO" sz="2000"/>
              <a:t>  </a:t>
            </a:r>
            <a:endParaRPr lang="nb-NO" sz="2000" dirty="0"/>
          </a:p>
          <a:p>
            <a:r>
              <a:rPr lang="nb-NO" sz="2000" dirty="0" err="1"/>
              <a:t>We</a:t>
            </a:r>
            <a:r>
              <a:rPr lang="nb-NO" sz="2000" dirty="0"/>
              <a:t> </a:t>
            </a:r>
            <a:r>
              <a:rPr lang="nb-NO" sz="2000" dirty="0" err="1"/>
              <a:t>can</a:t>
            </a:r>
            <a:r>
              <a:rPr lang="nb-NO" sz="2000" dirty="0"/>
              <a:t> </a:t>
            </a:r>
            <a:r>
              <a:rPr lang="nb-NO" sz="2000" dirty="0" err="1"/>
              <a:t>also</a:t>
            </a:r>
            <a:r>
              <a:rPr lang="nb-NO" sz="2000" dirty="0"/>
              <a:t> send </a:t>
            </a:r>
            <a:r>
              <a:rPr lang="nb-NO" sz="2000" dirty="0" err="1"/>
              <a:t>you</a:t>
            </a:r>
            <a:r>
              <a:rPr lang="nb-NO" sz="2000" dirty="0"/>
              <a:t> a </a:t>
            </a:r>
            <a:r>
              <a:rPr lang="nb-NO" sz="2000" dirty="0" err="1"/>
              <a:t>copy</a:t>
            </a:r>
            <a:r>
              <a:rPr lang="nb-NO" sz="2000" dirty="0"/>
              <a:t>.</a:t>
            </a:r>
          </a:p>
          <a:p>
            <a:endParaRPr lang="nb-NO" sz="2000" dirty="0"/>
          </a:p>
          <a:p>
            <a:r>
              <a:rPr lang="nb-NO" sz="2000" dirty="0"/>
              <a:t>If </a:t>
            </a:r>
            <a:r>
              <a:rPr lang="nb-NO" sz="2000" dirty="0" err="1"/>
              <a:t>you</a:t>
            </a:r>
            <a:r>
              <a:rPr lang="nb-NO" sz="2000" dirty="0"/>
              <a:t> have </a:t>
            </a:r>
            <a:r>
              <a:rPr lang="nb-NO" sz="2000" dirty="0" err="1"/>
              <a:t>any</a:t>
            </a:r>
            <a:r>
              <a:rPr lang="nb-NO" sz="2000" dirty="0"/>
              <a:t> questions </a:t>
            </a:r>
            <a:r>
              <a:rPr lang="nb-NO" sz="2000" dirty="0" err="1"/>
              <a:t>while</a:t>
            </a:r>
            <a:r>
              <a:rPr lang="nb-NO" sz="2000" dirty="0"/>
              <a:t> </a:t>
            </a:r>
            <a:r>
              <a:rPr lang="nb-NO" sz="2000" dirty="0" err="1"/>
              <a:t>working</a:t>
            </a:r>
            <a:r>
              <a:rPr lang="nb-NO" sz="2000" dirty="0"/>
              <a:t> </a:t>
            </a:r>
            <a:r>
              <a:rPr lang="nb-NO" sz="2000" dirty="0" err="1"/>
              <a:t>on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database, </a:t>
            </a:r>
            <a:r>
              <a:rPr lang="nb-NO" sz="2000" dirty="0" err="1"/>
              <a:t>please</a:t>
            </a:r>
            <a:r>
              <a:rPr lang="nb-NO" sz="2000" dirty="0"/>
              <a:t> </a:t>
            </a:r>
            <a:r>
              <a:rPr lang="nb-NO" sz="2000" dirty="0" err="1"/>
              <a:t>contact</a:t>
            </a:r>
            <a:r>
              <a:rPr lang="nb-NO" sz="2000" dirty="0"/>
              <a:t> </a:t>
            </a:r>
          </a:p>
          <a:p>
            <a:r>
              <a:rPr lang="nb-NO" sz="2000" dirty="0">
                <a:hlinkClick r:id="rId3"/>
              </a:rPr>
              <a:t>csilla.farkas@nibio.no</a:t>
            </a:r>
            <a:r>
              <a:rPr lang="nb-NO" sz="2000" dirty="0"/>
              <a:t> or </a:t>
            </a:r>
            <a:r>
              <a:rPr lang="nb-NO" sz="2000" dirty="0">
                <a:hlinkClick r:id="rId4"/>
              </a:rPr>
              <a:t>eva.skarbovik@nibio.no</a:t>
            </a:r>
            <a:r>
              <a:rPr lang="nb-NO" sz="2000" dirty="0"/>
              <a:t> </a:t>
            </a:r>
          </a:p>
          <a:p>
            <a:endParaRPr lang="nb-NO" sz="2000" dirty="0"/>
          </a:p>
          <a:p>
            <a:r>
              <a:rPr lang="nb-NO" sz="2000" dirty="0"/>
              <a:t>Note </a:t>
            </a:r>
            <a:r>
              <a:rPr lang="nb-NO" sz="2000" dirty="0" err="1"/>
              <a:t>that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main</a:t>
            </a:r>
            <a:r>
              <a:rPr lang="nb-NO" sz="2000" dirty="0"/>
              <a:t> database – </a:t>
            </a:r>
            <a:r>
              <a:rPr lang="nb-NO" sz="2000" dirty="0" err="1"/>
              <a:t>with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most </a:t>
            </a:r>
            <a:r>
              <a:rPr lang="nb-NO" sz="2000" dirty="0" err="1"/>
              <a:t>updated</a:t>
            </a:r>
            <a:r>
              <a:rPr lang="nb-NO" sz="2000" dirty="0"/>
              <a:t> data – </a:t>
            </a:r>
            <a:r>
              <a:rPr lang="nb-NO" sz="2000" dirty="0" err="1"/>
              <a:t>will</a:t>
            </a:r>
            <a:r>
              <a:rPr lang="nb-NO" sz="2000" dirty="0"/>
              <a:t> </a:t>
            </a:r>
            <a:r>
              <a:rPr lang="nb-NO" sz="2000" dirty="0" err="1"/>
              <a:t>remain</a:t>
            </a:r>
            <a:r>
              <a:rPr lang="nb-NO" sz="2000" dirty="0"/>
              <a:t> at NIBIO. </a:t>
            </a:r>
          </a:p>
        </p:txBody>
      </p:sp>
    </p:spTree>
    <p:extLst>
      <p:ext uri="{BB962C8B-B14F-4D97-AF65-F5344CB8AC3E}">
        <p14:creationId xmlns:p14="http://schemas.microsoft.com/office/powerpoint/2010/main" val="1840528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900332" y="351692"/>
            <a:ext cx="908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 err="1"/>
              <a:t>Procedures</a:t>
            </a:r>
            <a:r>
              <a:rPr lang="nb-NO" sz="2800" dirty="0"/>
              <a:t> for </a:t>
            </a:r>
            <a:r>
              <a:rPr lang="nb-NO" sz="2800" dirty="0" err="1"/>
              <a:t>correcting</a:t>
            </a:r>
            <a:r>
              <a:rPr lang="nb-NO" sz="2800" dirty="0"/>
              <a:t> </a:t>
            </a:r>
            <a:r>
              <a:rPr lang="nb-NO" sz="2800" dirty="0" err="1"/>
              <a:t>errors</a:t>
            </a:r>
            <a:endParaRPr lang="nb-NO" sz="2800" dirty="0"/>
          </a:p>
        </p:txBody>
      </p:sp>
      <p:sp>
        <p:nvSpPr>
          <p:cNvPr id="3" name="TekstSylinder 2"/>
          <p:cNvSpPr txBox="1"/>
          <p:nvPr/>
        </p:nvSpPr>
        <p:spPr>
          <a:xfrm>
            <a:off x="1041009" y="1069145"/>
            <a:ext cx="51347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Your </a:t>
            </a:r>
            <a:r>
              <a:rPr lang="nb-NO" dirty="0" err="1"/>
              <a:t>version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database is not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official</a:t>
            </a:r>
            <a:r>
              <a:rPr lang="nb-NO" dirty="0"/>
              <a:t> </a:t>
            </a:r>
            <a:r>
              <a:rPr lang="nb-NO" dirty="0" err="1"/>
              <a:t>version</a:t>
            </a:r>
            <a:r>
              <a:rPr lang="nb-NO" dirty="0"/>
              <a:t>. It is </a:t>
            </a:r>
            <a:r>
              <a:rPr lang="nb-NO" dirty="0" err="1"/>
              <a:t>therefore</a:t>
            </a:r>
            <a:r>
              <a:rPr lang="nb-NO" dirty="0"/>
              <a:t> </a:t>
            </a:r>
            <a:r>
              <a:rPr lang="nb-NO" dirty="0" err="1"/>
              <a:t>no</a:t>
            </a:r>
            <a:r>
              <a:rPr lang="nb-NO" dirty="0"/>
              <a:t> </a:t>
            </a:r>
            <a:r>
              <a:rPr lang="nb-NO" dirty="0" err="1"/>
              <a:t>point</a:t>
            </a:r>
            <a:r>
              <a:rPr lang="nb-NO" dirty="0"/>
              <a:t> in </a:t>
            </a:r>
            <a:r>
              <a:rPr lang="nb-NO" dirty="0" err="1"/>
              <a:t>correcting</a:t>
            </a:r>
            <a:r>
              <a:rPr lang="nb-NO" dirty="0"/>
              <a:t> data </a:t>
            </a:r>
            <a:r>
              <a:rPr lang="nb-NO" dirty="0" err="1"/>
              <a:t>directly</a:t>
            </a:r>
            <a:r>
              <a:rPr lang="nb-NO" dirty="0"/>
              <a:t> in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version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database. </a:t>
            </a:r>
          </a:p>
          <a:p>
            <a:endParaRPr lang="nb-NO" dirty="0"/>
          </a:p>
          <a:p>
            <a:r>
              <a:rPr lang="nb-NO" dirty="0" err="1"/>
              <a:t>Instead</a:t>
            </a:r>
            <a:r>
              <a:rPr lang="nb-NO" dirty="0"/>
              <a:t>,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either</a:t>
            </a:r>
            <a:r>
              <a:rPr lang="nb-NO" dirty="0"/>
              <a:t> </a:t>
            </a:r>
          </a:p>
          <a:p>
            <a:r>
              <a:rPr lang="nb-NO" dirty="0"/>
              <a:t>(a)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us</a:t>
            </a:r>
            <a:r>
              <a:rPr lang="nb-NO" dirty="0"/>
              <a:t> and </a:t>
            </a:r>
            <a:r>
              <a:rPr lang="nb-NO" dirty="0" err="1"/>
              <a:t>give</a:t>
            </a:r>
            <a:r>
              <a:rPr lang="nb-NO" dirty="0"/>
              <a:t> info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table</a:t>
            </a:r>
            <a:r>
              <a:rPr lang="nb-NO" dirty="0"/>
              <a:t> </a:t>
            </a:r>
            <a:r>
              <a:rPr lang="nb-NO" dirty="0" err="1"/>
              <a:t>should</a:t>
            </a:r>
            <a:r>
              <a:rPr lang="nb-NO" dirty="0"/>
              <a:t> be </a:t>
            </a:r>
            <a:r>
              <a:rPr lang="nb-NO" dirty="0" err="1"/>
              <a:t>corrected</a:t>
            </a:r>
            <a:r>
              <a:rPr lang="nb-NO" dirty="0"/>
              <a:t>, and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provide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templates</a:t>
            </a:r>
            <a:r>
              <a:rPr lang="nb-NO" dirty="0"/>
              <a:t>, </a:t>
            </a:r>
          </a:p>
          <a:p>
            <a:r>
              <a:rPr lang="nb-NO" dirty="0"/>
              <a:t>Or </a:t>
            </a:r>
          </a:p>
          <a:p>
            <a:r>
              <a:rPr lang="nb-NO" dirty="0"/>
              <a:t>(b)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extract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table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errors</a:t>
            </a:r>
            <a:r>
              <a:rPr lang="nb-NO" dirty="0"/>
              <a:t> from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Table</a:t>
            </a:r>
            <a:r>
              <a:rPr lang="nb-NO" dirty="0"/>
              <a:t> and Report folder, </a:t>
            </a:r>
            <a:r>
              <a:rPr lang="nb-NO" dirty="0" err="1"/>
              <a:t>correct</a:t>
            </a:r>
            <a:r>
              <a:rPr lang="nb-NO" dirty="0"/>
              <a:t> it and send </a:t>
            </a:r>
            <a:r>
              <a:rPr lang="nb-NO" dirty="0" err="1"/>
              <a:t>us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corrected</a:t>
            </a:r>
            <a:r>
              <a:rPr lang="nb-NO" dirty="0"/>
              <a:t> </a:t>
            </a:r>
            <a:r>
              <a:rPr lang="nb-NO" b="1" u="sng" dirty="0" err="1"/>
              <a:t>excel</a:t>
            </a:r>
            <a:r>
              <a:rPr lang="nb-NO" b="1" u="sng" dirty="0"/>
              <a:t> file</a:t>
            </a:r>
            <a:r>
              <a:rPr lang="nb-NO" dirty="0"/>
              <a:t>. </a:t>
            </a:r>
          </a:p>
          <a:p>
            <a:endParaRPr lang="nb-NO" dirty="0"/>
          </a:p>
          <a:p>
            <a:r>
              <a:rPr lang="nb-NO" dirty="0"/>
              <a:t>If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decide</a:t>
            </a:r>
            <a:r>
              <a:rPr lang="nb-NO" dirty="0"/>
              <a:t> to do </a:t>
            </a:r>
            <a:r>
              <a:rPr lang="nb-NO" dirty="0" err="1"/>
              <a:t>the</a:t>
            </a:r>
            <a:r>
              <a:rPr lang="nb-NO" dirty="0"/>
              <a:t> latter, </a:t>
            </a:r>
            <a:r>
              <a:rPr lang="nb-NO" dirty="0" err="1"/>
              <a:t>please</a:t>
            </a:r>
            <a:r>
              <a:rPr lang="nb-NO" dirty="0"/>
              <a:t> do </a:t>
            </a:r>
          </a:p>
          <a:p>
            <a:r>
              <a:rPr lang="nb-NO" dirty="0"/>
              <a:t>not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anything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structure</a:t>
            </a:r>
            <a:r>
              <a:rPr lang="nb-NO" dirty="0"/>
              <a:t>, </a:t>
            </a:r>
          </a:p>
          <a:p>
            <a:r>
              <a:rPr lang="nb-NO" dirty="0"/>
              <a:t>or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extra</a:t>
            </a:r>
            <a:r>
              <a:rPr lang="nb-NO" dirty="0"/>
              <a:t> </a:t>
            </a:r>
            <a:r>
              <a:rPr lang="nb-NO" dirty="0" err="1"/>
              <a:t>information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excel</a:t>
            </a:r>
            <a:r>
              <a:rPr lang="nb-NO" dirty="0"/>
              <a:t> file. </a:t>
            </a:r>
          </a:p>
          <a:p>
            <a:r>
              <a:rPr lang="nb-NO" dirty="0"/>
              <a:t>This </a:t>
            </a:r>
            <a:r>
              <a:rPr lang="nb-NO" dirty="0" err="1"/>
              <a:t>may</a:t>
            </a:r>
            <a:r>
              <a:rPr lang="nb-NO" dirty="0"/>
              <a:t> </a:t>
            </a:r>
            <a:r>
              <a:rPr lang="nb-NO" dirty="0" err="1"/>
              <a:t>jeopardise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import. 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/>
          <a:srcRect l="49269" t="24820" r="12538" b="12410"/>
          <a:stretch/>
        </p:blipFill>
        <p:spPr>
          <a:xfrm>
            <a:off x="6963507" y="2208627"/>
            <a:ext cx="4656407" cy="4304715"/>
          </a:xfrm>
          <a:prstGeom prst="rect">
            <a:avLst/>
          </a:prstGeom>
        </p:spPr>
      </p:pic>
      <p:sp>
        <p:nvSpPr>
          <p:cNvPr id="5" name="Frihåndsform 4"/>
          <p:cNvSpPr/>
          <p:nvPr/>
        </p:nvSpPr>
        <p:spPr>
          <a:xfrm>
            <a:off x="4411579" y="4230919"/>
            <a:ext cx="2798242" cy="1639539"/>
          </a:xfrm>
          <a:custGeom>
            <a:avLst/>
            <a:gdLst>
              <a:gd name="connsiteX0" fmla="*/ 0 w 3000373"/>
              <a:gd name="connsiteY0" fmla="*/ 28135 h 1350498"/>
              <a:gd name="connsiteX1" fmla="*/ 84406 w 3000373"/>
              <a:gd name="connsiteY1" fmla="*/ 14068 h 1350498"/>
              <a:gd name="connsiteX2" fmla="*/ 126609 w 3000373"/>
              <a:gd name="connsiteY2" fmla="*/ 0 h 1350498"/>
              <a:gd name="connsiteX3" fmla="*/ 759655 w 3000373"/>
              <a:gd name="connsiteY3" fmla="*/ 14068 h 1350498"/>
              <a:gd name="connsiteX4" fmla="*/ 815926 w 3000373"/>
              <a:gd name="connsiteY4" fmla="*/ 42203 h 1350498"/>
              <a:gd name="connsiteX5" fmla="*/ 886265 w 3000373"/>
              <a:gd name="connsiteY5" fmla="*/ 84406 h 1350498"/>
              <a:gd name="connsiteX6" fmla="*/ 928468 w 3000373"/>
              <a:gd name="connsiteY6" fmla="*/ 140677 h 1350498"/>
              <a:gd name="connsiteX7" fmla="*/ 956603 w 3000373"/>
              <a:gd name="connsiteY7" fmla="*/ 196948 h 1350498"/>
              <a:gd name="connsiteX8" fmla="*/ 1026942 w 3000373"/>
              <a:gd name="connsiteY8" fmla="*/ 309489 h 1350498"/>
              <a:gd name="connsiteX9" fmla="*/ 1055077 w 3000373"/>
              <a:gd name="connsiteY9" fmla="*/ 393895 h 1350498"/>
              <a:gd name="connsiteX10" fmla="*/ 1083212 w 3000373"/>
              <a:gd name="connsiteY10" fmla="*/ 520504 h 1350498"/>
              <a:gd name="connsiteX11" fmla="*/ 1195754 w 3000373"/>
              <a:gd name="connsiteY11" fmla="*/ 703384 h 1350498"/>
              <a:gd name="connsiteX12" fmla="*/ 1209822 w 3000373"/>
              <a:gd name="connsiteY12" fmla="*/ 759655 h 1350498"/>
              <a:gd name="connsiteX13" fmla="*/ 1308295 w 3000373"/>
              <a:gd name="connsiteY13" fmla="*/ 858129 h 1350498"/>
              <a:gd name="connsiteX14" fmla="*/ 1378634 w 3000373"/>
              <a:gd name="connsiteY14" fmla="*/ 900332 h 1350498"/>
              <a:gd name="connsiteX15" fmla="*/ 1406769 w 3000373"/>
              <a:gd name="connsiteY15" fmla="*/ 928468 h 1350498"/>
              <a:gd name="connsiteX16" fmla="*/ 1547446 w 3000373"/>
              <a:gd name="connsiteY16" fmla="*/ 956603 h 1350498"/>
              <a:gd name="connsiteX17" fmla="*/ 2039815 w 3000373"/>
              <a:gd name="connsiteY17" fmla="*/ 970671 h 1350498"/>
              <a:gd name="connsiteX18" fmla="*/ 2096086 w 3000373"/>
              <a:gd name="connsiteY18" fmla="*/ 1055077 h 1350498"/>
              <a:gd name="connsiteX19" fmla="*/ 2110154 w 3000373"/>
              <a:gd name="connsiteY19" fmla="*/ 1097280 h 1350498"/>
              <a:gd name="connsiteX20" fmla="*/ 2152357 w 3000373"/>
              <a:gd name="connsiteY20" fmla="*/ 1139483 h 1350498"/>
              <a:gd name="connsiteX21" fmla="*/ 2307102 w 3000373"/>
              <a:gd name="connsiteY21" fmla="*/ 1280160 h 1350498"/>
              <a:gd name="connsiteX22" fmla="*/ 2307102 w 3000373"/>
              <a:gd name="connsiteY22" fmla="*/ 1280160 h 1350498"/>
              <a:gd name="connsiteX23" fmla="*/ 2349305 w 3000373"/>
              <a:gd name="connsiteY23" fmla="*/ 1322363 h 1350498"/>
              <a:gd name="connsiteX24" fmla="*/ 2447779 w 3000373"/>
              <a:gd name="connsiteY24" fmla="*/ 1350498 h 1350498"/>
              <a:gd name="connsiteX25" fmla="*/ 2883877 w 3000373"/>
              <a:gd name="connsiteY25" fmla="*/ 1336431 h 1350498"/>
              <a:gd name="connsiteX26" fmla="*/ 2954215 w 3000373"/>
              <a:gd name="connsiteY26" fmla="*/ 1322363 h 1350498"/>
              <a:gd name="connsiteX27" fmla="*/ 2996419 w 3000373"/>
              <a:gd name="connsiteY27" fmla="*/ 1308295 h 1350498"/>
              <a:gd name="connsiteX28" fmla="*/ 2996419 w 3000373"/>
              <a:gd name="connsiteY28" fmla="*/ 1336431 h 1350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000373" h="1350498">
                <a:moveTo>
                  <a:pt x="0" y="28135"/>
                </a:moveTo>
                <a:cubicBezTo>
                  <a:pt x="28135" y="23446"/>
                  <a:pt x="56562" y="20256"/>
                  <a:pt x="84406" y="14068"/>
                </a:cubicBezTo>
                <a:cubicBezTo>
                  <a:pt x="98882" y="10851"/>
                  <a:pt x="111780" y="0"/>
                  <a:pt x="126609" y="0"/>
                </a:cubicBezTo>
                <a:cubicBezTo>
                  <a:pt x="337676" y="0"/>
                  <a:pt x="548640" y="9379"/>
                  <a:pt x="759655" y="14068"/>
                </a:cubicBezTo>
                <a:cubicBezTo>
                  <a:pt x="778412" y="23446"/>
                  <a:pt x="798477" y="30571"/>
                  <a:pt x="815926" y="42203"/>
                </a:cubicBezTo>
                <a:cubicBezTo>
                  <a:pt x="893170" y="93698"/>
                  <a:pt x="788299" y="51750"/>
                  <a:pt x="886265" y="84406"/>
                </a:cubicBezTo>
                <a:cubicBezTo>
                  <a:pt x="900333" y="103163"/>
                  <a:pt x="916042" y="120795"/>
                  <a:pt x="928468" y="140677"/>
                </a:cubicBezTo>
                <a:cubicBezTo>
                  <a:pt x="939582" y="158460"/>
                  <a:pt x="946419" y="178616"/>
                  <a:pt x="956603" y="196948"/>
                </a:cubicBezTo>
                <a:cubicBezTo>
                  <a:pt x="984882" y="247851"/>
                  <a:pt x="997628" y="265518"/>
                  <a:pt x="1026942" y="309489"/>
                </a:cubicBezTo>
                <a:cubicBezTo>
                  <a:pt x="1036320" y="337624"/>
                  <a:pt x="1047436" y="365239"/>
                  <a:pt x="1055077" y="393895"/>
                </a:cubicBezTo>
                <a:cubicBezTo>
                  <a:pt x="1066216" y="435668"/>
                  <a:pt x="1068266" y="479937"/>
                  <a:pt x="1083212" y="520504"/>
                </a:cubicBezTo>
                <a:cubicBezTo>
                  <a:pt x="1129433" y="645960"/>
                  <a:pt x="1129008" y="636638"/>
                  <a:pt x="1195754" y="703384"/>
                </a:cubicBezTo>
                <a:cubicBezTo>
                  <a:pt x="1200443" y="722141"/>
                  <a:pt x="1198450" y="744019"/>
                  <a:pt x="1209822" y="759655"/>
                </a:cubicBezTo>
                <a:cubicBezTo>
                  <a:pt x="1237125" y="797197"/>
                  <a:pt x="1275470" y="825304"/>
                  <a:pt x="1308295" y="858129"/>
                </a:cubicBezTo>
                <a:cubicBezTo>
                  <a:pt x="1346915" y="896749"/>
                  <a:pt x="1323851" y="882070"/>
                  <a:pt x="1378634" y="900332"/>
                </a:cubicBezTo>
                <a:cubicBezTo>
                  <a:pt x="1388012" y="909711"/>
                  <a:pt x="1395396" y="921644"/>
                  <a:pt x="1406769" y="928468"/>
                </a:cubicBezTo>
                <a:cubicBezTo>
                  <a:pt x="1436142" y="946092"/>
                  <a:pt x="1533322" y="955930"/>
                  <a:pt x="1547446" y="956603"/>
                </a:cubicBezTo>
                <a:cubicBezTo>
                  <a:pt x="1711450" y="964413"/>
                  <a:pt x="1875692" y="965982"/>
                  <a:pt x="2039815" y="970671"/>
                </a:cubicBezTo>
                <a:cubicBezTo>
                  <a:pt x="2077394" y="1008249"/>
                  <a:pt x="2070535" y="995458"/>
                  <a:pt x="2096086" y="1055077"/>
                </a:cubicBezTo>
                <a:cubicBezTo>
                  <a:pt x="2101927" y="1068707"/>
                  <a:pt x="2101929" y="1084942"/>
                  <a:pt x="2110154" y="1097280"/>
                </a:cubicBezTo>
                <a:cubicBezTo>
                  <a:pt x="2121190" y="1113833"/>
                  <a:pt x="2139621" y="1124199"/>
                  <a:pt x="2152357" y="1139483"/>
                </a:cubicBezTo>
                <a:cubicBezTo>
                  <a:pt x="2251213" y="1258111"/>
                  <a:pt x="2037290" y="1070307"/>
                  <a:pt x="2307102" y="1280160"/>
                </a:cubicBezTo>
                <a:lnTo>
                  <a:pt x="2307102" y="1280160"/>
                </a:lnTo>
                <a:cubicBezTo>
                  <a:pt x="2321170" y="1294228"/>
                  <a:pt x="2331511" y="1313466"/>
                  <a:pt x="2349305" y="1322363"/>
                </a:cubicBezTo>
                <a:cubicBezTo>
                  <a:pt x="2379839" y="1337630"/>
                  <a:pt x="2414954" y="1341120"/>
                  <a:pt x="2447779" y="1350498"/>
                </a:cubicBezTo>
                <a:cubicBezTo>
                  <a:pt x="2593145" y="1345809"/>
                  <a:pt x="2738659" y="1344499"/>
                  <a:pt x="2883877" y="1336431"/>
                </a:cubicBezTo>
                <a:cubicBezTo>
                  <a:pt x="2907751" y="1335105"/>
                  <a:pt x="2931019" y="1328162"/>
                  <a:pt x="2954215" y="1322363"/>
                </a:cubicBezTo>
                <a:cubicBezTo>
                  <a:pt x="2968601" y="1318766"/>
                  <a:pt x="2982351" y="1303606"/>
                  <a:pt x="2996419" y="1308295"/>
                </a:cubicBezTo>
                <a:cubicBezTo>
                  <a:pt x="3005316" y="1311261"/>
                  <a:pt x="2996419" y="1327052"/>
                  <a:pt x="2996419" y="1336431"/>
                </a:cubicBezTo>
              </a:path>
            </a:pathLst>
          </a:custGeom>
          <a:noFill/>
          <a:ln w="7937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75508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82" b="8300"/>
          <a:stretch/>
        </p:blipFill>
        <p:spPr>
          <a:xfrm>
            <a:off x="-7455" y="0"/>
            <a:ext cx="12199455" cy="6858000"/>
          </a:xfrm>
          <a:prstGeom prst="rect">
            <a:avLst/>
          </a:prstGeom>
        </p:spPr>
      </p:pic>
      <p:sp>
        <p:nvSpPr>
          <p:cNvPr id="4" name="Rektangel 3"/>
          <p:cNvSpPr/>
          <p:nvPr/>
        </p:nvSpPr>
        <p:spPr>
          <a:xfrm>
            <a:off x="2275142" y="1138535"/>
            <a:ext cx="713528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b-NO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Questions?</a:t>
            </a:r>
          </a:p>
          <a:p>
            <a:pPr algn="ctr"/>
            <a:endParaRPr lang="nb-NO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nb-NO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csilla.farkas@nibio.no</a:t>
            </a:r>
          </a:p>
          <a:p>
            <a:pPr algn="ctr"/>
            <a:r>
              <a:rPr lang="nb-NO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eva.skarbovik@nibio.no</a:t>
            </a:r>
            <a:endParaRPr lang="nb-NO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971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/>
          <p:nvPr/>
        </p:nvPicPr>
        <p:blipFill rotWithShape="1">
          <a:blip r:embed="rId2"/>
          <a:srcRect l="42739" t="20079" r="14988" b="8011"/>
          <a:stretch/>
        </p:blipFill>
        <p:spPr bwMode="auto">
          <a:xfrm>
            <a:off x="5401995" y="1322364"/>
            <a:ext cx="5092504" cy="53457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478301" y="492369"/>
            <a:ext cx="9369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dirty="0"/>
              <a:t>How to </a:t>
            </a:r>
            <a:r>
              <a:rPr lang="nb-NO" sz="3600" dirty="0" err="1"/>
              <a:t>use</a:t>
            </a:r>
            <a:r>
              <a:rPr lang="nb-NO" sz="3600" dirty="0"/>
              <a:t> </a:t>
            </a:r>
            <a:r>
              <a:rPr lang="nb-NO" sz="3600" dirty="0" err="1"/>
              <a:t>the</a:t>
            </a:r>
            <a:r>
              <a:rPr lang="nb-NO" sz="3600" dirty="0"/>
              <a:t> RID Database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914400" y="1913206"/>
            <a:ext cx="3727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open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file,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get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following</a:t>
            </a:r>
            <a:r>
              <a:rPr lang="nb-NO" dirty="0"/>
              <a:t> </a:t>
            </a:r>
            <a:r>
              <a:rPr lang="nb-NO" dirty="0" err="1"/>
              <a:t>menu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your</a:t>
            </a:r>
            <a:r>
              <a:rPr lang="nb-NO" dirty="0"/>
              <a:t> screen:  </a:t>
            </a:r>
          </a:p>
        </p:txBody>
      </p:sp>
    </p:spTree>
    <p:extLst>
      <p:ext uri="{BB962C8B-B14F-4D97-AF65-F5344CB8AC3E}">
        <p14:creationId xmlns:p14="http://schemas.microsoft.com/office/powerpoint/2010/main" val="498869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829994" y="1012874"/>
            <a:ext cx="48533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/>
              <a:t>Before</a:t>
            </a:r>
            <a:r>
              <a:rPr lang="nb-NO" b="1" dirty="0"/>
              <a:t> </a:t>
            </a:r>
            <a:r>
              <a:rPr lang="nb-NO" b="1" dirty="0" err="1"/>
              <a:t>you</a:t>
            </a:r>
            <a:r>
              <a:rPr lang="nb-NO" b="1" dirty="0"/>
              <a:t> start, </a:t>
            </a:r>
            <a:r>
              <a:rPr lang="nb-NO" b="1" dirty="0" err="1"/>
              <a:t>you</a:t>
            </a:r>
            <a:r>
              <a:rPr lang="nb-NO" b="1" dirty="0"/>
              <a:t> </a:t>
            </a:r>
            <a:r>
              <a:rPr lang="nb-NO" b="1" dirty="0" err="1"/>
              <a:t>should</a:t>
            </a:r>
            <a:r>
              <a:rPr lang="nb-NO" b="1" dirty="0"/>
              <a:t> </a:t>
            </a:r>
            <a:r>
              <a:rPr lang="nb-NO" b="1" dirty="0" err="1"/>
              <a:t>know</a:t>
            </a:r>
            <a:r>
              <a:rPr lang="nb-NO" b="1" dirty="0"/>
              <a:t> </a:t>
            </a:r>
            <a:r>
              <a:rPr lang="nb-NO" b="1" dirty="0" err="1"/>
              <a:t>this</a:t>
            </a:r>
            <a:r>
              <a:rPr lang="nb-NO" b="1" dirty="0"/>
              <a:t>:</a:t>
            </a:r>
            <a:endParaRPr lang="nb-NO" dirty="0"/>
          </a:p>
          <a:p>
            <a:endParaRPr lang="nb-NO" dirty="0"/>
          </a:p>
          <a:p>
            <a:r>
              <a:rPr lang="nb-NO" dirty="0" err="1"/>
              <a:t>While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database is in </a:t>
            </a:r>
            <a:r>
              <a:rPr lang="nb-NO" dirty="0" err="1"/>
              <a:t>work</a:t>
            </a:r>
            <a:r>
              <a:rPr lang="nb-NO" dirty="0"/>
              <a:t>, i.e., </a:t>
            </a:r>
            <a:r>
              <a:rPr lang="nb-NO" dirty="0" err="1"/>
              <a:t>exporting</a:t>
            </a:r>
            <a:r>
              <a:rPr lang="nb-NO" dirty="0"/>
              <a:t> files for </a:t>
            </a:r>
            <a:r>
              <a:rPr lang="nb-NO" dirty="0" err="1"/>
              <a:t>you</a:t>
            </a:r>
            <a:r>
              <a:rPr lang="nb-NO" dirty="0"/>
              <a:t>, do not touch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buttons</a:t>
            </a:r>
            <a:r>
              <a:rPr lang="nb-NO" dirty="0"/>
              <a:t> or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mouse</a:t>
            </a:r>
            <a:r>
              <a:rPr lang="nb-NO" dirty="0"/>
              <a:t> – just </a:t>
            </a:r>
            <a:r>
              <a:rPr lang="nb-NO" dirty="0" err="1"/>
              <a:t>wait</a:t>
            </a:r>
            <a:r>
              <a:rPr lang="nb-NO" dirty="0"/>
              <a:t>! </a:t>
            </a:r>
          </a:p>
          <a:p>
            <a:endParaRPr lang="nb-NO" dirty="0"/>
          </a:p>
          <a:p>
            <a:r>
              <a:rPr lang="nb-NO" dirty="0"/>
              <a:t>For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large</a:t>
            </a:r>
            <a:r>
              <a:rPr lang="nb-NO" dirty="0"/>
              <a:t> </a:t>
            </a:r>
            <a:r>
              <a:rPr lang="nb-NO" dirty="0" err="1"/>
              <a:t>exports</a:t>
            </a:r>
            <a:r>
              <a:rPr lang="nb-NO" dirty="0"/>
              <a:t>, a </a:t>
            </a:r>
            <a:r>
              <a:rPr lang="nb-NO" dirty="0" err="1"/>
              <a:t>window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appear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«</a:t>
            </a:r>
            <a:r>
              <a:rPr lang="nb-NO" b="1" dirty="0" err="1"/>
              <a:t>Export</a:t>
            </a:r>
            <a:r>
              <a:rPr lang="nb-NO" b="1" dirty="0"/>
              <a:t> </a:t>
            </a:r>
            <a:r>
              <a:rPr lang="nb-NO" b="1" dirty="0" err="1"/>
              <a:t>finished</a:t>
            </a:r>
            <a:r>
              <a:rPr lang="nb-NO" dirty="0"/>
              <a:t>». </a:t>
            </a:r>
          </a:p>
          <a:p>
            <a:endParaRPr lang="nb-NO" dirty="0"/>
          </a:p>
          <a:p>
            <a:r>
              <a:rPr lang="nb-NO" dirty="0"/>
              <a:t>For </a:t>
            </a:r>
            <a:r>
              <a:rPr lang="nb-NO" dirty="0" err="1"/>
              <a:t>smaller</a:t>
            </a:r>
            <a:r>
              <a:rPr lang="nb-NO" dirty="0"/>
              <a:t> </a:t>
            </a:r>
            <a:r>
              <a:rPr lang="nb-NO" dirty="0" err="1"/>
              <a:t>exports</a:t>
            </a:r>
            <a:r>
              <a:rPr lang="nb-NO" dirty="0"/>
              <a:t>, just </a:t>
            </a:r>
            <a:r>
              <a:rPr lang="nb-NO" dirty="0" err="1"/>
              <a:t>wait</a:t>
            </a:r>
            <a:r>
              <a:rPr lang="nb-NO" dirty="0"/>
              <a:t> a </a:t>
            </a:r>
            <a:r>
              <a:rPr lang="nb-NO" dirty="0" err="1"/>
              <a:t>minute</a:t>
            </a:r>
            <a:r>
              <a:rPr lang="nb-NO" dirty="0"/>
              <a:t> and let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export</a:t>
            </a:r>
            <a:r>
              <a:rPr lang="nb-NO" dirty="0"/>
              <a:t> finish. </a:t>
            </a:r>
          </a:p>
          <a:p>
            <a:endParaRPr lang="nb-NO" dirty="0"/>
          </a:p>
          <a:p>
            <a:r>
              <a:rPr lang="nb-NO" dirty="0"/>
              <a:t>The </a:t>
            </a:r>
            <a:r>
              <a:rPr lang="nb-NO" dirty="0" err="1"/>
              <a:t>export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stop </a:t>
            </a:r>
            <a:r>
              <a:rPr lang="nb-NO" dirty="0" err="1"/>
              <a:t>midway</a:t>
            </a:r>
            <a:r>
              <a:rPr lang="nb-NO" dirty="0"/>
              <a:t> </a:t>
            </a:r>
            <a:r>
              <a:rPr lang="nb-NO" dirty="0" err="1"/>
              <a:t>if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press </a:t>
            </a:r>
            <a:r>
              <a:rPr lang="nb-NO" dirty="0" err="1"/>
              <a:t>any</a:t>
            </a:r>
            <a:r>
              <a:rPr lang="nb-NO" dirty="0"/>
              <a:t> </a:t>
            </a:r>
            <a:r>
              <a:rPr lang="nb-NO" dirty="0" err="1"/>
              <a:t>button</a:t>
            </a:r>
            <a:r>
              <a:rPr lang="nb-NO" dirty="0"/>
              <a:t> </a:t>
            </a:r>
            <a:r>
              <a:rPr lang="nb-NO" dirty="0" err="1"/>
              <a:t>before</a:t>
            </a:r>
            <a:r>
              <a:rPr lang="nb-NO" dirty="0"/>
              <a:t> it is </a:t>
            </a:r>
            <a:r>
              <a:rPr lang="nb-NO" dirty="0" err="1"/>
              <a:t>finished</a:t>
            </a:r>
            <a:r>
              <a:rPr lang="nb-NO" dirty="0"/>
              <a:t>. </a:t>
            </a: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2"/>
          <a:srcRect l="41999" t="19693" r="14501" b="11999"/>
          <a:stretch/>
        </p:blipFill>
        <p:spPr>
          <a:xfrm>
            <a:off x="6888480" y="844061"/>
            <a:ext cx="5303520" cy="468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1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/>
          <p:nvPr/>
        </p:nvPicPr>
        <p:blipFill rotWithShape="1">
          <a:blip r:embed="rId2"/>
          <a:srcRect l="42739" t="20079" r="14988" b="8011"/>
          <a:stretch/>
        </p:blipFill>
        <p:spPr bwMode="auto">
          <a:xfrm>
            <a:off x="5401995" y="1322364"/>
            <a:ext cx="5092504" cy="53457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kstSylinder 5"/>
          <p:cNvSpPr txBox="1"/>
          <p:nvPr/>
        </p:nvSpPr>
        <p:spPr>
          <a:xfrm>
            <a:off x="914400" y="1913206"/>
            <a:ext cx="37279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For </a:t>
            </a:r>
            <a:r>
              <a:rPr lang="nb-NO" dirty="0" err="1"/>
              <a:t>your</a:t>
            </a:r>
            <a:r>
              <a:rPr lang="nb-NO" dirty="0"/>
              <a:t> purposes,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think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only</a:t>
            </a:r>
            <a:r>
              <a:rPr lang="nb-NO" dirty="0"/>
              <a:t> </a:t>
            </a:r>
            <a:r>
              <a:rPr lang="nb-NO" dirty="0" err="1"/>
              <a:t>two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four</a:t>
            </a:r>
            <a:r>
              <a:rPr lang="nb-NO" dirty="0"/>
              <a:t> </a:t>
            </a:r>
            <a:r>
              <a:rPr lang="nb-NO" dirty="0" err="1"/>
              <a:t>top</a:t>
            </a:r>
            <a:r>
              <a:rPr lang="nb-NO" dirty="0"/>
              <a:t> folders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interest</a:t>
            </a:r>
            <a:r>
              <a:rPr lang="nb-NO" dirty="0"/>
              <a:t>: </a:t>
            </a:r>
          </a:p>
          <a:p>
            <a:endParaRPr lang="nb-NO" dirty="0"/>
          </a:p>
          <a:p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Tables</a:t>
            </a:r>
            <a:r>
              <a:rPr lang="nb-NO" b="1" dirty="0">
                <a:solidFill>
                  <a:schemeClr val="accent1">
                    <a:lumMod val="50000"/>
                  </a:schemeClr>
                </a:solidFill>
              </a:rPr>
              <a:t> and Reports </a:t>
            </a:r>
          </a:p>
          <a:p>
            <a:r>
              <a:rPr lang="nb-NO" dirty="0"/>
              <a:t>and </a:t>
            </a:r>
          </a:p>
          <a:p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Export</a:t>
            </a:r>
            <a:r>
              <a:rPr lang="nb-NO" b="1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Aggregation</a:t>
            </a:r>
            <a:endParaRPr lang="nb-NO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nb-NO" dirty="0"/>
          </a:p>
          <a:p>
            <a:endParaRPr lang="nb-NO" dirty="0"/>
          </a:p>
          <a:p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look</a:t>
            </a:r>
            <a:r>
              <a:rPr lang="nb-NO" dirty="0"/>
              <a:t> at </a:t>
            </a:r>
            <a:r>
              <a:rPr lang="nb-NO" u="sng" dirty="0" err="1"/>
              <a:t>Tables</a:t>
            </a:r>
            <a:r>
              <a:rPr lang="nb-NO" u="sng" dirty="0"/>
              <a:t> and Reports </a:t>
            </a:r>
          </a:p>
          <a:p>
            <a:r>
              <a:rPr lang="nb-NO" dirty="0"/>
              <a:t>first. </a:t>
            </a:r>
          </a:p>
        </p:txBody>
      </p:sp>
      <p:sp>
        <p:nvSpPr>
          <p:cNvPr id="7" name="Avrundet rektangel 6"/>
          <p:cNvSpPr/>
          <p:nvPr/>
        </p:nvSpPr>
        <p:spPr>
          <a:xfrm>
            <a:off x="5528603" y="2672862"/>
            <a:ext cx="2419644" cy="32355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3" name="Rett linje 2"/>
          <p:cNvCxnSpPr/>
          <p:nvPr/>
        </p:nvCxnSpPr>
        <p:spPr>
          <a:xfrm>
            <a:off x="7948247" y="2475914"/>
            <a:ext cx="2208627" cy="5205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tt linje 7"/>
          <p:cNvCxnSpPr/>
          <p:nvPr/>
        </p:nvCxnSpPr>
        <p:spPr>
          <a:xfrm flipV="1">
            <a:off x="7948247" y="2672862"/>
            <a:ext cx="2208627" cy="3235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36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647114" y="1624448"/>
            <a:ext cx="39952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Tables</a:t>
            </a:r>
            <a:r>
              <a:rPr lang="nb-NO" b="1" dirty="0">
                <a:solidFill>
                  <a:schemeClr val="accent1">
                    <a:lumMod val="50000"/>
                  </a:schemeClr>
                </a:solidFill>
              </a:rPr>
              <a:t> and Reports,</a:t>
            </a:r>
          </a:p>
          <a:p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Annual</a:t>
            </a:r>
            <a:r>
              <a:rPr lang="nb-NO" b="1" dirty="0">
                <a:solidFill>
                  <a:schemeClr val="accent1">
                    <a:lumMod val="50000"/>
                  </a:schemeClr>
                </a:solidFill>
              </a:rPr>
              <a:t> data per </a:t>
            </a:r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year</a:t>
            </a:r>
            <a:endParaRPr lang="nb-NO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nb-NO" dirty="0"/>
          </a:p>
          <a:p>
            <a:r>
              <a:rPr lang="nb-NO" dirty="0"/>
              <a:t>Here,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may</a:t>
            </a:r>
            <a:r>
              <a:rPr lang="nb-NO" dirty="0"/>
              <a:t> </a:t>
            </a:r>
            <a:r>
              <a:rPr lang="nb-NO" dirty="0" err="1"/>
              <a:t>extract</a:t>
            </a:r>
            <a:r>
              <a:rPr lang="nb-NO" dirty="0"/>
              <a:t> data from </a:t>
            </a:r>
            <a:r>
              <a:rPr lang="nb-NO" dirty="0" err="1"/>
              <a:t>one</a:t>
            </a:r>
            <a:r>
              <a:rPr lang="nb-NO" dirty="0"/>
              <a:t> (and </a:t>
            </a:r>
            <a:r>
              <a:rPr lang="nb-NO" dirty="0" err="1"/>
              <a:t>only</a:t>
            </a:r>
            <a:r>
              <a:rPr lang="nb-NO" dirty="0"/>
              <a:t> </a:t>
            </a:r>
            <a:r>
              <a:rPr lang="nb-NO" dirty="0" err="1"/>
              <a:t>one</a:t>
            </a:r>
            <a:r>
              <a:rPr lang="nb-NO" dirty="0"/>
              <a:t>) </a:t>
            </a:r>
            <a:r>
              <a:rPr lang="nb-NO" dirty="0" err="1"/>
              <a:t>table</a:t>
            </a:r>
            <a:r>
              <a:rPr lang="nb-NO" dirty="0"/>
              <a:t> for </a:t>
            </a:r>
            <a:r>
              <a:rPr lang="nb-NO" dirty="0" err="1"/>
              <a:t>one</a:t>
            </a:r>
            <a:r>
              <a:rPr lang="nb-NO" dirty="0"/>
              <a:t> </a:t>
            </a:r>
            <a:r>
              <a:rPr lang="nb-NO" dirty="0" err="1"/>
              <a:t>year</a:t>
            </a:r>
            <a:r>
              <a:rPr lang="nb-NO" dirty="0"/>
              <a:t> per country. </a:t>
            </a:r>
          </a:p>
          <a:p>
            <a:endParaRPr lang="nb-NO" dirty="0"/>
          </a:p>
          <a:p>
            <a:r>
              <a:rPr lang="nb-NO" dirty="0" err="1"/>
              <a:t>Example</a:t>
            </a:r>
            <a:r>
              <a:rPr lang="nb-NO" dirty="0"/>
              <a:t>: </a:t>
            </a:r>
            <a:r>
              <a:rPr lang="nb-NO" dirty="0" err="1"/>
              <a:t>Belgium</a:t>
            </a:r>
            <a:r>
              <a:rPr lang="nb-NO" dirty="0"/>
              <a:t>, </a:t>
            </a:r>
            <a:r>
              <a:rPr lang="nb-NO" dirty="0" err="1"/>
              <a:t>year</a:t>
            </a:r>
            <a:r>
              <a:rPr lang="nb-NO" dirty="0"/>
              <a:t> 2002, </a:t>
            </a:r>
            <a:r>
              <a:rPr lang="nb-NO" dirty="0" err="1"/>
              <a:t>table</a:t>
            </a:r>
            <a:r>
              <a:rPr lang="nb-NO" dirty="0"/>
              <a:t> 6a, </a:t>
            </a:r>
          </a:p>
          <a:p>
            <a:endParaRPr lang="nb-NO" dirty="0"/>
          </a:p>
          <a:p>
            <a:r>
              <a:rPr lang="nb-NO" dirty="0"/>
              <a:t>Press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button</a:t>
            </a:r>
            <a:r>
              <a:rPr lang="nb-NO" dirty="0"/>
              <a:t> for «</a:t>
            </a:r>
            <a:r>
              <a:rPr lang="nb-NO" dirty="0" err="1"/>
              <a:t>Annual</a:t>
            </a:r>
            <a:r>
              <a:rPr lang="nb-NO" dirty="0"/>
              <a:t> Data».</a:t>
            </a:r>
          </a:p>
          <a:p>
            <a:endParaRPr lang="nb-NO" dirty="0"/>
          </a:p>
          <a:p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then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get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data </a:t>
            </a:r>
            <a:r>
              <a:rPr lang="nb-NO" dirty="0" err="1"/>
              <a:t>the</a:t>
            </a:r>
            <a:r>
              <a:rPr lang="nb-NO" dirty="0"/>
              <a:t> CP has </a:t>
            </a:r>
            <a:r>
              <a:rPr lang="nb-NO" dirty="0" err="1"/>
              <a:t>submitted</a:t>
            </a:r>
            <a:r>
              <a:rPr lang="nb-NO" dirty="0"/>
              <a:t> (</a:t>
            </a:r>
            <a:r>
              <a:rPr lang="nb-NO" dirty="0" err="1"/>
              <a:t>see</a:t>
            </a:r>
            <a:r>
              <a:rPr lang="nb-NO" dirty="0"/>
              <a:t> </a:t>
            </a:r>
            <a:r>
              <a:rPr lang="nb-NO" dirty="0" err="1"/>
              <a:t>next</a:t>
            </a:r>
            <a:r>
              <a:rPr lang="nb-NO" dirty="0"/>
              <a:t> </a:t>
            </a:r>
            <a:r>
              <a:rPr lang="nb-NO" dirty="0" err="1"/>
              <a:t>page</a:t>
            </a:r>
            <a:r>
              <a:rPr lang="nb-NO" dirty="0"/>
              <a:t>)</a:t>
            </a:r>
          </a:p>
          <a:p>
            <a:endParaRPr lang="nb-NO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2"/>
          <a:srcRect l="43615" t="20718" r="15654" b="9128"/>
          <a:stretch/>
        </p:blipFill>
        <p:spPr>
          <a:xfrm>
            <a:off x="4642338" y="196948"/>
            <a:ext cx="6998677" cy="6780590"/>
          </a:xfrm>
          <a:prstGeom prst="rect">
            <a:avLst/>
          </a:prstGeom>
        </p:spPr>
      </p:pic>
      <p:sp>
        <p:nvSpPr>
          <p:cNvPr id="8" name="Avrundet rektangel 7"/>
          <p:cNvSpPr/>
          <p:nvPr/>
        </p:nvSpPr>
        <p:spPr>
          <a:xfrm>
            <a:off x="4797084" y="1941340"/>
            <a:ext cx="1667022" cy="422031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Avrundet rektangel 8"/>
          <p:cNvSpPr/>
          <p:nvPr/>
        </p:nvSpPr>
        <p:spPr>
          <a:xfrm>
            <a:off x="4963551" y="5455919"/>
            <a:ext cx="6135857" cy="116996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Avrundet rektangel 9"/>
          <p:cNvSpPr/>
          <p:nvPr/>
        </p:nvSpPr>
        <p:spPr>
          <a:xfrm>
            <a:off x="604911" y="1571878"/>
            <a:ext cx="2743200" cy="738923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Pil høyre 2"/>
          <p:cNvSpPr/>
          <p:nvPr/>
        </p:nvSpPr>
        <p:spPr>
          <a:xfrm rot="8490359">
            <a:off x="10463837" y="5285355"/>
            <a:ext cx="1252025" cy="10667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501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2"/>
          <p:cNvSpPr txBox="1"/>
          <p:nvPr/>
        </p:nvSpPr>
        <p:spPr>
          <a:xfrm>
            <a:off x="633046" y="1167618"/>
            <a:ext cx="26716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Output from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search</a:t>
            </a:r>
            <a:r>
              <a:rPr lang="nb-NO" dirty="0"/>
              <a:t> for </a:t>
            </a:r>
            <a:r>
              <a:rPr lang="nb-NO" dirty="0" err="1"/>
              <a:t>one</a:t>
            </a:r>
            <a:r>
              <a:rPr lang="nb-NO" dirty="0"/>
              <a:t> </a:t>
            </a:r>
            <a:r>
              <a:rPr lang="nb-NO" dirty="0" err="1"/>
              <a:t>table</a:t>
            </a:r>
            <a:r>
              <a:rPr lang="nb-NO" dirty="0"/>
              <a:t> in </a:t>
            </a:r>
            <a:r>
              <a:rPr lang="nb-NO" dirty="0" err="1"/>
              <a:t>one</a:t>
            </a:r>
            <a:r>
              <a:rPr lang="nb-NO" dirty="0"/>
              <a:t> </a:t>
            </a:r>
            <a:r>
              <a:rPr lang="nb-NO" dirty="0" err="1"/>
              <a:t>year</a:t>
            </a:r>
            <a:r>
              <a:rPr lang="nb-NO" dirty="0"/>
              <a:t> from </a:t>
            </a:r>
            <a:r>
              <a:rPr lang="nb-NO" dirty="0" err="1"/>
              <a:t>one</a:t>
            </a:r>
            <a:r>
              <a:rPr lang="nb-NO" dirty="0"/>
              <a:t> CP: 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(</a:t>
            </a: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tables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identical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templates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have </a:t>
            </a:r>
            <a:r>
              <a:rPr lang="nb-NO" dirty="0" err="1"/>
              <a:t>submitted</a:t>
            </a:r>
            <a:r>
              <a:rPr lang="nb-NO" dirty="0"/>
              <a:t> </a:t>
            </a:r>
            <a:r>
              <a:rPr lang="nb-NO" dirty="0" err="1"/>
              <a:t>each</a:t>
            </a:r>
            <a:r>
              <a:rPr lang="nb-NO" dirty="0"/>
              <a:t> </a:t>
            </a:r>
            <a:r>
              <a:rPr lang="nb-NO" dirty="0" err="1"/>
              <a:t>year</a:t>
            </a:r>
            <a:r>
              <a:rPr lang="nb-NO" dirty="0"/>
              <a:t>). 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/>
          <a:srcRect t="28307" r="8382" b="12206"/>
          <a:stretch/>
        </p:blipFill>
        <p:spPr>
          <a:xfrm>
            <a:off x="3699803" y="618978"/>
            <a:ext cx="8396772" cy="3066756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3"/>
          <a:srcRect l="462" t="28103" r="8040" b="8718"/>
          <a:stretch/>
        </p:blipFill>
        <p:spPr>
          <a:xfrm>
            <a:off x="3729463" y="3484294"/>
            <a:ext cx="8367112" cy="326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58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914400" y="1624448"/>
            <a:ext cx="37279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>
                <a:solidFill>
                  <a:schemeClr val="accent1">
                    <a:lumMod val="50000"/>
                  </a:schemeClr>
                </a:solidFill>
              </a:rPr>
              <a:t>Tables</a:t>
            </a:r>
            <a:r>
              <a:rPr lang="nb-NO" b="1" dirty="0">
                <a:solidFill>
                  <a:schemeClr val="accent1">
                    <a:lumMod val="50000"/>
                  </a:schemeClr>
                </a:solidFill>
              </a:rPr>
              <a:t> and Reports</a:t>
            </a:r>
          </a:p>
          <a:p>
            <a:endParaRPr lang="nb-NO" dirty="0"/>
          </a:p>
          <a:p>
            <a:r>
              <a:rPr lang="nb-NO" dirty="0" err="1"/>
              <a:t>There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options</a:t>
            </a:r>
            <a:r>
              <a:rPr lang="nb-NO" dirty="0"/>
              <a:t> in </a:t>
            </a:r>
            <a:r>
              <a:rPr lang="nb-NO" dirty="0" err="1"/>
              <a:t>this</a:t>
            </a:r>
            <a:r>
              <a:rPr lang="nb-NO" dirty="0"/>
              <a:t> folder, </a:t>
            </a:r>
            <a:r>
              <a:rPr lang="nb-NO" dirty="0" err="1"/>
              <a:t>such</a:t>
            </a:r>
            <a:r>
              <a:rPr lang="nb-NO" dirty="0"/>
              <a:t> as </a:t>
            </a:r>
            <a:r>
              <a:rPr lang="nb-NO" dirty="0" err="1"/>
              <a:t>overviews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structure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waterbodies</a:t>
            </a:r>
            <a:r>
              <a:rPr lang="nb-NO" dirty="0"/>
              <a:t>, etc. </a:t>
            </a:r>
          </a:p>
          <a:p>
            <a:endParaRPr lang="nb-NO" dirty="0"/>
          </a:p>
          <a:p>
            <a:r>
              <a:rPr lang="nb-NO" dirty="0" err="1"/>
              <a:t>Feel</a:t>
            </a:r>
            <a:r>
              <a:rPr lang="nb-NO" dirty="0"/>
              <a:t> </a:t>
            </a:r>
            <a:r>
              <a:rPr lang="nb-NO" dirty="0" err="1"/>
              <a:t>free</a:t>
            </a:r>
            <a:r>
              <a:rPr lang="nb-NO" dirty="0"/>
              <a:t> to </a:t>
            </a:r>
            <a:r>
              <a:rPr lang="nb-NO" dirty="0" err="1"/>
              <a:t>explore</a:t>
            </a:r>
            <a:r>
              <a:rPr lang="nb-NO" dirty="0"/>
              <a:t>, </a:t>
            </a:r>
            <a:r>
              <a:rPr lang="nb-NO" dirty="0" err="1"/>
              <a:t>if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wish</a:t>
            </a:r>
            <a:r>
              <a:rPr lang="nb-NO" dirty="0"/>
              <a:t>! </a:t>
            </a:r>
          </a:p>
          <a:p>
            <a:endParaRPr lang="nb-NO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2"/>
          <a:srcRect l="43615" t="20718" r="15654" b="9128"/>
          <a:stretch/>
        </p:blipFill>
        <p:spPr>
          <a:xfrm>
            <a:off x="4642338" y="196948"/>
            <a:ext cx="6998677" cy="6780590"/>
          </a:xfrm>
          <a:prstGeom prst="rect">
            <a:avLst/>
          </a:prstGeom>
        </p:spPr>
      </p:pic>
      <p:sp>
        <p:nvSpPr>
          <p:cNvPr id="8" name="Avrundet rektangel 7"/>
          <p:cNvSpPr/>
          <p:nvPr/>
        </p:nvSpPr>
        <p:spPr>
          <a:xfrm>
            <a:off x="4797084" y="1941340"/>
            <a:ext cx="1667022" cy="422031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Avrundet rektangel 9"/>
          <p:cNvSpPr/>
          <p:nvPr/>
        </p:nvSpPr>
        <p:spPr>
          <a:xfrm>
            <a:off x="914400" y="1624449"/>
            <a:ext cx="2743200" cy="31689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187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942535" y="1491175"/>
            <a:ext cx="37279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If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want</a:t>
            </a:r>
            <a:r>
              <a:rPr lang="nb-NO" dirty="0"/>
              <a:t> more </a:t>
            </a:r>
            <a:r>
              <a:rPr lang="nb-NO" dirty="0" err="1"/>
              <a:t>aggregated</a:t>
            </a:r>
            <a:r>
              <a:rPr lang="nb-NO" dirty="0"/>
              <a:t> data,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go</a:t>
            </a:r>
            <a:r>
              <a:rPr lang="nb-NO" dirty="0"/>
              <a:t> to</a:t>
            </a:r>
          </a:p>
          <a:p>
            <a:endParaRPr lang="nb-NO" dirty="0"/>
          </a:p>
          <a:p>
            <a:r>
              <a:rPr lang="nb-NO" dirty="0" err="1"/>
              <a:t>Export</a:t>
            </a:r>
            <a:r>
              <a:rPr lang="nb-NO" dirty="0"/>
              <a:t>/</a:t>
            </a:r>
            <a:r>
              <a:rPr lang="nb-NO" dirty="0" err="1"/>
              <a:t>Aggregation</a:t>
            </a:r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Type in CP, first and last </a:t>
            </a:r>
            <a:r>
              <a:rPr lang="nb-NO" dirty="0" err="1"/>
              <a:t>year</a:t>
            </a:r>
            <a:r>
              <a:rPr lang="nb-NO" dirty="0"/>
              <a:t>. </a:t>
            </a:r>
          </a:p>
          <a:p>
            <a:endParaRPr lang="nb-NO" dirty="0"/>
          </a:p>
          <a:p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recommend</a:t>
            </a:r>
            <a:r>
              <a:rPr lang="nb-NO" dirty="0"/>
              <a:t> to do </a:t>
            </a:r>
            <a:r>
              <a:rPr lang="nb-NO" dirty="0" err="1"/>
              <a:t>this</a:t>
            </a:r>
            <a:r>
              <a:rPr lang="nb-NO" dirty="0"/>
              <a:t> as «</a:t>
            </a:r>
            <a:r>
              <a:rPr lang="nb-NO" dirty="0" err="1"/>
              <a:t>Table</a:t>
            </a:r>
            <a:r>
              <a:rPr lang="nb-NO" dirty="0"/>
              <a:t> </a:t>
            </a:r>
            <a:r>
              <a:rPr lang="nb-NO" dirty="0" err="1"/>
              <a:t>specific</a:t>
            </a:r>
            <a:r>
              <a:rPr lang="nb-NO" dirty="0"/>
              <a:t>».</a:t>
            </a:r>
          </a:p>
          <a:p>
            <a:endParaRPr lang="nb-NO" dirty="0"/>
          </a:p>
          <a:p>
            <a:r>
              <a:rPr lang="nb-NO" b="1" i="1" u="sng" dirty="0">
                <a:solidFill>
                  <a:srgbClr val="0070C0"/>
                </a:solidFill>
              </a:rPr>
              <a:t>See </a:t>
            </a:r>
            <a:r>
              <a:rPr lang="nb-NO" b="1" i="1" u="sng" dirty="0" err="1">
                <a:solidFill>
                  <a:srgbClr val="0070C0"/>
                </a:solidFill>
              </a:rPr>
              <a:t>example</a:t>
            </a:r>
            <a:r>
              <a:rPr lang="nb-NO" b="1" i="1" u="sng" dirty="0">
                <a:solidFill>
                  <a:srgbClr val="0070C0"/>
                </a:solidFill>
              </a:rPr>
              <a:t> </a:t>
            </a:r>
            <a:r>
              <a:rPr lang="nb-NO" b="1" i="1" u="sng" dirty="0" err="1">
                <a:solidFill>
                  <a:srgbClr val="0070C0"/>
                </a:solidFill>
              </a:rPr>
              <a:t>next</a:t>
            </a:r>
            <a:r>
              <a:rPr lang="nb-NO" b="1" i="1" u="sng" dirty="0">
                <a:solidFill>
                  <a:srgbClr val="0070C0"/>
                </a:solidFill>
              </a:rPr>
              <a:t> slide. 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2"/>
          <a:srcRect l="43500" t="19282" r="15654" b="9743"/>
          <a:stretch/>
        </p:blipFill>
        <p:spPr>
          <a:xfrm>
            <a:off x="5387927" y="182879"/>
            <a:ext cx="6766558" cy="6613644"/>
          </a:xfrm>
          <a:prstGeom prst="rect">
            <a:avLst/>
          </a:prstGeom>
        </p:spPr>
      </p:pic>
      <p:sp>
        <p:nvSpPr>
          <p:cNvPr id="10" name="Avrundet rektangel 9"/>
          <p:cNvSpPr/>
          <p:nvPr/>
        </p:nvSpPr>
        <p:spPr>
          <a:xfrm>
            <a:off x="7132319" y="2005258"/>
            <a:ext cx="1491176" cy="315911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Avrundet rektangel 10"/>
          <p:cNvSpPr/>
          <p:nvPr/>
        </p:nvSpPr>
        <p:spPr>
          <a:xfrm>
            <a:off x="942534" y="2329426"/>
            <a:ext cx="2250831" cy="39970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4" name="Rett pil 3"/>
          <p:cNvCxnSpPr/>
          <p:nvPr/>
        </p:nvCxnSpPr>
        <p:spPr>
          <a:xfrm>
            <a:off x="4515729" y="3924886"/>
            <a:ext cx="3066757" cy="98260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938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2"/>
          <a:srcRect l="42692" t="19693" r="15192" b="9539"/>
          <a:stretch/>
        </p:blipFill>
        <p:spPr>
          <a:xfrm>
            <a:off x="5129407" y="0"/>
            <a:ext cx="6771861" cy="6400800"/>
          </a:xfrm>
          <a:prstGeom prst="rect">
            <a:avLst/>
          </a:prstGeom>
        </p:spPr>
      </p:pic>
      <p:sp>
        <p:nvSpPr>
          <p:cNvPr id="3" name="Rektangel 2"/>
          <p:cNvSpPr/>
          <p:nvPr/>
        </p:nvSpPr>
        <p:spPr>
          <a:xfrm>
            <a:off x="7132320" y="6161648"/>
            <a:ext cx="759655" cy="23915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3"/>
          <a:srcRect t="25025" r="52577"/>
          <a:stretch/>
        </p:blipFill>
        <p:spPr>
          <a:xfrm>
            <a:off x="520760" y="2524105"/>
            <a:ext cx="4501662" cy="4003303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9845040" y="2740854"/>
            <a:ext cx="1409114" cy="29776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Pil ned 5"/>
          <p:cNvSpPr/>
          <p:nvPr/>
        </p:nvSpPr>
        <p:spPr>
          <a:xfrm rot="4323981">
            <a:off x="5043524" y="2574388"/>
            <a:ext cx="604911" cy="928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Pil ned 6"/>
          <p:cNvSpPr/>
          <p:nvPr/>
        </p:nvSpPr>
        <p:spPr>
          <a:xfrm rot="4323981">
            <a:off x="11233311" y="2059870"/>
            <a:ext cx="604911" cy="928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ekstSylinder 7"/>
          <p:cNvSpPr txBox="1"/>
          <p:nvPr/>
        </p:nvSpPr>
        <p:spPr>
          <a:xfrm>
            <a:off x="688655" y="254665"/>
            <a:ext cx="35307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u="sng" dirty="0" err="1">
                <a:solidFill>
                  <a:srgbClr val="0070C0"/>
                </a:solidFill>
              </a:rPr>
              <a:t>Example</a:t>
            </a:r>
            <a:r>
              <a:rPr lang="nb-NO" b="1" u="sng" dirty="0">
                <a:solidFill>
                  <a:srgbClr val="0070C0"/>
                </a:solidFill>
              </a:rPr>
              <a:t>: Germany, 1990-2015, </a:t>
            </a:r>
            <a:r>
              <a:rPr lang="nb-NO" b="1" u="sng" dirty="0" err="1">
                <a:solidFill>
                  <a:srgbClr val="0070C0"/>
                </a:solidFill>
              </a:rPr>
              <a:t>Table</a:t>
            </a:r>
            <a:r>
              <a:rPr lang="nb-NO" b="1" u="sng" dirty="0">
                <a:solidFill>
                  <a:srgbClr val="0070C0"/>
                </a:solidFill>
              </a:rPr>
              <a:t> 6c.</a:t>
            </a:r>
          </a:p>
          <a:p>
            <a:endParaRPr lang="nb-NO" dirty="0"/>
          </a:p>
          <a:p>
            <a:r>
              <a:rPr lang="nb-NO" dirty="0"/>
              <a:t>Press «</a:t>
            </a:r>
            <a:r>
              <a:rPr lang="nb-NO" dirty="0" err="1"/>
              <a:t>Export</a:t>
            </a:r>
            <a:r>
              <a:rPr lang="nb-NO" dirty="0"/>
              <a:t> to Excel», and </a:t>
            </a:r>
            <a:r>
              <a:rPr lang="nb-NO" dirty="0" err="1"/>
              <a:t>you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get</a:t>
            </a:r>
            <a:r>
              <a:rPr lang="nb-NO" dirty="0"/>
              <a:t> a </a:t>
            </a:r>
            <a:r>
              <a:rPr lang="nb-NO" dirty="0" err="1"/>
              <a:t>complete</a:t>
            </a:r>
            <a:r>
              <a:rPr lang="nb-NO" dirty="0"/>
              <a:t> </a:t>
            </a:r>
            <a:r>
              <a:rPr lang="nb-NO" dirty="0" err="1"/>
              <a:t>overview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riverine</a:t>
            </a:r>
            <a:r>
              <a:rPr lang="nb-NO" dirty="0"/>
              <a:t> inputs + </a:t>
            </a:r>
            <a:r>
              <a:rPr lang="nb-NO" dirty="0" err="1"/>
              <a:t>unmonitored</a:t>
            </a:r>
            <a:r>
              <a:rPr lang="nb-NO" dirty="0"/>
              <a:t> from all </a:t>
            </a:r>
            <a:r>
              <a:rPr lang="nb-NO" dirty="0" err="1"/>
              <a:t>sea</a:t>
            </a:r>
            <a:r>
              <a:rPr lang="nb-NO" dirty="0"/>
              <a:t> areas for </a:t>
            </a:r>
            <a:r>
              <a:rPr lang="nb-NO" dirty="0" err="1"/>
              <a:t>that</a:t>
            </a:r>
            <a:r>
              <a:rPr lang="nb-NO" dirty="0"/>
              <a:t> CP. </a:t>
            </a:r>
          </a:p>
        </p:txBody>
      </p:sp>
      <p:sp>
        <p:nvSpPr>
          <p:cNvPr id="9" name="Rektangel 8"/>
          <p:cNvSpPr/>
          <p:nvPr/>
        </p:nvSpPr>
        <p:spPr>
          <a:xfrm>
            <a:off x="6949440" y="1682984"/>
            <a:ext cx="1536834" cy="41041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27826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560</Words>
  <Application>Microsoft Office PowerPoint</Application>
  <PresentationFormat>Widescreen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Eva Skarbøvik</dc:creator>
  <cp:lastModifiedBy>Csilla Farkas</cp:lastModifiedBy>
  <cp:revision>15</cp:revision>
  <dcterms:created xsi:type="dcterms:W3CDTF">2017-07-28T12:15:30Z</dcterms:created>
  <dcterms:modified xsi:type="dcterms:W3CDTF">2023-06-19T10:41:14Z</dcterms:modified>
</cp:coreProperties>
</file>