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omments/comment1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nb-N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Csilla Farkas" initials="CF" lastIdx="1" clrIdx="0">
    <p:extLst>
      <p:ext uri="{19B8F6BF-5375-455C-9EA6-DF929625EA0E}">
        <p15:presenceInfo xmlns:p15="http://schemas.microsoft.com/office/powerpoint/2012/main" userId="S::Csilla.Farkas@nibio.no::d0b64711-5079-489b-a791-2da0ef3e4914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7" d="100"/>
          <a:sy n="67" d="100"/>
        </p:scale>
        <p:origin x="644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commentAuthors" Target="commentAuthor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1-05-12T07:50:55.885" idx="1">
    <p:pos x="10" y="10"/>
    <p:text/>
    <p:extLst>
      <p:ext uri="{C676402C-5697-4E1C-873F-D02D1690AC5C}">
        <p15:threadingInfo xmlns:p15="http://schemas.microsoft.com/office/powerpoint/2012/main" timeZoneBias="-120"/>
      </p:ext>
    </p:extLst>
  </p:cm>
</p:cmLst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BCE326-115A-4CD3-91AE-EBAD6E84AAA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nb-NO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2A7C219-79EB-4154-A2D2-228C4E52EBF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nb-NO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457D92F-7039-4312-8046-D36ACDBF5D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2B35A-C77F-4BC5-8B22-E50C4B8B0ECE}" type="datetimeFigureOut">
              <a:rPr lang="nb-NO" smtClean="0"/>
              <a:t>12.05.2021</a:t>
            </a:fld>
            <a:endParaRPr lang="nb-NO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E638079-CE5D-433E-A6D2-3EEC5FBA7C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BF9C758-658B-4129-8A06-3545FBB170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04C341-748E-4984-8579-4DF2F6B32508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42755427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BE9BAB-2577-4B35-A920-C34F7098E2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b-NO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9E8EC05-0C14-4B41-9613-4739354DD27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b-NO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02D5A8-673C-4518-8EEF-81CC9D5C13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2B35A-C77F-4BC5-8B22-E50C4B8B0ECE}" type="datetimeFigureOut">
              <a:rPr lang="nb-NO" smtClean="0"/>
              <a:t>12.05.2021</a:t>
            </a:fld>
            <a:endParaRPr lang="nb-NO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D00F292-6DF9-4136-9941-C587157F9B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5FE9A6B-051A-45B8-B74D-C9B8471F06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04C341-748E-4984-8579-4DF2F6B32508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8694060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11B733C-C734-45C7-8A9C-D746E4FFD2C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nb-NO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1E005FA-9D3C-4BAE-96A1-75DA7EC52F0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b-NO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C4C218D-340F-4BEA-B14D-5123AF46D1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2B35A-C77F-4BC5-8B22-E50C4B8B0ECE}" type="datetimeFigureOut">
              <a:rPr lang="nb-NO" smtClean="0"/>
              <a:t>12.05.2021</a:t>
            </a:fld>
            <a:endParaRPr lang="nb-NO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6D05E00-E1BD-45E1-A2E1-73486D374F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D22AAF-2610-4A10-82B2-47B8CD577B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04C341-748E-4984-8579-4DF2F6B32508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3723611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4F8122-AA78-4536-AFFF-1B55438582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b-NO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C9B4F8E-7386-4A5D-AD37-330E1AD4F07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b-NO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38F9183-36FB-4FD6-B7E6-7B5C75F303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2B35A-C77F-4BC5-8B22-E50C4B8B0ECE}" type="datetimeFigureOut">
              <a:rPr lang="nb-NO" smtClean="0"/>
              <a:t>12.05.2021</a:t>
            </a:fld>
            <a:endParaRPr lang="nb-NO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C4686C-B1FE-4B83-AB3C-4F1D420351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B2C8277-9BD8-4E48-BA09-4C07E100CD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04C341-748E-4984-8579-4DF2F6B32508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6259999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1FA6A1-13B5-408B-927B-4A05FC86D2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nb-NO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A366C31-4312-4EBE-A9F5-B4AC3368AF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5172CD4-A888-4C60-9506-51009A4716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2B35A-C77F-4BC5-8B22-E50C4B8B0ECE}" type="datetimeFigureOut">
              <a:rPr lang="nb-NO" smtClean="0"/>
              <a:t>12.05.2021</a:t>
            </a:fld>
            <a:endParaRPr lang="nb-NO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622E4C-5DB0-46DA-858C-C32D5B4997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A91F550-EF96-4E1D-819C-B321DD36F2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04C341-748E-4984-8579-4DF2F6B32508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9159638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59C480-F10B-4C42-82D6-6E79DC66F9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b-NO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90F179D-A25D-4E09-A9E8-189077C2690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b-NO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E13E7DA-FA6E-4F6B-AB0A-29CB7ED4832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b-NO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43CC42B-0A4F-41FB-B8DA-CFBFF8A956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2B35A-C77F-4BC5-8B22-E50C4B8B0ECE}" type="datetimeFigureOut">
              <a:rPr lang="nb-NO" smtClean="0"/>
              <a:t>12.05.2021</a:t>
            </a:fld>
            <a:endParaRPr lang="nb-NO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21170E1-D999-4B5D-AA5E-5279C2C7D6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C35F06C-1B7D-41C0-861E-160D8FF229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04C341-748E-4984-8579-4DF2F6B32508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5663256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8FE855-379C-4D40-9D43-7A45AAF70A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nb-NO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5AEB758-0B84-493C-9472-BA872ADCA4C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B2371E1-60B1-4FC6-9A6D-96F4850F58C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b-NO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E510D99-95F2-433F-8255-9D2A84E5FEC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38C4E89-7178-4D48-940E-C9AD8CEF114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b-NO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6B4DA34-F6D9-4083-8DB1-29A2BFF308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2B35A-C77F-4BC5-8B22-E50C4B8B0ECE}" type="datetimeFigureOut">
              <a:rPr lang="nb-NO" smtClean="0"/>
              <a:t>12.05.2021</a:t>
            </a:fld>
            <a:endParaRPr lang="nb-NO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85C5F04-FA5B-4031-9957-CF99243620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EC73031-9707-4238-898E-EA42CFB5D2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04C341-748E-4984-8579-4DF2F6B32508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7870832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31E7CB-2D4D-45E0-95D9-F7021539C3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b-NO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786C76D-2F92-43C7-AE07-BF445ECE7F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2B35A-C77F-4BC5-8B22-E50C4B8B0ECE}" type="datetimeFigureOut">
              <a:rPr lang="nb-NO" smtClean="0"/>
              <a:t>12.05.2021</a:t>
            </a:fld>
            <a:endParaRPr lang="nb-NO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8C787DA-7DC7-466B-87DB-0D3C333858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A10F556-B135-4007-8893-EDCFEE3D98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04C341-748E-4984-8579-4DF2F6B32508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40413422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743B7C6-E78A-4161-B6C9-2F2AC35BFD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2B35A-C77F-4BC5-8B22-E50C4B8B0ECE}" type="datetimeFigureOut">
              <a:rPr lang="nb-NO" smtClean="0"/>
              <a:t>12.05.2021</a:t>
            </a:fld>
            <a:endParaRPr lang="nb-NO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1A783BA-EA14-4979-B51E-C12703BE18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87699D8-1C54-49EB-910F-903648C924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04C341-748E-4984-8579-4DF2F6B32508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7482794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36E162-5404-4F5B-8589-85F011F1BF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nb-NO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94D00D-89BB-4C90-87D0-5BF72C8B8C2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b-NO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800211E-776A-4479-A8EC-9114AC61CA8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C5D3CB4-AB02-40A8-82F4-A23A3E2D44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2B35A-C77F-4BC5-8B22-E50C4B8B0ECE}" type="datetimeFigureOut">
              <a:rPr lang="nb-NO" smtClean="0"/>
              <a:t>12.05.2021</a:t>
            </a:fld>
            <a:endParaRPr lang="nb-NO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A962103-30CD-4E39-9D97-EAC0D2EE9F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8DF8C1C-EDE5-4F0E-A65A-294CED1940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04C341-748E-4984-8579-4DF2F6B32508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9761840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01E7AC-88BD-4368-A18C-CD3D8323FD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nb-NO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7C529DC-A628-4C13-9C71-39122FC8139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b-NO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69F94A4-1044-4080-ACA2-327BB0BF31E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1E5E186-2977-4162-A9A4-C00F88E1E9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2B35A-C77F-4BC5-8B22-E50C4B8B0ECE}" type="datetimeFigureOut">
              <a:rPr lang="nb-NO" smtClean="0"/>
              <a:t>12.05.2021</a:t>
            </a:fld>
            <a:endParaRPr lang="nb-NO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EF34881-B3D6-4F1B-A23C-C789DD01F4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530EBDF-CC59-419C-A1FE-E4AAE7FB21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04C341-748E-4984-8579-4DF2F6B32508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0401990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EA30456-5D41-4CFC-8797-7551B948EA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nb-NO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1AE3DF9-42AA-455A-A9A3-51BC2396D0E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b-NO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DAF23C9-6103-4730-A379-9F3B7C87D6D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72B35A-C77F-4BC5-8B22-E50C4B8B0ECE}" type="datetimeFigureOut">
              <a:rPr lang="nb-NO" smtClean="0"/>
              <a:t>12.05.2021</a:t>
            </a:fld>
            <a:endParaRPr lang="nb-NO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0C8BCE1-3B0C-4EA9-961A-FCF2DEDDFAF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b-NO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ABAF0F8-8EED-46F4-AFD3-0519E0E284D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04C341-748E-4984-8579-4DF2F6B32508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4386596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b-N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CD59A28-43D0-47B4-80E1-909EFA25A34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1833" t="8021" r="15084" b="3831"/>
          <a:stretch/>
        </p:blipFill>
        <p:spPr>
          <a:xfrm>
            <a:off x="503584" y="700820"/>
            <a:ext cx="5252720" cy="5770880"/>
          </a:xfrm>
          <a:prstGeom prst="rect">
            <a:avLst/>
          </a:prstGeom>
        </p:spPr>
      </p:pic>
      <p:sp>
        <p:nvSpPr>
          <p:cNvPr id="5" name="Oval 4">
            <a:extLst>
              <a:ext uri="{FF2B5EF4-FFF2-40B4-BE49-F238E27FC236}">
                <a16:creationId xmlns:a16="http://schemas.microsoft.com/office/drawing/2014/main" id="{EB53A112-C1EA-4F3A-A9F7-D31666A2EDBC}"/>
              </a:ext>
            </a:extLst>
          </p:cNvPr>
          <p:cNvSpPr/>
          <p:nvPr/>
        </p:nvSpPr>
        <p:spPr>
          <a:xfrm>
            <a:off x="3048000" y="2734089"/>
            <a:ext cx="1209040" cy="557530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9CB62F8-EA86-492C-A089-FF76930FD69F}"/>
              </a:ext>
            </a:extLst>
          </p:cNvPr>
          <p:cNvSpPr txBox="1"/>
          <p:nvPr/>
        </p:nvSpPr>
        <p:spPr>
          <a:xfrm>
            <a:off x="6801456" y="959782"/>
            <a:ext cx="5049077" cy="5898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200000"/>
              </a:lnSpc>
              <a:buFont typeface="+mj-lt"/>
              <a:buAutoNum type="arabicPeriod"/>
            </a:pPr>
            <a:r>
              <a:rPr lang="en-GB" sz="2400" dirty="0">
                <a:solidFill>
                  <a:srgbClr val="002060"/>
                </a:solidFill>
              </a:rPr>
              <a:t>Open the database (ACCESS)</a:t>
            </a:r>
          </a:p>
          <a:p>
            <a:pPr marL="342900" indent="-342900">
              <a:lnSpc>
                <a:spcPct val="200000"/>
              </a:lnSpc>
              <a:buFont typeface="+mj-lt"/>
              <a:buAutoNum type="arabicPeriod"/>
            </a:pPr>
            <a:r>
              <a:rPr lang="en-GB" sz="2400" dirty="0">
                <a:solidFill>
                  <a:srgbClr val="002060"/>
                </a:solidFill>
              </a:rPr>
              <a:t>Go to „Import from Excel”</a:t>
            </a:r>
          </a:p>
          <a:p>
            <a:pPr marL="342900" indent="-342900">
              <a:lnSpc>
                <a:spcPct val="200000"/>
              </a:lnSpc>
              <a:buFont typeface="+mj-lt"/>
              <a:buAutoNum type="arabicPeriod"/>
            </a:pPr>
            <a:r>
              <a:rPr lang="en-GB" sz="2400" dirty="0">
                <a:solidFill>
                  <a:srgbClr val="002060"/>
                </a:solidFill>
              </a:rPr>
              <a:t>Select your file (one for each year)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2400" dirty="0">
                <a:solidFill>
                  <a:srgbClr val="002060"/>
                </a:solidFill>
              </a:rPr>
              <a:t>Mark the tables you want to upload (6a, 6c, 7 and 9 in your case)</a:t>
            </a:r>
          </a:p>
          <a:p>
            <a:pPr marL="342900" indent="-342900">
              <a:lnSpc>
                <a:spcPct val="200000"/>
              </a:lnSpc>
              <a:buFont typeface="+mj-lt"/>
              <a:buAutoNum type="arabicPeriod"/>
            </a:pPr>
            <a:r>
              <a:rPr lang="en-GB" sz="2400" dirty="0">
                <a:solidFill>
                  <a:srgbClr val="002060"/>
                </a:solidFill>
              </a:rPr>
              <a:t>Klick „import data” </a:t>
            </a:r>
          </a:p>
          <a:p>
            <a:pPr marL="342900" indent="-342900">
              <a:lnSpc>
                <a:spcPct val="200000"/>
              </a:lnSpc>
              <a:buFont typeface="+mj-lt"/>
              <a:buAutoNum type="arabicPeriod"/>
            </a:pPr>
            <a:endParaRPr lang="en-GB" sz="2400" dirty="0">
              <a:solidFill>
                <a:srgbClr val="002060"/>
              </a:solidFill>
            </a:endParaRPr>
          </a:p>
          <a:p>
            <a:pPr marL="342900" indent="-342900">
              <a:buFont typeface="+mj-lt"/>
              <a:buAutoNum type="arabicPeriod"/>
            </a:pPr>
            <a:r>
              <a:rPr lang="en-GB" sz="2400" dirty="0">
                <a:solidFill>
                  <a:srgbClr val="002060"/>
                </a:solidFill>
              </a:rPr>
              <a:t>It will remind you there is data there, press to overwrite </a:t>
            </a:r>
          </a:p>
          <a:p>
            <a:pPr marL="342900" indent="-342900">
              <a:lnSpc>
                <a:spcPct val="200000"/>
              </a:lnSpc>
              <a:buFont typeface="+mj-lt"/>
              <a:buAutoNum type="arabicPeriod"/>
            </a:pPr>
            <a:endParaRPr lang="en-GB" sz="2400" dirty="0">
              <a:solidFill>
                <a:srgbClr val="002060"/>
              </a:solidFill>
            </a:endParaRP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2B529ACE-50F9-47B0-85EE-047EF0DAD100}"/>
              </a:ext>
            </a:extLst>
          </p:cNvPr>
          <p:cNvCxnSpPr>
            <a:cxnSpLocks/>
          </p:cNvCxnSpPr>
          <p:nvPr/>
        </p:nvCxnSpPr>
        <p:spPr>
          <a:xfrm flipH="1">
            <a:off x="4257040" y="2425148"/>
            <a:ext cx="2253090" cy="397565"/>
          </a:xfrm>
          <a:prstGeom prst="straightConnector1">
            <a:avLst/>
          </a:prstGeom>
          <a:ln w="38100">
            <a:solidFill>
              <a:srgbClr val="C0000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B7E2C846-4E2A-4370-87D1-8A7D0E590466}"/>
              </a:ext>
            </a:extLst>
          </p:cNvPr>
          <p:cNvCxnSpPr>
            <a:cxnSpLocks/>
          </p:cNvCxnSpPr>
          <p:nvPr/>
        </p:nvCxnSpPr>
        <p:spPr>
          <a:xfrm flipH="1">
            <a:off x="4629759" y="2871137"/>
            <a:ext cx="2171697" cy="1164151"/>
          </a:xfrm>
          <a:prstGeom prst="straightConnector1">
            <a:avLst/>
          </a:prstGeom>
          <a:ln w="38100">
            <a:solidFill>
              <a:srgbClr val="C0000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A5DC3710-7398-430C-95D3-034A79B14712}"/>
              </a:ext>
            </a:extLst>
          </p:cNvPr>
          <p:cNvCxnSpPr>
            <a:cxnSpLocks/>
          </p:cNvCxnSpPr>
          <p:nvPr/>
        </p:nvCxnSpPr>
        <p:spPr>
          <a:xfrm flipH="1">
            <a:off x="5039140" y="4462670"/>
            <a:ext cx="1762316" cy="1168511"/>
          </a:xfrm>
          <a:prstGeom prst="straightConnector1">
            <a:avLst/>
          </a:prstGeom>
          <a:ln w="38100">
            <a:solidFill>
              <a:srgbClr val="C00000"/>
            </a:solidFill>
            <a:prstDash val="dash"/>
            <a:headEnd type="diamond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C35ACF53-EC79-42AB-AB47-81EB75E239CC}"/>
              </a:ext>
            </a:extLst>
          </p:cNvPr>
          <p:cNvCxnSpPr>
            <a:cxnSpLocks/>
          </p:cNvCxnSpPr>
          <p:nvPr/>
        </p:nvCxnSpPr>
        <p:spPr>
          <a:xfrm flipH="1">
            <a:off x="2753139" y="3503769"/>
            <a:ext cx="4224019" cy="1406161"/>
          </a:xfrm>
          <a:prstGeom prst="straightConnector1">
            <a:avLst/>
          </a:prstGeom>
          <a:ln w="38100">
            <a:solidFill>
              <a:srgbClr val="C00000"/>
            </a:solidFill>
            <a:prstDash val="dash"/>
            <a:headEnd type="diamond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838445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D9BF6F5-31AB-4573-A55A-B1351FED1D8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9539" y="424208"/>
            <a:ext cx="10515600" cy="4351338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GB" dirty="0"/>
              <a:t>If there is some error in some of the tables (an extra dot, etc), you will get an error message. In that case I usually start importing tables one by one to see, where is the problem, and look at that specific table afterwards. </a:t>
            </a:r>
          </a:p>
        </p:txBody>
      </p:sp>
    </p:spTree>
    <p:extLst>
      <p:ext uri="{BB962C8B-B14F-4D97-AF65-F5344CB8AC3E}">
        <p14:creationId xmlns:p14="http://schemas.microsoft.com/office/powerpoint/2010/main" val="11257161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19F9AB-A403-4D68-916B-D563809C05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35308"/>
            <a:ext cx="10515600" cy="777876"/>
          </a:xfrm>
        </p:spPr>
        <p:txBody>
          <a:bodyPr/>
          <a:lstStyle/>
          <a:p>
            <a:pPr algn="ctr"/>
            <a:r>
              <a:rPr lang="en-GB" b="1">
                <a:solidFill>
                  <a:srgbClr val="002060"/>
                </a:solidFill>
              </a:rPr>
              <a:t>To see your data for validation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FC149D9-8D27-4439-9CE3-C4B65452A1A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87086"/>
            <a:ext cx="10515600" cy="4351338"/>
          </a:xfrm>
        </p:spPr>
        <p:txBody>
          <a:bodyPr/>
          <a:lstStyle/>
          <a:p>
            <a:r>
              <a:rPr lang="en-GB" dirty="0"/>
              <a:t>Validation: we need to be sure, that the database read the data in a proper way. </a:t>
            </a:r>
          </a:p>
          <a:p>
            <a:endParaRPr lang="en-GB" dirty="0"/>
          </a:p>
          <a:p>
            <a:r>
              <a:rPr lang="en-GB" dirty="0"/>
              <a:t>Here are the steps to get the data out for validation.</a:t>
            </a:r>
          </a:p>
          <a:p>
            <a:r>
              <a:rPr lang="en-GB" dirty="0"/>
              <a:t>When you get the tables out of the database, you simply compare them with your original tables to see, if everything is O.K.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102806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66651894-1095-4E7A-80EB-F97B97A8EBB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1367" t="9190" r="15508" b="7662"/>
          <a:stretch/>
        </p:blipFill>
        <p:spPr>
          <a:xfrm>
            <a:off x="571500" y="871538"/>
            <a:ext cx="5257800" cy="5443538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2465E473-D9F2-41E4-B7C7-D2D41653385B}"/>
              </a:ext>
            </a:extLst>
          </p:cNvPr>
          <p:cNvSpPr txBox="1"/>
          <p:nvPr/>
        </p:nvSpPr>
        <p:spPr>
          <a:xfrm>
            <a:off x="6770205" y="1009478"/>
            <a:ext cx="5049077" cy="6267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200000"/>
              </a:lnSpc>
              <a:buFont typeface="+mj-lt"/>
              <a:buAutoNum type="arabicPeriod"/>
            </a:pPr>
            <a:r>
              <a:rPr lang="en-GB" sz="2400" dirty="0">
                <a:solidFill>
                  <a:srgbClr val="002060"/>
                </a:solidFill>
              </a:rPr>
              <a:t>Go to Tables and Reports </a:t>
            </a:r>
          </a:p>
          <a:p>
            <a:pPr marL="342900" indent="-342900">
              <a:lnSpc>
                <a:spcPct val="200000"/>
              </a:lnSpc>
              <a:buFont typeface="+mj-lt"/>
              <a:buAutoNum type="arabicPeriod"/>
            </a:pPr>
            <a:r>
              <a:rPr lang="en-GB" sz="2400" dirty="0">
                <a:solidFill>
                  <a:srgbClr val="002060"/>
                </a:solidFill>
              </a:rPr>
              <a:t>Go to „Annual data per year”</a:t>
            </a:r>
          </a:p>
          <a:p>
            <a:pPr marL="342900" indent="-342900">
              <a:lnSpc>
                <a:spcPct val="200000"/>
              </a:lnSpc>
              <a:buFont typeface="+mj-lt"/>
              <a:buAutoNum type="arabicPeriod"/>
            </a:pPr>
            <a:r>
              <a:rPr lang="en-GB" sz="2400" dirty="0">
                <a:solidFill>
                  <a:srgbClr val="002060"/>
                </a:solidFill>
              </a:rPr>
              <a:t>Select Netherlands and the year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2400" dirty="0">
                <a:solidFill>
                  <a:srgbClr val="002060"/>
                </a:solidFill>
              </a:rPr>
              <a:t>Tables are selected one by one; like you take Table 6a first for a certain year</a:t>
            </a:r>
          </a:p>
          <a:p>
            <a:pPr marL="342900" indent="-342900">
              <a:buFont typeface="+mj-lt"/>
              <a:buAutoNum type="arabicPeriod"/>
            </a:pPr>
            <a:endParaRPr lang="en-GB" sz="2400" dirty="0">
              <a:solidFill>
                <a:srgbClr val="002060"/>
              </a:solidFill>
            </a:endParaRPr>
          </a:p>
          <a:p>
            <a:pPr marL="342900" indent="-342900">
              <a:buFont typeface="+mj-lt"/>
              <a:buAutoNum type="arabicPeriod"/>
            </a:pPr>
            <a:r>
              <a:rPr lang="en-GB" sz="2400" dirty="0">
                <a:solidFill>
                  <a:srgbClr val="002060"/>
                </a:solidFill>
              </a:rPr>
              <a:t>Press Annual data and wait</a:t>
            </a:r>
          </a:p>
          <a:p>
            <a:pPr marL="342900" indent="-342900">
              <a:buFont typeface="+mj-lt"/>
              <a:buAutoNum type="arabicPeriod"/>
            </a:pPr>
            <a:endParaRPr lang="en-GB" sz="2400" dirty="0">
              <a:solidFill>
                <a:srgbClr val="002060"/>
              </a:solidFill>
            </a:endParaRPr>
          </a:p>
          <a:p>
            <a:pPr marL="342900" indent="-342900">
              <a:buFont typeface="+mj-lt"/>
              <a:buAutoNum type="arabicPeriod"/>
            </a:pPr>
            <a:r>
              <a:rPr lang="en-GB" sz="2400" dirty="0">
                <a:solidFill>
                  <a:srgbClr val="002060"/>
                </a:solidFill>
              </a:rPr>
              <a:t>!!!! Wait and don’t touch the Excel file for a while, otherwise it my stop extracting</a:t>
            </a:r>
          </a:p>
          <a:p>
            <a:pPr marL="342900" indent="-342900">
              <a:lnSpc>
                <a:spcPct val="200000"/>
              </a:lnSpc>
              <a:buFont typeface="+mj-lt"/>
              <a:buAutoNum type="arabicPeriod"/>
            </a:pPr>
            <a:endParaRPr lang="en-GB" sz="2400" dirty="0">
              <a:solidFill>
                <a:srgbClr val="002060"/>
              </a:solidFill>
            </a:endParaRP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1A52D5EA-8B57-4ABC-8D58-D6271D4BE8D5}"/>
              </a:ext>
            </a:extLst>
          </p:cNvPr>
          <p:cNvCxnSpPr>
            <a:cxnSpLocks/>
          </p:cNvCxnSpPr>
          <p:nvPr/>
        </p:nvCxnSpPr>
        <p:spPr>
          <a:xfrm flipH="1">
            <a:off x="2295940" y="1639957"/>
            <a:ext cx="4474265" cy="1210634"/>
          </a:xfrm>
          <a:prstGeom prst="straightConnector1">
            <a:avLst/>
          </a:prstGeom>
          <a:ln w="38100">
            <a:solidFill>
              <a:srgbClr val="C0000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2C2076CB-CF95-4E06-BD10-862E335DFEEE}"/>
              </a:ext>
            </a:extLst>
          </p:cNvPr>
          <p:cNvSpPr/>
          <p:nvPr/>
        </p:nvSpPr>
        <p:spPr>
          <a:xfrm>
            <a:off x="974035" y="5367130"/>
            <a:ext cx="4452730" cy="947946"/>
          </a:xfrm>
          <a:prstGeom prst="round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318C49F5-A2A3-4861-A9E1-75E679206B71}"/>
              </a:ext>
            </a:extLst>
          </p:cNvPr>
          <p:cNvSpPr/>
          <p:nvPr/>
        </p:nvSpPr>
        <p:spPr>
          <a:xfrm>
            <a:off x="974035" y="2763907"/>
            <a:ext cx="1209040" cy="557530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D67849F6-BC0F-4C11-9A8C-DFE8A8981CFE}"/>
              </a:ext>
            </a:extLst>
          </p:cNvPr>
          <p:cNvCxnSpPr>
            <a:cxnSpLocks/>
          </p:cNvCxnSpPr>
          <p:nvPr/>
        </p:nvCxnSpPr>
        <p:spPr>
          <a:xfrm flipH="1">
            <a:off x="1845256" y="2245274"/>
            <a:ext cx="4924949" cy="3121856"/>
          </a:xfrm>
          <a:prstGeom prst="straightConnector1">
            <a:avLst/>
          </a:prstGeom>
          <a:ln w="38100">
            <a:solidFill>
              <a:srgbClr val="C0000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83DFC035-23BE-4128-94AD-EAB360CB66DC}"/>
              </a:ext>
            </a:extLst>
          </p:cNvPr>
          <p:cNvCxnSpPr>
            <a:cxnSpLocks/>
          </p:cNvCxnSpPr>
          <p:nvPr/>
        </p:nvCxnSpPr>
        <p:spPr>
          <a:xfrm flipH="1">
            <a:off x="3679136" y="3042672"/>
            <a:ext cx="3021385" cy="2632571"/>
          </a:xfrm>
          <a:prstGeom prst="straightConnector1">
            <a:avLst/>
          </a:prstGeom>
          <a:ln w="38100">
            <a:solidFill>
              <a:srgbClr val="C0000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97599D10-CEAE-4B1C-A83C-116C2FC1B99B}"/>
              </a:ext>
            </a:extLst>
          </p:cNvPr>
          <p:cNvCxnSpPr>
            <a:cxnSpLocks/>
          </p:cNvCxnSpPr>
          <p:nvPr/>
        </p:nvCxnSpPr>
        <p:spPr>
          <a:xfrm flipH="1">
            <a:off x="4164496" y="3619010"/>
            <a:ext cx="2758331" cy="2493555"/>
          </a:xfrm>
          <a:prstGeom prst="straightConnector1">
            <a:avLst/>
          </a:prstGeom>
          <a:ln w="38100">
            <a:solidFill>
              <a:srgbClr val="C0000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31BD7E11-E43A-4972-B515-B81D13A5D96B}"/>
              </a:ext>
            </a:extLst>
          </p:cNvPr>
          <p:cNvCxnSpPr>
            <a:cxnSpLocks/>
          </p:cNvCxnSpPr>
          <p:nvPr/>
        </p:nvCxnSpPr>
        <p:spPr>
          <a:xfrm flipH="1">
            <a:off x="5008522" y="5175049"/>
            <a:ext cx="1914304" cy="838125"/>
          </a:xfrm>
          <a:prstGeom prst="straightConnector1">
            <a:avLst/>
          </a:prstGeom>
          <a:ln w="38100">
            <a:solidFill>
              <a:srgbClr val="C0000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604392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423F40D8-7016-4848-AF41-2998A6BF0ADD}"/>
              </a:ext>
            </a:extLst>
          </p:cNvPr>
          <p:cNvSpPr txBox="1">
            <a:spLocks/>
          </p:cNvSpPr>
          <p:nvPr/>
        </p:nvSpPr>
        <p:spPr>
          <a:xfrm>
            <a:off x="838200" y="223520"/>
            <a:ext cx="10515600" cy="7778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b="1">
                <a:solidFill>
                  <a:srgbClr val="002060"/>
                </a:solidFill>
              </a:rPr>
              <a:t>To aggregate your data for the graphs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1C5BADF-867E-4588-B934-3159C852E19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1750" t="8177" r="15917" b="4142"/>
          <a:stretch/>
        </p:blipFill>
        <p:spPr>
          <a:xfrm>
            <a:off x="372718" y="936002"/>
            <a:ext cx="5161280" cy="5740399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16909447-3162-480A-AF9E-3DCBF080CBF9}"/>
              </a:ext>
            </a:extLst>
          </p:cNvPr>
          <p:cNvSpPr txBox="1"/>
          <p:nvPr/>
        </p:nvSpPr>
        <p:spPr>
          <a:xfrm>
            <a:off x="6770205" y="1009478"/>
            <a:ext cx="5049077" cy="40515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200000"/>
              </a:lnSpc>
              <a:buFont typeface="+mj-lt"/>
              <a:buAutoNum type="arabicPeriod"/>
            </a:pPr>
            <a:r>
              <a:rPr lang="en-GB" sz="2400" dirty="0">
                <a:solidFill>
                  <a:srgbClr val="002060"/>
                </a:solidFill>
              </a:rPr>
              <a:t>Go to Export / Aggregation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en-GB" sz="2400" dirty="0">
                <a:solidFill>
                  <a:srgbClr val="002060"/>
                </a:solidFill>
              </a:rPr>
              <a:t>Select NL and type the years (1990-2019)</a:t>
            </a:r>
          </a:p>
          <a:p>
            <a:pPr marL="342900" indent="-342900">
              <a:lnSpc>
                <a:spcPct val="200000"/>
              </a:lnSpc>
              <a:buFont typeface="+mj-lt"/>
              <a:buAutoNum type="arabicPeriod"/>
            </a:pPr>
            <a:r>
              <a:rPr lang="en-GB" sz="2400" dirty="0">
                <a:solidFill>
                  <a:srgbClr val="002060"/>
                </a:solidFill>
              </a:rPr>
              <a:t>Select „Table specific” : Table 6c</a:t>
            </a:r>
          </a:p>
          <a:p>
            <a:pPr marL="342900" indent="-342900">
              <a:lnSpc>
                <a:spcPct val="200000"/>
              </a:lnSpc>
              <a:buFont typeface="+mj-lt"/>
              <a:buAutoNum type="arabicPeriod"/>
            </a:pPr>
            <a:r>
              <a:rPr lang="en-GB" sz="2400">
                <a:solidFill>
                  <a:srgbClr val="002060"/>
                </a:solidFill>
              </a:rPr>
              <a:t>Click export to Excel </a:t>
            </a:r>
          </a:p>
          <a:p>
            <a:pPr marL="342900" indent="-342900">
              <a:lnSpc>
                <a:spcPct val="200000"/>
              </a:lnSpc>
              <a:buFont typeface="+mj-lt"/>
              <a:buAutoNum type="arabicPeriod"/>
            </a:pPr>
            <a:endParaRPr lang="en-GB" sz="2400">
              <a:solidFill>
                <a:srgbClr val="002060"/>
              </a:solidFill>
            </a:endParaRP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202B6D74-2BF2-4142-AC32-538FC4AC0B99}"/>
              </a:ext>
            </a:extLst>
          </p:cNvPr>
          <p:cNvCxnSpPr>
            <a:cxnSpLocks/>
          </p:cNvCxnSpPr>
          <p:nvPr/>
        </p:nvCxnSpPr>
        <p:spPr>
          <a:xfrm flipH="1">
            <a:off x="2962691" y="1639957"/>
            <a:ext cx="3807515" cy="1593624"/>
          </a:xfrm>
          <a:prstGeom prst="straightConnector1">
            <a:avLst/>
          </a:prstGeom>
          <a:ln w="38100">
            <a:solidFill>
              <a:srgbClr val="C0000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6836ED54-3BC8-4B62-86FC-62A6ECE10621}"/>
              </a:ext>
            </a:extLst>
          </p:cNvPr>
          <p:cNvCxnSpPr>
            <a:cxnSpLocks/>
          </p:cNvCxnSpPr>
          <p:nvPr/>
        </p:nvCxnSpPr>
        <p:spPr>
          <a:xfrm flipH="1">
            <a:off x="3429746" y="2245274"/>
            <a:ext cx="3340460" cy="1626868"/>
          </a:xfrm>
          <a:prstGeom prst="straightConnector1">
            <a:avLst/>
          </a:prstGeom>
          <a:ln w="38100">
            <a:solidFill>
              <a:srgbClr val="C0000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4804668D-119F-4283-BDB0-AA3DE4D8A417}"/>
              </a:ext>
            </a:extLst>
          </p:cNvPr>
          <p:cNvCxnSpPr>
            <a:cxnSpLocks/>
          </p:cNvCxnSpPr>
          <p:nvPr/>
        </p:nvCxnSpPr>
        <p:spPr>
          <a:xfrm flipH="1">
            <a:off x="2529840" y="3428999"/>
            <a:ext cx="4128164" cy="2170845"/>
          </a:xfrm>
          <a:prstGeom prst="straightConnector1">
            <a:avLst/>
          </a:prstGeom>
          <a:ln w="38100">
            <a:solidFill>
              <a:srgbClr val="C0000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Oval 9">
            <a:extLst>
              <a:ext uri="{FF2B5EF4-FFF2-40B4-BE49-F238E27FC236}">
                <a16:creationId xmlns:a16="http://schemas.microsoft.com/office/drawing/2014/main" id="{A14A0916-1F34-472D-A198-239CB6DCD9B0}"/>
              </a:ext>
            </a:extLst>
          </p:cNvPr>
          <p:cNvSpPr/>
          <p:nvPr/>
        </p:nvSpPr>
        <p:spPr>
          <a:xfrm>
            <a:off x="1753651" y="3144961"/>
            <a:ext cx="1209040" cy="568077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5206D780-0F0C-4EA6-9CF7-9D43E8493230}"/>
              </a:ext>
            </a:extLst>
          </p:cNvPr>
          <p:cNvCxnSpPr>
            <a:cxnSpLocks/>
          </p:cNvCxnSpPr>
          <p:nvPr/>
        </p:nvCxnSpPr>
        <p:spPr>
          <a:xfrm flipH="1" flipV="1">
            <a:off x="4593922" y="4156180"/>
            <a:ext cx="2452338" cy="138714"/>
          </a:xfrm>
          <a:prstGeom prst="straightConnector1">
            <a:avLst/>
          </a:prstGeom>
          <a:ln w="38100">
            <a:solidFill>
              <a:srgbClr val="C0000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835186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33</TotalTime>
  <Words>264</Words>
  <Application>Microsoft Office PowerPoint</Application>
  <PresentationFormat>Widescreen</PresentationFormat>
  <Paragraphs>26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To see your data for validation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Csilla Farkas</dc:creator>
  <cp:lastModifiedBy>Csilla Farkas</cp:lastModifiedBy>
  <cp:revision>5</cp:revision>
  <dcterms:created xsi:type="dcterms:W3CDTF">2021-05-12T05:49:27Z</dcterms:created>
  <dcterms:modified xsi:type="dcterms:W3CDTF">2021-05-12T06:36:59Z</dcterms:modified>
</cp:coreProperties>
</file>