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0"/>
  </p:notesMasterIdLst>
  <p:sldIdLst>
    <p:sldId id="309" r:id="rId5"/>
    <p:sldId id="452" r:id="rId6"/>
    <p:sldId id="457" r:id="rId7"/>
    <p:sldId id="458" r:id="rId8"/>
    <p:sldId id="459" r:id="rId9"/>
    <p:sldId id="461" r:id="rId10"/>
    <p:sldId id="843" r:id="rId11"/>
    <p:sldId id="844" r:id="rId12"/>
    <p:sldId id="462" r:id="rId13"/>
    <p:sldId id="835" r:id="rId14"/>
    <p:sldId id="836" r:id="rId15"/>
    <p:sldId id="837" r:id="rId16"/>
    <p:sldId id="833" r:id="rId17"/>
    <p:sldId id="845" r:id="rId18"/>
    <p:sldId id="840" r:id="rId19"/>
    <p:sldId id="842" r:id="rId20"/>
    <p:sldId id="434" r:id="rId21"/>
    <p:sldId id="463" r:id="rId22"/>
    <p:sldId id="439" r:id="rId23"/>
    <p:sldId id="443" r:id="rId24"/>
    <p:sldId id="846" r:id="rId25"/>
    <p:sldId id="847" r:id="rId26"/>
    <p:sldId id="257" r:id="rId27"/>
    <p:sldId id="259" r:id="rId28"/>
    <p:sldId id="437" r:id="rId29"/>
    <p:sldId id="281" r:id="rId30"/>
    <p:sldId id="282" r:id="rId31"/>
    <p:sldId id="448" r:id="rId32"/>
    <p:sldId id="834" r:id="rId33"/>
    <p:sldId id="852" r:id="rId34"/>
    <p:sldId id="853" r:id="rId35"/>
    <p:sldId id="449" r:id="rId36"/>
    <p:sldId id="850" r:id="rId37"/>
    <p:sldId id="851" r:id="rId38"/>
    <p:sldId id="849" r:id="rId39"/>
    <p:sldId id="266" r:id="rId40"/>
    <p:sldId id="267" r:id="rId41"/>
    <p:sldId id="298" r:id="rId42"/>
    <p:sldId id="301" r:id="rId43"/>
    <p:sldId id="302" r:id="rId44"/>
    <p:sldId id="268" r:id="rId45"/>
    <p:sldId id="749" r:id="rId46"/>
    <p:sldId id="440" r:id="rId47"/>
    <p:sldId id="446" r:id="rId48"/>
    <p:sldId id="848" r:id="rId49"/>
  </p:sldIdLst>
  <p:sldSz cx="12192000" cy="6858000"/>
  <p:notesSz cx="6797675" cy="9928225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90"/>
    <a:srgbClr val="CC66FF"/>
    <a:srgbClr val="558E7D"/>
    <a:srgbClr val="CC00CC"/>
    <a:srgbClr val="CC9900"/>
    <a:srgbClr val="CC6600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5287" autoAdjust="0"/>
    <p:restoredTop sz="86415"/>
  </p:normalViewPr>
  <p:slideViewPr>
    <p:cSldViewPr snapToGrid="0" snapToObjects="1" showGuides="1">
      <p:cViewPr varScale="1">
        <p:scale>
          <a:sx n="77" d="100"/>
          <a:sy n="77" d="100"/>
        </p:scale>
        <p:origin x="365" y="67"/>
      </p:cViewPr>
      <p:guideLst>
        <p:guide orient="horz" pos="1026"/>
        <p:guide pos="3840"/>
        <p:guide orient="horz" pos="31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7" d="100"/>
          <a:sy n="97" d="100"/>
        </p:scale>
        <p:origin x="4328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38837-630E-304F-9325-4B624BA1E765}" type="datetimeFigureOut">
              <a:rPr lang="nb-NO" smtClean="0"/>
              <a:t>22.05.2024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98870-1AE0-7743-9BC7-F23B68C875D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3530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1A0C01A-8F86-3043-996A-0CD2C424DB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F8A586-821F-F546-A7EE-9F712AC6F2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7785" y="-1"/>
            <a:ext cx="3305380" cy="233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12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: To tekstfelt 1/3 t.v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0" y="0"/>
            <a:ext cx="4008437" cy="616530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75808"/>
            <a:ext cx="7175022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6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519" y="775808"/>
            <a:ext cx="2963384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B9CDAC-ABA5-BA48-9113-5B9987B49D4C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211B6F-5128-AB49-872F-0D2540F013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2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: To tekstfelt 1/3 t.h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8183563" y="0"/>
            <a:ext cx="4008437" cy="623731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7153754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2" y="2252183"/>
            <a:ext cx="7153754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65832" y="775808"/>
            <a:ext cx="3072512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635D0-233B-BB4C-8095-E1E5F7B2345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F4142A-3D52-E444-AB2D-AD682B2BC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67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D: Bilde 1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A43769E-B368-5F49-8233-CE1F21EE2A0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BE3F67-C7D0-9141-918E-9C862EB887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589F08-517A-9943-B673-4818601DCE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14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E: Bilde 1/3 t.v.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846BEC-8815-7F4C-B32A-8E0D2EDCBCD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F530AE-64B6-6243-9CC1-C5A34437B612}"/>
              </a:ext>
            </a:extLst>
          </p:cNvPr>
          <p:cNvSpPr/>
          <p:nvPr userDrawn="1"/>
        </p:nvSpPr>
        <p:spPr>
          <a:xfrm>
            <a:off x="0" y="6092825"/>
            <a:ext cx="4007768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7768" cy="609329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7B53C61-2812-6345-AC2B-4DD12657BF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0" y="6356466"/>
            <a:ext cx="3998138" cy="334962"/>
          </a:xfrm>
          <a:noFill/>
        </p:spPr>
        <p:txBody>
          <a:bodyPr>
            <a:normAutofit/>
          </a:bodyPr>
          <a:lstStyle>
            <a:lvl1pPr marL="0" indent="0" algn="ctr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50F86D-E31F-2447-93BD-B8053EEAA9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74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: Bilde 1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C6E5A4-81DE-9645-B5A1-6CCC83159E0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207818-40B8-7645-9E74-545A768530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3563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765175"/>
            <a:ext cx="7164388" cy="1317625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7" y="2241550"/>
            <a:ext cx="7164387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AF7BC1-C37B-9045-AD2D-01FB659C1A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4919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94E69-105C-A547-AB7F-50F2D0710FB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40C9DF8-2EBD-E941-AB38-E7499DDC21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4DBF10-5A79-5D40-932D-5992CE900C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27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: Bilde 2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03725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981F38-7687-1547-BC6A-30D1CF47464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84550" cy="1340072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84550" cy="3351176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C46C75-8C9C-E646-9700-9BDF39BF44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126E86-BD3D-134F-9FB8-9B20F474B6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19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: Stort bildefelt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765176"/>
            <a:ext cx="12192001" cy="532765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DA87DE-A73A-FE45-90F4-2D1E2453527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A4EA20-494D-BA40-ACE9-5502AEDCD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48856"/>
            <a:ext cx="10944225" cy="6163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24 </a:t>
            </a:r>
            <a:r>
              <a:rPr lang="en-GB" dirty="0" err="1"/>
              <a:t>pt</a:t>
            </a:r>
            <a:r>
              <a:rPr lang="en-GB" dirty="0"/>
              <a:t> </a:t>
            </a:r>
            <a:r>
              <a:rPr lang="en-GB" dirty="0" err="1"/>
              <a:t>brukes</a:t>
            </a:r>
            <a:r>
              <a:rPr lang="en-GB" dirty="0"/>
              <a:t> </a:t>
            </a:r>
            <a:r>
              <a:rPr lang="en-GB" dirty="0" err="1"/>
              <a:t>kun</a:t>
            </a:r>
            <a:r>
              <a:rPr lang="en-GB" dirty="0"/>
              <a:t> her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5FDD8F9-C9FF-734A-A598-529B1996D8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30329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J: 2/3 liggende bilde m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1" cy="385127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000D2A-CD7C-6E46-98C6-230850B7C6D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C2949-9F7A-4145-8A51-0D49A40001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552699"/>
            <a:ext cx="10944225" cy="34816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A35A6F-77F0-B340-9CC2-E60B5F1085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4FFD6-E73E-9849-87D6-F0D0CBE5E2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765175"/>
            <a:ext cx="10933113" cy="5254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latin typeface="Georgia" panose="02040502050405020303" pitchFamily="18" charset="0"/>
              </a:defRPr>
            </a:lvl1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13072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K: Bilder x 2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FB98A35-D375-644E-B495-B4D4B8919DF2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D4030C-F86F-D942-B7CB-1C45D7700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48412" y="1766625"/>
            <a:ext cx="5219699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83" y="1766625"/>
            <a:ext cx="5223068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521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4521" y="5218113"/>
            <a:ext cx="5211762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5677" y="5218113"/>
            <a:ext cx="5233484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0F95E8E-F5E6-524B-BF9F-F10952C8FC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8776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_engelsk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50EABD-2F93-D540-A4B8-3F112933D3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1856" y="0"/>
            <a:ext cx="3295804" cy="2330031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5241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: Bilder x 3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BA4BE66-B56D-A847-9868-CD46A07954D9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99C1D85-053D-F547-9B19-504CB95AB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03725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3888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46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3726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298B1A09-3BAE-694B-B843-1FABB87CD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94621" y="1629061"/>
            <a:ext cx="3363284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A4D49DB7-3D04-D743-B153-94E3B64C1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4623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604BE6B-33CB-FA48-B2CD-85EFC0700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02525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1026" userDrawn="1">
          <p15:clr>
            <a:srgbClr val="FBAE40"/>
          </p15:clr>
        </p15:guide>
        <p15:guide id="3" orient="horz" pos="318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L: Bilder x 4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8A33209-8131-6841-B18D-170ACE03D43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490BAD4-E871-0B4A-8D82-7067A7C65B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3722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2241550"/>
            <a:ext cx="3395184" cy="3203575"/>
          </a:xfrm>
        </p:spPr>
        <p:txBody>
          <a:bodyPr/>
          <a:lstStyle>
            <a:lvl1pPr marL="0" indent="0">
              <a:buFontTx/>
              <a:buNone/>
              <a:defRPr b="0" i="0">
                <a:latin typeface="+mn-lt"/>
              </a:defRPr>
            </a:lvl1pPr>
          </a:lstStyle>
          <a:p>
            <a:pPr lvl="0"/>
            <a:r>
              <a:rPr lang="nb-NO" dirty="0"/>
              <a:t>Tekst </a:t>
            </a:r>
            <a:r>
              <a:rPr lang="nb-NO" dirty="0" err="1"/>
              <a:t>Calibri</a:t>
            </a:r>
            <a:r>
              <a:rPr lang="nb-NO" dirty="0"/>
              <a:t> 24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3725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F5BCE420-7A1B-2B43-BBA2-94348AF339B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83563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89565CB-0E44-BA46-A012-9FA4B079A3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3563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28F8B886-99B5-334A-A79A-B3F039FE25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03724" y="3500438"/>
            <a:ext cx="3384551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4368F8FB-EEE3-A24C-8152-5A013FC856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03725" y="5626991"/>
            <a:ext cx="3384550" cy="4658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515D0D49-C3C9-4B4D-A312-32A41FAA94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83560" y="3500438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6C7ADA1E-5A18-6947-BB0D-0B4EF20B840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3563" y="5626991"/>
            <a:ext cx="3384550" cy="45807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5951-F7F2-0542-92F5-03F599C491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3888" y="765175"/>
            <a:ext cx="3384550" cy="119538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C32AEA9-136B-0842-80D7-68585AFDB4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85053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343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A: Bilde hel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BA343E6-B0E7-CF44-AAB8-15056E8ED9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8870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B: Bilde 1/3 -2/3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008438" y="0"/>
            <a:ext cx="8183563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D3E2291-9672-954B-9877-299A52A78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4008438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F2C1B7-6B07-1A44-9C9C-AEF6D893C5F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9BDFCB-70F5-F747-894A-C5467C5C28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A0FE6A4-7DC0-604B-B01A-13B2F7372A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00529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C: Bilde 2/3 -1/3 med bunn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03E1ABA9-88BE-C748-833C-8EABAE2E95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8183564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4506B3D-4D3E-B844-8148-143656E2CC1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83563" y="0"/>
            <a:ext cx="4008437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321DAD-F527-B447-9519-6A63A405D07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6541D-B927-1149-92F4-F9CE97BDF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7F24338-4994-D144-8098-ABF5475A28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214870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: Bilde hel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DAAB269-170A-EA4C-AC74-9F40768E67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37453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: Bilde 1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6CB0DD-AC84-D849-A346-23A04F3A24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7B16-55D6-B54E-8DA4-ADBC782C7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31393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C: Bilde 2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1D0BD39-3C72-8C4E-BA92-27C2867481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78827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040A0F0-8A9F-EF40-9D5B-DCAAC88434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14015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D: Bilde hel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3372524-8162-7746-AB08-7FC0CEA3FD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55796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E: Bilde 1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5AC3B-B01A-3F49-8CFF-7F77A514F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94386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52FF9-6023-9D40-A7C4-9EAC9089C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66449373-456E-AF4F-8BFF-438C11617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89876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F: Bilde 2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183563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</a:t>
            </a:r>
            <a:br>
              <a:rPr lang="nb-NO" dirty="0"/>
            </a:br>
            <a:r>
              <a:rPr lang="nb-NO" dirty="0"/>
              <a:t>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4097A-50E4-CE4D-9440-D200F57A5A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04667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75C220-6282-944C-963A-C49183BACA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9686" y="2348880"/>
            <a:ext cx="11810970" cy="4201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35B84E-8B75-8041-8D72-C5FCACBAFB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9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78A857-4AA1-F14A-9FA4-7CA572C49D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24200"/>
            <a:ext cx="11809312" cy="42011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A837D2-7825-A94C-BD24-6AF7800DEF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88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B1B09-BF0B-1C48-A656-0DF3B2A71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09312" cy="4201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9AFE7D-EBFE-6C41-B365-4446A0DBD4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9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E4109-7D46-7240-B15B-7571B80914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33510" cy="4209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FFAD2F-C93A-3C4A-BFD7-8E3C1A30C6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74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F4FDA-1B43-DD48-B848-54606160D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376" y="2564904"/>
            <a:ext cx="11233248" cy="3996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B196B8-B3EA-F64F-B968-72CCA7B95B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42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5CBB2-5DD3-A84B-BAEC-FE75ED36B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368" y="2492896"/>
            <a:ext cx="11522256" cy="4099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39EE18-8F76-9342-B211-A469AEB56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93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2AF27-DBC1-4144-AF8B-C39D26B91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352" y="2329042"/>
            <a:ext cx="11593288" cy="4124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DB4DDB-9FF2-7342-BCFE-A542216304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1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landbr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A2BA9-7F2A-1C4A-9BE2-0DA991DBDA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7680" y="2247894"/>
            <a:ext cx="13035872" cy="46374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3B6C4B-1A44-8041-904C-52F91CCC9D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3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ar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7DF10-CAAF-EF4F-B003-6C26D48471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53594" y="2196252"/>
            <a:ext cx="13359241" cy="4752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38DC5E-A91B-4D44-9BA4-E4EBA77A93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67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_engelsk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B502A2B-13C0-0546-BED9-442156B4D7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4454" y="0"/>
            <a:ext cx="3337255" cy="2359335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66324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pos="1232" userDrawn="1">
          <p15:clr>
            <a:srgbClr val="FBAE40"/>
          </p15:clr>
        </p15:guide>
        <p15:guide id="3" orient="horz" pos="1207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sk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4D9AF-B3BE-E04E-A384-D81E2D69C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45266" y="2053653"/>
            <a:ext cx="13694523" cy="48718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14A3FB-09BC-3544-AE75-F67B1B8153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1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biolo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E44DCD-DD16-6F4D-80EF-4D991E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85785" y="2185228"/>
            <a:ext cx="13324664" cy="4740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4DCE33-C76B-A44A-9D24-FCDE39E19D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89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milj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E2EBA-9B98-B64A-A2BE-609B053EE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61739" y="2173575"/>
            <a:ext cx="13446047" cy="4783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BD3ABD-895F-6840-A0BF-E10911BEC0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CDE2F-33AC-5044-D889-DC3B3D9CB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E8F28-65E5-A68B-CA30-AF43C536F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304C6C-2878-00C6-4BD5-BE54AF4C9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5D4A-513E-4760-9548-2EBE038854F5}" type="datetimeFigureOut">
              <a:rPr lang="nb-NO" smtClean="0"/>
              <a:t>22.05.2024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D7CDE7-8FCD-6815-5502-4937B010B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607426-6C78-832C-1786-862B0FE7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F068-B408-4200-A39C-76AEBEEA930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487487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579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16560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ckground slide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: Deleside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1796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hel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Anbefalt bruk: Dele/pauseside i presentasjon – bilde + nøkkelord eller kort melding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42F74-ADDB-A241-A595-82087E235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236887"/>
            <a:ext cx="12192000" cy="156278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Nøkkelord</a:t>
            </a:r>
            <a:r>
              <a:rPr lang="en-GB" dirty="0"/>
              <a:t> Georgia 54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A338A93-4792-B54E-904A-7B6F31CFC2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9016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A: Sluttside med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953504" y="2957382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905677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endParaRPr lang="nb-NO" sz="2000" b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D28450-1801-A64A-A232-E30AFCA43B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1400" y="2240693"/>
            <a:ext cx="12689686" cy="451433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9FE797-0CAD-144C-A1D9-7BA19666E0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21710" y="231731"/>
            <a:ext cx="4314317" cy="305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7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B: Sluttside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840259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8183562" y="0"/>
            <a:ext cx="400843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887601" y="3847068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NIBIO.no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8941449" y="5519349"/>
            <a:ext cx="3384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600" b="0" dirty="0" err="1">
                <a:solidFill>
                  <a:schemeClr val="bg2"/>
                </a:solidFill>
              </a:rPr>
              <a:t>www.nibio.no</a:t>
            </a:r>
            <a:endParaRPr lang="nb-NO" sz="3600" b="0" dirty="0">
              <a:solidFill>
                <a:schemeClr val="bg2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BAE1-FB8A-7C4B-98C3-5D7D0D4437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938" y="4217988"/>
            <a:ext cx="7158037" cy="2108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nb-NO" dirty="0"/>
              <a:t>Bilder i presentasjonen er tatt av …  / </a:t>
            </a:r>
            <a:br>
              <a:rPr lang="nb-NO" dirty="0"/>
            </a:br>
            <a:r>
              <a:rPr lang="nb-NO" dirty="0"/>
              <a:t>her kan det legges inn kreditering på bilder, </a:t>
            </a:r>
            <a:br>
              <a:rPr lang="nb-NO" dirty="0"/>
            </a:br>
            <a:r>
              <a:rPr lang="nb-NO" dirty="0"/>
              <a:t>eller annen informasjon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0634AFC-C949-D641-832E-3B2E43420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C7B782-8295-7A4D-B015-8AEE3A38A8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F94346A-B3B7-CC45-A91E-F993E2039A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4261" y="62629"/>
            <a:ext cx="5563431" cy="393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7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0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0" y="775808"/>
            <a:ext cx="10933593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0" y="2252183"/>
            <a:ext cx="10933593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97840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1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7391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7391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C78B5E-5123-684C-AA4F-D9CC2BC993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89D24C-8730-2142-A558-7F7EE3EF8C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9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71C9D-240C-C545-8907-C66CCBA91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241550"/>
            <a:ext cx="10944224" cy="3851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6" name="Title Placeholder 15">
            <a:extLst>
              <a:ext uri="{FF2B5EF4-FFF2-40B4-BE49-F238E27FC236}">
                <a16:creationId xmlns:a16="http://schemas.microsoft.com/office/drawing/2014/main" id="{85E05183-6F84-1641-BED7-4CDF6696D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9" y="765175"/>
            <a:ext cx="10944224" cy="1327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9759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7" r:id="rId3"/>
    <p:sldLayoutId id="2147483654" r:id="rId4"/>
    <p:sldLayoutId id="2147483657" r:id="rId5"/>
    <p:sldLayoutId id="2147483692" r:id="rId6"/>
    <p:sldLayoutId id="2147483691" r:id="rId7"/>
    <p:sldLayoutId id="2147483650" r:id="rId8"/>
    <p:sldLayoutId id="2147483674" r:id="rId9"/>
    <p:sldLayoutId id="2147483672" r:id="rId10"/>
    <p:sldLayoutId id="2147483670" r:id="rId11"/>
    <p:sldLayoutId id="2147483673" r:id="rId12"/>
    <p:sldLayoutId id="2147483668" r:id="rId13"/>
    <p:sldLayoutId id="2147483651" r:id="rId14"/>
    <p:sldLayoutId id="2147483658" r:id="rId15"/>
    <p:sldLayoutId id="2147483659" r:id="rId16"/>
    <p:sldLayoutId id="2147483665" r:id="rId17"/>
    <p:sldLayoutId id="2147483671" r:id="rId18"/>
    <p:sldLayoutId id="2147483656" r:id="rId19"/>
    <p:sldLayoutId id="2147483666" r:id="rId20"/>
    <p:sldLayoutId id="2147483667" r:id="rId21"/>
    <p:sldLayoutId id="2147483669" r:id="rId22"/>
    <p:sldLayoutId id="2147483664" r:id="rId23"/>
    <p:sldLayoutId id="2147483655" r:id="rId24"/>
    <p:sldLayoutId id="2147483653" r:id="rId25"/>
    <p:sldLayoutId id="2147483660" r:id="rId26"/>
    <p:sldLayoutId id="2147483661" r:id="rId27"/>
    <p:sldLayoutId id="2147483652" r:id="rId28"/>
    <p:sldLayoutId id="2147483662" r:id="rId29"/>
    <p:sldLayoutId id="2147483663" r:id="rId30"/>
    <p:sldLayoutId id="2147483678" r:id="rId31"/>
    <p:sldLayoutId id="2147483679" r:id="rId32"/>
    <p:sldLayoutId id="2147483680" r:id="rId33"/>
    <p:sldLayoutId id="2147483681" r:id="rId34"/>
    <p:sldLayoutId id="2147483683" r:id="rId35"/>
    <p:sldLayoutId id="2147483682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3" r:id="rId43"/>
    <p:sldLayoutId id="2147483694" r:id="rId44"/>
    <p:sldLayoutId id="2147483695" r:id="rId45"/>
    <p:sldLayoutId id="2147483696" r:id="rId46"/>
  </p:sldLayoutIdLst>
  <p:txStyles>
    <p:titleStyle>
      <a:lvl1pPr marL="9525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3200" kern="1200" baseline="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93">
          <p15:clr>
            <a:srgbClr val="F26B43"/>
          </p15:clr>
        </p15:guide>
        <p15:guide id="3" pos="2525">
          <p15:clr>
            <a:srgbClr val="F26B43"/>
          </p15:clr>
        </p15:guide>
        <p15:guide id="4" pos="2774">
          <p15:clr>
            <a:srgbClr val="F26B43"/>
          </p15:clr>
        </p15:guide>
        <p15:guide id="5" pos="4906">
          <p15:clr>
            <a:srgbClr val="F26B43"/>
          </p15:clr>
        </p15:guide>
        <p15:guide id="6" pos="5155">
          <p15:clr>
            <a:srgbClr val="F26B43"/>
          </p15:clr>
        </p15:guide>
        <p15:guide id="7" pos="7287">
          <p15:clr>
            <a:srgbClr val="F26B43"/>
          </p15:clr>
        </p15:guide>
        <p15:guide id="8" orient="horz" pos="482">
          <p15:clr>
            <a:srgbClr val="F26B43"/>
          </p15:clr>
        </p15:guide>
        <p15:guide id="9" orient="horz" pos="3838">
          <p15:clr>
            <a:srgbClr val="F26B43"/>
          </p15:clr>
        </p15:guide>
        <p15:guide id="10" orient="horz" pos="14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2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3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26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5.xml"/><Relationship Id="rId6" Type="http://schemas.openxmlformats.org/officeDocument/2006/relationships/hyperlink" Target="https://doi.org/10.1016/j.envres.2020.109313" TargetMode="Externa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26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5.xml"/><Relationship Id="rId6" Type="http://schemas.openxmlformats.org/officeDocument/2006/relationships/hyperlink" Target="https://doi.org/10.1016/j.envres.2020.109313" TargetMode="Externa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4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isvs.chmi.cz/" TargetMode="External"/><Relationship Id="rId2" Type="http://schemas.openxmlformats.org/officeDocument/2006/relationships/hyperlink" Target="https://www.chmi.cz/files/portal/docs/meteo/ok/open_data/Podminky_uziti_udaju.pdf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chmi.cz/historicka-data/pocasi/denni-data/Denni-data-dle-z.-123-1998-Sb" TargetMode="External"/><Relationship Id="rId4" Type="http://schemas.openxmlformats.org/officeDocument/2006/relationships/hyperlink" Target="https://isvs.chmi.cz/ords/f?p=11000:HOME:106553409268125:::::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D7D86-A744-5640-B466-2BDBAFECF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583" y="557300"/>
            <a:ext cx="7974834" cy="1235723"/>
          </a:xfrm>
        </p:spPr>
        <p:txBody>
          <a:bodyPr>
            <a:noAutofit/>
          </a:bodyPr>
          <a:lstStyle/>
          <a:p>
            <a:r>
              <a:rPr lang="en-US" sz="2400" dirty="0"/>
              <a:t>Establishing linkages between farm nitrogen surplus </a:t>
            </a:r>
            <a:br>
              <a:rPr lang="hu-HU" sz="2400" dirty="0"/>
            </a:br>
            <a:r>
              <a:rPr lang="en-US" sz="2400" dirty="0"/>
              <a:t>and nitrogen concentrations in surface</a:t>
            </a:r>
            <a:r>
              <a:rPr lang="hu-HU" sz="2400" dirty="0"/>
              <a:t> </a:t>
            </a:r>
            <a:r>
              <a:rPr lang="en-US" sz="2400" dirty="0"/>
              <a:t>water</a:t>
            </a:r>
            <a:br>
              <a:rPr lang="hu-HU" sz="2400" dirty="0"/>
            </a:br>
            <a:br>
              <a:rPr lang="hu-HU" sz="2400" dirty="0"/>
            </a:br>
            <a:r>
              <a:rPr lang="hu-HU" sz="1600" dirty="0"/>
              <a:t>Csilla Farkas, Moritz Shore, Dominika Krzeminska, Mojtaba Shafiei</a:t>
            </a:r>
            <a:br>
              <a:rPr lang="hu-HU" sz="1600" dirty="0"/>
            </a:br>
            <a:br>
              <a:rPr lang="hu-HU" sz="1600" dirty="0"/>
            </a:br>
            <a:endParaRPr lang="en-GB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D8DDD3-DDB6-4355-83D1-65E0D8FE5F71}"/>
              </a:ext>
            </a:extLst>
          </p:cNvPr>
          <p:cNvSpPr txBox="1"/>
          <p:nvPr/>
        </p:nvSpPr>
        <p:spPr>
          <a:xfrm>
            <a:off x="208722" y="2459504"/>
            <a:ext cx="580113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/>
              <a:t>Nitrate pollution of drinking water </a:t>
            </a:r>
            <a:br>
              <a:rPr lang="hu-HU" sz="2000" b="1" dirty="0"/>
            </a:br>
            <a:r>
              <a:rPr lang="hu-HU" sz="2000" b="1" dirty="0" err="1"/>
              <a:t>sources</a:t>
            </a:r>
            <a:r>
              <a:rPr lang="hu-HU" sz="2000" b="1" dirty="0"/>
              <a:t> /</a:t>
            </a:r>
            <a:r>
              <a:rPr lang="en-GB" sz="2000" b="1" dirty="0"/>
              <a:t>reservoirs</a:t>
            </a:r>
          </a:p>
          <a:p>
            <a:endParaRPr lang="en-GB" sz="2000" dirty="0"/>
          </a:p>
          <a:p>
            <a:r>
              <a:rPr lang="en-GB" sz="2000" dirty="0"/>
              <a:t>Overall </a:t>
            </a:r>
            <a:r>
              <a:rPr lang="en-GB" sz="2000" b="1" dirty="0"/>
              <a:t>goal</a:t>
            </a:r>
            <a:r>
              <a:rPr lang="en-GB" sz="2000" dirty="0"/>
              <a:t>: </a:t>
            </a:r>
            <a:br>
              <a:rPr lang="en-GB" sz="2000" dirty="0"/>
            </a:br>
            <a:r>
              <a:rPr lang="en-GB" sz="2000" dirty="0"/>
              <a:t>       to estimate the health effects and unit prices of</a:t>
            </a:r>
            <a:br>
              <a:rPr lang="en-GB" sz="2000" dirty="0"/>
            </a:br>
            <a:r>
              <a:rPr lang="en-GB" sz="2000" dirty="0"/>
              <a:t>        drinking nitrate polluted water </a:t>
            </a:r>
          </a:p>
          <a:p>
            <a:endParaRPr lang="en-GB" sz="2000" dirty="0"/>
          </a:p>
          <a:p>
            <a:r>
              <a:rPr lang="en-GB" sz="2000" b="1" dirty="0"/>
              <a:t>Specific goal:</a:t>
            </a:r>
          </a:p>
          <a:p>
            <a:r>
              <a:rPr lang="en-GB" sz="2000" dirty="0"/>
              <a:t>        to evaluate the impact of agriculture on nitrate</a:t>
            </a:r>
            <a:br>
              <a:rPr lang="hu-HU" sz="2000" dirty="0"/>
            </a:br>
            <a:r>
              <a:rPr lang="hu-HU" sz="2000" dirty="0"/>
              <a:t>       </a:t>
            </a:r>
            <a:r>
              <a:rPr lang="en-GB" sz="2000" dirty="0"/>
              <a:t> concentration of surface water 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/>
              <a:t>Pilot site in Czech Republic: Želivka catchment</a:t>
            </a:r>
          </a:p>
          <a:p>
            <a:endParaRPr lang="en-GB" sz="2000" dirty="0"/>
          </a:p>
          <a:p>
            <a:endParaRPr lang="en-GB" sz="2000" dirty="0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8B71981A-8A3D-2CC2-93F5-557B2BE3A5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8885" r="7238"/>
          <a:stretch/>
        </p:blipFill>
        <p:spPr bwMode="auto">
          <a:xfrm>
            <a:off x="6182139" y="2941983"/>
            <a:ext cx="5693010" cy="326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74423A-9DFE-CF76-EBEA-B386CCDE8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140" t="21281" r="718" b="-1880"/>
          <a:stretch/>
        </p:blipFill>
        <p:spPr>
          <a:xfrm>
            <a:off x="8641021" y="3261221"/>
            <a:ext cx="775246" cy="94236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985AEE3-099F-632F-4596-4F1117DB6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913" y="146058"/>
            <a:ext cx="1806810" cy="187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36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surface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538313" y="84903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531686" y="3299251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soil tillage 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Impact of 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Effects of 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ongoing climate change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683CB-0CEC-86B2-6C21-50F78C1AA820}"/>
              </a:ext>
            </a:extLst>
          </p:cNvPr>
          <p:cNvSpPr txBox="1"/>
          <p:nvPr/>
        </p:nvSpPr>
        <p:spPr>
          <a:xfrm>
            <a:off x="5759658" y="862286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hu-HU" sz="2000" b="1" dirty="0"/>
              <a:t>BUT NOT ENOUGH</a:t>
            </a:r>
            <a:endParaRPr lang="en-GB" sz="2000" b="1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 err="1"/>
              <a:t>Our</a:t>
            </a:r>
            <a:r>
              <a:rPr lang="hu-HU" sz="2000" dirty="0"/>
              <a:t> </a:t>
            </a:r>
            <a:r>
              <a:rPr lang="hu-HU" sz="2000" dirty="0" err="1"/>
              <a:t>knowledge</a:t>
            </a:r>
            <a:r>
              <a:rPr lang="hu-HU" sz="2000" dirty="0"/>
              <a:t> is </a:t>
            </a:r>
            <a:r>
              <a:rPr lang="hu-HU" sz="2000" dirty="0" err="1"/>
              <a:t>region</a:t>
            </a:r>
            <a:r>
              <a:rPr lang="hu-HU" sz="2000" dirty="0"/>
              <a:t>-, </a:t>
            </a:r>
            <a:r>
              <a:rPr lang="hu-HU" sz="2000" dirty="0" err="1"/>
              <a:t>crop</a:t>
            </a:r>
            <a:r>
              <a:rPr lang="hu-HU" sz="2000" dirty="0"/>
              <a:t>-, </a:t>
            </a:r>
            <a:r>
              <a:rPr lang="hu-HU" sz="2000" dirty="0" err="1"/>
              <a:t>soil</a:t>
            </a:r>
            <a:r>
              <a:rPr lang="hu-HU" sz="2000" dirty="0"/>
              <a:t> etc. </a:t>
            </a:r>
            <a:r>
              <a:rPr lang="hu-HU" sz="2000" dirty="0" err="1"/>
              <a:t>specific</a:t>
            </a:r>
            <a:endParaRPr lang="hu-HU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 err="1"/>
              <a:t>Can</a:t>
            </a:r>
            <a:r>
              <a:rPr lang="hu-HU" sz="2000" dirty="0"/>
              <a:t> </a:t>
            </a:r>
            <a:r>
              <a:rPr lang="hu-HU" sz="2000" dirty="0" err="1"/>
              <a:t>not</a:t>
            </a:r>
            <a:r>
              <a:rPr lang="hu-HU" sz="2000" dirty="0"/>
              <a:t> be </a:t>
            </a:r>
            <a:r>
              <a:rPr lang="hu-HU" sz="2000" dirty="0" err="1"/>
              <a:t>extrapolated</a:t>
            </a:r>
            <a:r>
              <a:rPr lang="hu-HU" sz="2000" dirty="0"/>
              <a:t> </a:t>
            </a:r>
            <a:r>
              <a:rPr lang="hu-HU" sz="2000" dirty="0" err="1"/>
              <a:t>for</a:t>
            </a:r>
            <a:r>
              <a:rPr lang="hu-HU" sz="2000" dirty="0"/>
              <a:t> </a:t>
            </a:r>
            <a:r>
              <a:rPr lang="hu-HU" sz="2000" dirty="0" err="1"/>
              <a:t>so</a:t>
            </a:r>
            <a:r>
              <a:rPr lang="hu-HU" sz="2000" dirty="0"/>
              <a:t> far </a:t>
            </a:r>
            <a:r>
              <a:rPr lang="hu-HU" sz="2000" dirty="0" err="1"/>
              <a:t>unkown</a:t>
            </a:r>
            <a:r>
              <a:rPr lang="hu-HU" sz="2000" dirty="0"/>
              <a:t> </a:t>
            </a:r>
            <a:r>
              <a:rPr lang="hu-HU" sz="2000" dirty="0" err="1"/>
              <a:t>conditions</a:t>
            </a:r>
            <a:r>
              <a:rPr lang="hu-HU" sz="2000" dirty="0"/>
              <a:t> </a:t>
            </a:r>
            <a:endParaRPr lang="en-GB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8696DE-C543-3D18-8CBA-FDA039270CB7}"/>
              </a:ext>
            </a:extLst>
          </p:cNvPr>
          <p:cNvSpPr txBox="1"/>
          <p:nvPr/>
        </p:nvSpPr>
        <p:spPr>
          <a:xfrm>
            <a:off x="5753031" y="3312505"/>
            <a:ext cx="5325774" cy="1506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Soil-, machinery-, and site specific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Crop-, soil- and site-specific</a:t>
            </a:r>
          </a:p>
          <a:p>
            <a:pPr lvl="1">
              <a:lnSpc>
                <a:spcPts val="2800"/>
              </a:lnSpc>
            </a:pPr>
            <a:endParaRPr lang="en-GB" sz="2000" dirty="0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B7B76D73-97DA-9E93-1D6D-96F4266F6833}"/>
              </a:ext>
            </a:extLst>
          </p:cNvPr>
          <p:cNvSpPr/>
          <p:nvPr/>
        </p:nvSpPr>
        <p:spPr>
          <a:xfrm>
            <a:off x="5544196" y="3714462"/>
            <a:ext cx="430924" cy="1450428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/>
          </a:p>
        </p:txBody>
      </p:sp>
    </p:spTree>
    <p:extLst>
      <p:ext uri="{BB962C8B-B14F-4D97-AF65-F5344CB8AC3E}">
        <p14:creationId xmlns:p14="http://schemas.microsoft.com/office/powerpoint/2010/main" val="318332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surface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538313" y="84903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531686" y="3299251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soil tillage 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Effects of 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ongoing climate change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683CB-0CEC-86B2-6C21-50F78C1AA820}"/>
              </a:ext>
            </a:extLst>
          </p:cNvPr>
          <p:cNvSpPr txBox="1"/>
          <p:nvPr/>
        </p:nvSpPr>
        <p:spPr>
          <a:xfrm>
            <a:off x="5759658" y="862286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hu-HU" sz="2000" b="1" dirty="0"/>
              <a:t>BUT NOT ENOUGH</a:t>
            </a:r>
            <a:endParaRPr lang="en-GB" sz="2000" b="1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 err="1"/>
              <a:t>Our</a:t>
            </a:r>
            <a:r>
              <a:rPr lang="hu-HU" sz="2000" dirty="0"/>
              <a:t> </a:t>
            </a:r>
            <a:r>
              <a:rPr lang="hu-HU" sz="2000" dirty="0" err="1"/>
              <a:t>knowledge</a:t>
            </a:r>
            <a:r>
              <a:rPr lang="hu-HU" sz="2000" dirty="0"/>
              <a:t> is </a:t>
            </a:r>
            <a:r>
              <a:rPr lang="hu-HU" sz="2000" dirty="0" err="1"/>
              <a:t>region</a:t>
            </a:r>
            <a:r>
              <a:rPr lang="hu-HU" sz="2000" dirty="0"/>
              <a:t>-, </a:t>
            </a:r>
            <a:r>
              <a:rPr lang="hu-HU" sz="2000" dirty="0" err="1"/>
              <a:t>crop</a:t>
            </a:r>
            <a:r>
              <a:rPr lang="hu-HU" sz="2000" dirty="0"/>
              <a:t>-, </a:t>
            </a:r>
            <a:r>
              <a:rPr lang="hu-HU" sz="2000" dirty="0" err="1"/>
              <a:t>soil</a:t>
            </a:r>
            <a:r>
              <a:rPr lang="hu-HU" sz="2000" dirty="0"/>
              <a:t> etc. </a:t>
            </a:r>
            <a:r>
              <a:rPr lang="hu-HU" sz="2000" dirty="0" err="1"/>
              <a:t>specific</a:t>
            </a:r>
            <a:endParaRPr lang="hu-HU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 err="1"/>
              <a:t>Can</a:t>
            </a:r>
            <a:r>
              <a:rPr lang="hu-HU" sz="2000" dirty="0"/>
              <a:t> </a:t>
            </a:r>
            <a:r>
              <a:rPr lang="hu-HU" sz="2000" dirty="0" err="1"/>
              <a:t>not</a:t>
            </a:r>
            <a:r>
              <a:rPr lang="hu-HU" sz="2000" dirty="0"/>
              <a:t> be </a:t>
            </a:r>
            <a:r>
              <a:rPr lang="hu-HU" sz="2000" dirty="0" err="1"/>
              <a:t>extrapolated</a:t>
            </a:r>
            <a:r>
              <a:rPr lang="hu-HU" sz="2000" dirty="0"/>
              <a:t> </a:t>
            </a:r>
            <a:r>
              <a:rPr lang="hu-HU" sz="2000" dirty="0" err="1"/>
              <a:t>for</a:t>
            </a:r>
            <a:r>
              <a:rPr lang="hu-HU" sz="2000" dirty="0"/>
              <a:t> </a:t>
            </a:r>
            <a:r>
              <a:rPr lang="hu-HU" sz="2000" dirty="0" err="1"/>
              <a:t>so</a:t>
            </a:r>
            <a:r>
              <a:rPr lang="hu-HU" sz="2000" dirty="0"/>
              <a:t> far </a:t>
            </a:r>
            <a:r>
              <a:rPr lang="hu-HU" sz="2000" dirty="0" err="1"/>
              <a:t>unkown</a:t>
            </a:r>
            <a:r>
              <a:rPr lang="hu-HU" sz="2000" dirty="0"/>
              <a:t> </a:t>
            </a:r>
            <a:r>
              <a:rPr lang="hu-HU" sz="2000" dirty="0" err="1"/>
              <a:t>conditions</a:t>
            </a:r>
            <a:r>
              <a:rPr lang="hu-HU" sz="2000" dirty="0"/>
              <a:t> </a:t>
            </a:r>
            <a:endParaRPr lang="en-GB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8696DE-C543-3D18-8CBA-FDA039270CB7}"/>
              </a:ext>
            </a:extLst>
          </p:cNvPr>
          <p:cNvSpPr txBox="1"/>
          <p:nvPr/>
        </p:nvSpPr>
        <p:spPr>
          <a:xfrm>
            <a:off x="5753031" y="3312505"/>
            <a:ext cx="6173926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/>
              <a:t>Soil- and site </a:t>
            </a:r>
            <a:r>
              <a:rPr lang="hu-HU" sz="2000" dirty="0" err="1"/>
              <a:t>specific</a:t>
            </a:r>
            <a:r>
              <a:rPr lang="hu-HU" sz="2000" dirty="0"/>
              <a:t> </a:t>
            </a: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 err="1"/>
              <a:t>Crop</a:t>
            </a:r>
            <a:r>
              <a:rPr lang="hu-HU" sz="2000" dirty="0"/>
              <a:t>-, </a:t>
            </a:r>
            <a:r>
              <a:rPr lang="hu-HU" sz="2000" dirty="0" err="1"/>
              <a:t>soil</a:t>
            </a:r>
            <a:r>
              <a:rPr lang="hu-HU" sz="2000" dirty="0"/>
              <a:t>- and site-</a:t>
            </a:r>
            <a:r>
              <a:rPr lang="hu-HU" sz="2000" dirty="0" err="1"/>
              <a:t>specific</a:t>
            </a: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b="1" dirty="0" err="1"/>
              <a:t>Strongly</a:t>
            </a:r>
            <a:r>
              <a:rPr lang="hu-HU" sz="2000" b="1" dirty="0"/>
              <a:t> </a:t>
            </a:r>
            <a:r>
              <a:rPr lang="hu-HU" sz="2000" b="1" dirty="0" err="1"/>
              <a:t>depend</a:t>
            </a:r>
            <a:r>
              <a:rPr lang="hu-HU" sz="2000" b="1" dirty="0"/>
              <a:t> </a:t>
            </a:r>
            <a:r>
              <a:rPr lang="hu-HU" sz="2000" b="1" dirty="0" err="1"/>
              <a:t>on</a:t>
            </a:r>
            <a:r>
              <a:rPr lang="hu-HU" sz="2000" b="1" dirty="0"/>
              <a:t> </a:t>
            </a:r>
            <a:r>
              <a:rPr lang="hu-HU" sz="2000" b="1" dirty="0" err="1"/>
              <a:t>the</a:t>
            </a:r>
            <a:r>
              <a:rPr lang="hu-HU" sz="2000" b="1" dirty="0"/>
              <a:t> </a:t>
            </a:r>
            <a:r>
              <a:rPr lang="hu-HU" sz="2000" b="1" dirty="0" err="1"/>
              <a:t>type</a:t>
            </a:r>
            <a:r>
              <a:rPr lang="hu-HU" sz="2000" b="1" dirty="0"/>
              <a:t>, </a:t>
            </a:r>
            <a:r>
              <a:rPr lang="hu-HU" sz="2000" b="1" dirty="0" err="1"/>
              <a:t>on</a:t>
            </a:r>
            <a:r>
              <a:rPr lang="hu-HU" sz="2000" b="1" dirty="0"/>
              <a:t> local </a:t>
            </a:r>
            <a:r>
              <a:rPr lang="hu-HU" sz="2000" b="1" dirty="0" err="1"/>
              <a:t>conditions</a:t>
            </a:r>
            <a:endParaRPr lang="hu-HU" sz="2000" b="1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B7B76D73-97DA-9E93-1D6D-96F4266F6833}"/>
              </a:ext>
            </a:extLst>
          </p:cNvPr>
          <p:cNvSpPr/>
          <p:nvPr/>
        </p:nvSpPr>
        <p:spPr>
          <a:xfrm>
            <a:off x="5544196" y="3714462"/>
            <a:ext cx="430924" cy="1450428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/>
          </a:p>
        </p:txBody>
      </p:sp>
    </p:spTree>
    <p:extLst>
      <p:ext uri="{BB962C8B-B14F-4D97-AF65-F5344CB8AC3E}">
        <p14:creationId xmlns:p14="http://schemas.microsoft.com/office/powerpoint/2010/main" val="410488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surface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538313" y="84903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531686" y="3299251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soil tillage 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Effects of 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Impact of </a:t>
            </a:r>
            <a:r>
              <a:rPr lang="hu-HU" sz="2000" b="1" dirty="0" err="1"/>
              <a:t>ongoing</a:t>
            </a:r>
            <a:r>
              <a:rPr lang="en-GB" sz="2000" b="1" dirty="0"/>
              <a:t> climate change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683CB-0CEC-86B2-6C21-50F78C1AA820}"/>
              </a:ext>
            </a:extLst>
          </p:cNvPr>
          <p:cNvSpPr txBox="1"/>
          <p:nvPr/>
        </p:nvSpPr>
        <p:spPr>
          <a:xfrm>
            <a:off x="5759658" y="862286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/>
              <a:t>BUT NOT ENOUGH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Our knowledge is region-, crop-, soil etc. specific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Can not be extrapolated for so far </a:t>
            </a:r>
            <a:r>
              <a:rPr lang="en-GB" sz="2000" dirty="0" err="1"/>
              <a:t>unkown</a:t>
            </a:r>
            <a:r>
              <a:rPr lang="en-GB" sz="2000" dirty="0"/>
              <a:t> conditions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8696DE-C543-3D18-8CBA-FDA039270CB7}"/>
              </a:ext>
            </a:extLst>
          </p:cNvPr>
          <p:cNvSpPr txBox="1"/>
          <p:nvPr/>
        </p:nvSpPr>
        <p:spPr>
          <a:xfrm>
            <a:off x="5753031" y="3312505"/>
            <a:ext cx="5325774" cy="2583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Soil- and site specific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Crop-, soil- and site-specific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Strongly depends on the local conditions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Cannot be interpreted for future climate conditions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B7B76D73-97DA-9E93-1D6D-96F4266F6833}"/>
              </a:ext>
            </a:extLst>
          </p:cNvPr>
          <p:cNvSpPr/>
          <p:nvPr/>
        </p:nvSpPr>
        <p:spPr>
          <a:xfrm>
            <a:off x="5544196" y="3714462"/>
            <a:ext cx="430924" cy="1450428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/>
          </a:p>
        </p:txBody>
      </p:sp>
    </p:spTree>
    <p:extLst>
      <p:ext uri="{BB962C8B-B14F-4D97-AF65-F5344CB8AC3E}">
        <p14:creationId xmlns:p14="http://schemas.microsoft.com/office/powerpoint/2010/main" val="3597149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DF73DF-136C-DF25-F8EA-7D1F815848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065" y="136350"/>
            <a:ext cx="10705553" cy="638030"/>
          </a:xfrm>
        </p:spPr>
        <p:txBody>
          <a:bodyPr/>
          <a:lstStyle/>
          <a:p>
            <a:r>
              <a:rPr lang="en-GB" dirty="0"/>
              <a:t> Some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24B2D-2041-F9D2-1FDA-50595AC1F9DA}"/>
              </a:ext>
            </a:extLst>
          </p:cNvPr>
          <p:cNvSpPr txBox="1">
            <a:spLocks/>
          </p:cNvSpPr>
          <p:nvPr/>
        </p:nvSpPr>
        <p:spPr>
          <a:xfrm>
            <a:off x="0" y="424165"/>
            <a:ext cx="11853155" cy="5633523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000" b="1" dirty="0">
                <a:solidFill>
                  <a:schemeClr val="bg1"/>
                </a:solidFill>
              </a:rPr>
              <a:t>Soil tillage: from intensive to extensive systems  - increase in water retention and reduction of N losses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BAEC4CB-DFCF-3DFF-D324-73E127C8AD11}"/>
              </a:ext>
            </a:extLst>
          </p:cNvPr>
          <p:cNvSpPr/>
          <p:nvPr/>
        </p:nvSpPr>
        <p:spPr>
          <a:xfrm rot="5400000">
            <a:off x="10187462" y="1118925"/>
            <a:ext cx="534042" cy="32921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685A70-4B2C-16A4-17DD-F9E2F66C5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372"/>
          <a:stretch/>
        </p:blipFill>
        <p:spPr>
          <a:xfrm>
            <a:off x="603578" y="1019158"/>
            <a:ext cx="5387319" cy="12837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FF8A3E-44A5-AE72-049C-3E212C3E7DB6}"/>
              </a:ext>
            </a:extLst>
          </p:cNvPr>
          <p:cNvSpPr txBox="1"/>
          <p:nvPr/>
        </p:nvSpPr>
        <p:spPr>
          <a:xfrm>
            <a:off x="10289875" y="6321792"/>
            <a:ext cx="2039659" cy="340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200" b="1" dirty="0" err="1">
                <a:solidFill>
                  <a:schemeClr val="bg1"/>
                </a:solidFill>
              </a:rPr>
              <a:t>Sources</a:t>
            </a:r>
            <a:r>
              <a:rPr lang="hu-HU" sz="1200" b="1" dirty="0">
                <a:solidFill>
                  <a:schemeClr val="bg1"/>
                </a:solidFill>
              </a:rPr>
              <a:t>: NICRA, </a:t>
            </a:r>
            <a:r>
              <a:rPr lang="hu-HU" sz="1200" b="1" dirty="0" err="1">
                <a:solidFill>
                  <a:schemeClr val="bg1"/>
                </a:solidFill>
              </a:rPr>
              <a:t>FreePic</a:t>
            </a:r>
            <a:r>
              <a:rPr lang="hu-HU" sz="1200" b="1" dirty="0">
                <a:solidFill>
                  <a:schemeClr val="bg1"/>
                </a:solidFill>
              </a:rPr>
              <a:t>, </a:t>
            </a:r>
            <a:endParaRPr lang="en-GB" sz="1200" b="1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74DDB3-664B-2968-160B-90E90C0828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981" y="1661021"/>
            <a:ext cx="5191877" cy="258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9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C1BBF6-361F-0640-D98D-F3214009F9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87" t="15808" r="16114" b="15138"/>
          <a:stretch/>
        </p:blipFill>
        <p:spPr>
          <a:xfrm>
            <a:off x="6376383" y="1669608"/>
            <a:ext cx="5387320" cy="396770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DF73DF-136C-DF25-F8EA-7D1F815848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065" y="136350"/>
            <a:ext cx="10705553" cy="638030"/>
          </a:xfrm>
        </p:spPr>
        <p:txBody>
          <a:bodyPr/>
          <a:lstStyle/>
          <a:p>
            <a:r>
              <a:rPr lang="en-GB" dirty="0"/>
              <a:t> Some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24B2D-2041-F9D2-1FDA-50595AC1F9DA}"/>
              </a:ext>
            </a:extLst>
          </p:cNvPr>
          <p:cNvSpPr txBox="1">
            <a:spLocks/>
          </p:cNvSpPr>
          <p:nvPr/>
        </p:nvSpPr>
        <p:spPr>
          <a:xfrm>
            <a:off x="0" y="424165"/>
            <a:ext cx="11853155" cy="5633523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000" b="1" dirty="0">
                <a:solidFill>
                  <a:schemeClr val="bg1"/>
                </a:solidFill>
              </a:rPr>
              <a:t>Soil tillage: from intensive to extensive systems  - increase in water retention and reduction of N losses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BAEC4CB-DFCF-3DFF-D324-73E127C8AD11}"/>
              </a:ext>
            </a:extLst>
          </p:cNvPr>
          <p:cNvSpPr/>
          <p:nvPr/>
        </p:nvSpPr>
        <p:spPr>
          <a:xfrm rot="5400000">
            <a:off x="8803021" y="1056080"/>
            <a:ext cx="534042" cy="32921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685A70-4B2C-16A4-17DD-F9E2F66C58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372"/>
          <a:stretch/>
        </p:blipFill>
        <p:spPr>
          <a:xfrm>
            <a:off x="603578" y="1019158"/>
            <a:ext cx="5387319" cy="12837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FF8A3E-44A5-AE72-049C-3E212C3E7DB6}"/>
              </a:ext>
            </a:extLst>
          </p:cNvPr>
          <p:cNvSpPr txBox="1"/>
          <p:nvPr/>
        </p:nvSpPr>
        <p:spPr>
          <a:xfrm>
            <a:off x="9983459" y="1574844"/>
            <a:ext cx="1497617" cy="38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400" b="1" dirty="0" err="1"/>
              <a:t>Fucik</a:t>
            </a:r>
            <a:r>
              <a:rPr lang="hu-HU" sz="1400" b="1" dirty="0"/>
              <a:t> </a:t>
            </a:r>
            <a:r>
              <a:rPr lang="hu-HU" sz="1400" b="1" dirty="0" err="1"/>
              <a:t>et</a:t>
            </a:r>
            <a:r>
              <a:rPr lang="hu-HU" sz="1400" b="1" dirty="0"/>
              <a:t> </a:t>
            </a:r>
            <a:r>
              <a:rPr lang="hu-HU" sz="1400" b="1" dirty="0" err="1"/>
              <a:t>al</a:t>
            </a:r>
            <a:r>
              <a:rPr lang="hu-HU" sz="1400" b="1" dirty="0"/>
              <a:t>., 2008. </a:t>
            </a:r>
            <a:endParaRPr lang="en-GB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4EC073-92F3-BE1C-184D-4929960684CA}"/>
              </a:ext>
            </a:extLst>
          </p:cNvPr>
          <p:cNvSpPr txBox="1"/>
          <p:nvPr/>
        </p:nvSpPr>
        <p:spPr>
          <a:xfrm>
            <a:off x="7407816" y="5819210"/>
            <a:ext cx="4355887" cy="705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</a:rPr>
              <a:t>Relationship, developed for the </a:t>
            </a:r>
            <a:r>
              <a:rPr lang="en-GB" sz="1400" b="1" dirty="0" err="1">
                <a:solidFill>
                  <a:schemeClr val="bg1"/>
                </a:solidFill>
              </a:rPr>
              <a:t>Kopaninsky</a:t>
            </a:r>
            <a:r>
              <a:rPr lang="en-GB" sz="1400" b="1" dirty="0">
                <a:solidFill>
                  <a:schemeClr val="bg1"/>
                </a:solidFill>
              </a:rPr>
              <a:t> stream, which is the sub-catchment of Želivka River Basin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1CC5C3-6053-4BE4-A0F3-125D68AF6F20}"/>
              </a:ext>
            </a:extLst>
          </p:cNvPr>
          <p:cNvSpPr txBox="1"/>
          <p:nvPr/>
        </p:nvSpPr>
        <p:spPr>
          <a:xfrm>
            <a:off x="179337" y="3073963"/>
            <a:ext cx="61075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0" i="0" u="none" strike="noStrike" baseline="0" dirty="0">
                <a:solidFill>
                  <a:schemeClr val="bg1"/>
                </a:solidFill>
                <a:latin typeface="Warnock Pro"/>
              </a:rPr>
              <a:t>It was found that every 10% ploughed land ratio decline </a:t>
            </a:r>
            <a:br>
              <a:rPr lang="hu-HU" sz="1800" b="0" i="0" u="none" strike="noStrike" baseline="0" dirty="0">
                <a:solidFill>
                  <a:schemeClr val="bg1"/>
                </a:solidFill>
                <a:latin typeface="Warnock Pro"/>
              </a:rPr>
            </a:br>
            <a:r>
              <a:rPr lang="en-US" sz="1800" b="0" i="0" u="none" strike="noStrike" baseline="0" dirty="0">
                <a:solidFill>
                  <a:schemeClr val="bg1"/>
                </a:solidFill>
                <a:latin typeface="Warnock Pro"/>
              </a:rPr>
              <a:t>within a catchment</a:t>
            </a:r>
            <a:br>
              <a:rPr lang="hu-HU" sz="1800" b="0" i="0" u="none" strike="noStrike" baseline="0" dirty="0">
                <a:solidFill>
                  <a:schemeClr val="bg1"/>
                </a:solidFill>
                <a:latin typeface="Warnock Pro"/>
              </a:rPr>
            </a:br>
            <a:r>
              <a:rPr lang="en-US" sz="1800" b="0" i="0" u="none" strike="noStrike" baseline="0" dirty="0">
                <a:solidFill>
                  <a:schemeClr val="bg1"/>
                </a:solidFill>
                <a:latin typeface="Warnock Pro"/>
              </a:rPr>
              <a:t> can cause a drop of surface water nitrate concentration,</a:t>
            </a:r>
            <a:br>
              <a:rPr lang="hu-HU" sz="1800" b="0" i="0" u="none" strike="noStrike" baseline="0" dirty="0">
                <a:solidFill>
                  <a:schemeClr val="bg1"/>
                </a:solidFill>
                <a:latin typeface="Warnock Pro"/>
              </a:rPr>
            </a:br>
            <a:r>
              <a:rPr lang="en-US" sz="1800" b="0" i="0" u="none" strike="noStrike" baseline="0" dirty="0">
                <a:solidFill>
                  <a:schemeClr val="bg1"/>
                </a:solidFill>
                <a:latin typeface="Warnock Pro"/>
              </a:rPr>
              <a:t> expressed as C90 value, on average by 6.38 mg/l </a:t>
            </a:r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9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DF73DF-136C-DF25-F8EA-7D1F815848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065" y="136350"/>
            <a:ext cx="10705553" cy="638030"/>
          </a:xfrm>
        </p:spPr>
        <p:txBody>
          <a:bodyPr/>
          <a:lstStyle/>
          <a:p>
            <a:r>
              <a:rPr lang="en-GB" dirty="0"/>
              <a:t> </a:t>
            </a:r>
            <a:r>
              <a:rPr lang="hu-HU" dirty="0" err="1"/>
              <a:t>Some</a:t>
            </a:r>
            <a:r>
              <a:rPr lang="hu-HU" dirty="0"/>
              <a:t> </a:t>
            </a:r>
            <a:r>
              <a:rPr lang="hu-HU" dirty="0" err="1"/>
              <a:t>examples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24B2D-2041-F9D2-1FDA-50595AC1F9DA}"/>
              </a:ext>
            </a:extLst>
          </p:cNvPr>
          <p:cNvSpPr txBox="1">
            <a:spLocks/>
          </p:cNvSpPr>
          <p:nvPr/>
        </p:nvSpPr>
        <p:spPr>
          <a:xfrm>
            <a:off x="0" y="424165"/>
            <a:ext cx="11853155" cy="5633523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hu-HU" sz="2000" b="1" dirty="0">
                <a:solidFill>
                  <a:schemeClr val="bg1"/>
                </a:solidFill>
              </a:rPr>
              <a:t>Soil </a:t>
            </a:r>
            <a:r>
              <a:rPr lang="hu-HU" sz="2000" b="1" dirty="0" err="1">
                <a:solidFill>
                  <a:schemeClr val="bg1"/>
                </a:solidFill>
              </a:rPr>
              <a:t>tillage</a:t>
            </a:r>
            <a:r>
              <a:rPr lang="hu-HU" sz="2000" b="1" dirty="0">
                <a:solidFill>
                  <a:schemeClr val="bg1"/>
                </a:solidFill>
              </a:rPr>
              <a:t>: </a:t>
            </a:r>
            <a:r>
              <a:rPr lang="hu-HU" sz="2000" b="1" dirty="0" err="1">
                <a:solidFill>
                  <a:schemeClr val="bg1"/>
                </a:solidFill>
              </a:rPr>
              <a:t>from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intensive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to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extensive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systems</a:t>
            </a:r>
            <a:r>
              <a:rPr lang="hu-HU" sz="2000" b="1" dirty="0">
                <a:solidFill>
                  <a:schemeClr val="bg1"/>
                </a:solidFill>
              </a:rPr>
              <a:t>  - </a:t>
            </a:r>
            <a:r>
              <a:rPr lang="hu-HU" sz="2000" b="1" dirty="0" err="1">
                <a:solidFill>
                  <a:schemeClr val="bg1"/>
                </a:solidFill>
              </a:rPr>
              <a:t>increase</a:t>
            </a:r>
            <a:r>
              <a:rPr lang="hu-HU" sz="2000" b="1" dirty="0">
                <a:solidFill>
                  <a:schemeClr val="bg1"/>
                </a:solidFill>
              </a:rPr>
              <a:t> in </a:t>
            </a:r>
            <a:r>
              <a:rPr lang="hu-HU" sz="2000" b="1" dirty="0" err="1">
                <a:solidFill>
                  <a:schemeClr val="bg1"/>
                </a:solidFill>
              </a:rPr>
              <a:t>water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retention</a:t>
            </a:r>
            <a:r>
              <a:rPr lang="hu-HU" sz="2000" b="1" dirty="0">
                <a:solidFill>
                  <a:schemeClr val="bg1"/>
                </a:solidFill>
              </a:rPr>
              <a:t> and </a:t>
            </a:r>
            <a:r>
              <a:rPr lang="hu-HU" sz="2000" b="1" dirty="0" err="1">
                <a:solidFill>
                  <a:schemeClr val="bg1"/>
                </a:solidFill>
              </a:rPr>
              <a:t>reduction</a:t>
            </a:r>
            <a:r>
              <a:rPr lang="hu-HU" sz="2000" b="1" dirty="0">
                <a:solidFill>
                  <a:schemeClr val="bg1"/>
                </a:solidFill>
              </a:rPr>
              <a:t> of N </a:t>
            </a:r>
            <a:r>
              <a:rPr lang="hu-HU" sz="2000" b="1" dirty="0" err="1">
                <a:solidFill>
                  <a:schemeClr val="bg1"/>
                </a:solidFill>
              </a:rPr>
              <a:t>losses</a:t>
            </a: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000" b="1" dirty="0">
                <a:solidFill>
                  <a:schemeClr val="bg1"/>
                </a:solidFill>
              </a:rPr>
              <a:t>Land use change: from arable to grassland</a:t>
            </a:r>
            <a:endParaRPr lang="hu-HU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hu-HU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hu-HU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hu-HU" sz="20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GB" sz="2000" b="1" dirty="0">
              <a:solidFill>
                <a:schemeClr val="bg1"/>
              </a:solidFill>
            </a:endParaRPr>
          </a:p>
          <a:p>
            <a:pPr marL="990600" lvl="1" indent="-304800">
              <a:lnSpc>
                <a:spcPts val="2300"/>
              </a:lnSpc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AFC08C-4FBC-2E34-D70E-743690E6E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76" y="2823188"/>
            <a:ext cx="2654862" cy="1357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37EEB9-35BE-E34F-779B-0C3CB0B71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318" y="2823188"/>
            <a:ext cx="2469347" cy="1357098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CBAEC4CB-DFCF-3DFF-D324-73E127C8AD11}"/>
              </a:ext>
            </a:extLst>
          </p:cNvPr>
          <p:cNvSpPr/>
          <p:nvPr/>
        </p:nvSpPr>
        <p:spPr>
          <a:xfrm>
            <a:off x="6127744" y="3350292"/>
            <a:ext cx="704147" cy="315311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685A70-4B2C-16A4-17DD-F9E2F66C58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3372"/>
          <a:stretch/>
        </p:blipFill>
        <p:spPr>
          <a:xfrm>
            <a:off x="603578" y="1019158"/>
            <a:ext cx="5387319" cy="12837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3B222F7-5A9E-B2D4-3FBB-18A3B6592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892" y="1149922"/>
            <a:ext cx="5021263" cy="522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22D0CB-ECF6-B673-3A55-56B01C71751A}"/>
              </a:ext>
            </a:extLst>
          </p:cNvPr>
          <p:cNvSpPr/>
          <p:nvPr/>
        </p:nvSpPr>
        <p:spPr>
          <a:xfrm>
            <a:off x="10060274" y="3851196"/>
            <a:ext cx="2131726" cy="5498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b-NO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009D0A6-29AF-211F-7004-18D6F6C8D468}"/>
              </a:ext>
            </a:extLst>
          </p:cNvPr>
          <p:cNvSpPr/>
          <p:nvPr/>
        </p:nvSpPr>
        <p:spPr>
          <a:xfrm>
            <a:off x="9890852" y="4954442"/>
            <a:ext cx="2131726" cy="5498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b-N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339815-C1B0-1918-B7F9-D0ECAB0034C1}"/>
              </a:ext>
            </a:extLst>
          </p:cNvPr>
          <p:cNvSpPr txBox="1"/>
          <p:nvPr/>
        </p:nvSpPr>
        <p:spPr>
          <a:xfrm>
            <a:off x="7213639" y="639525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400" dirty="0">
                <a:solidFill>
                  <a:schemeClr val="bg1"/>
                </a:solidFill>
              </a:rPr>
              <a:t>www.frontiersin.org/articles/10.3389/fsufs.2021.706142/full</a:t>
            </a:r>
          </a:p>
        </p:txBody>
      </p:sp>
    </p:spTree>
    <p:extLst>
      <p:ext uri="{BB962C8B-B14F-4D97-AF65-F5344CB8AC3E}">
        <p14:creationId xmlns:p14="http://schemas.microsoft.com/office/powerpoint/2010/main" val="28105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DF73DF-136C-DF25-F8EA-7D1F815848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065" y="136350"/>
            <a:ext cx="10705553" cy="638030"/>
          </a:xfrm>
        </p:spPr>
        <p:txBody>
          <a:bodyPr/>
          <a:lstStyle/>
          <a:p>
            <a:r>
              <a:rPr lang="en-GB" dirty="0"/>
              <a:t> </a:t>
            </a:r>
            <a:r>
              <a:rPr lang="hu-HU" dirty="0" err="1"/>
              <a:t>Some</a:t>
            </a:r>
            <a:r>
              <a:rPr lang="hu-HU" dirty="0"/>
              <a:t> </a:t>
            </a:r>
            <a:r>
              <a:rPr lang="hu-HU" dirty="0" err="1"/>
              <a:t>examples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24B2D-2041-F9D2-1FDA-50595AC1F9DA}"/>
              </a:ext>
            </a:extLst>
          </p:cNvPr>
          <p:cNvSpPr txBox="1">
            <a:spLocks/>
          </p:cNvSpPr>
          <p:nvPr/>
        </p:nvSpPr>
        <p:spPr>
          <a:xfrm>
            <a:off x="0" y="424165"/>
            <a:ext cx="11853155" cy="5633523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hu-HU" sz="2000" b="1" dirty="0">
                <a:solidFill>
                  <a:schemeClr val="bg1"/>
                </a:solidFill>
              </a:rPr>
              <a:t>Soil </a:t>
            </a:r>
            <a:r>
              <a:rPr lang="hu-HU" sz="2000" b="1" dirty="0" err="1">
                <a:solidFill>
                  <a:schemeClr val="bg1"/>
                </a:solidFill>
              </a:rPr>
              <a:t>tillage</a:t>
            </a:r>
            <a:r>
              <a:rPr lang="hu-HU" sz="2000" b="1" dirty="0">
                <a:solidFill>
                  <a:schemeClr val="bg1"/>
                </a:solidFill>
              </a:rPr>
              <a:t>: </a:t>
            </a:r>
            <a:r>
              <a:rPr lang="hu-HU" sz="2000" b="1" dirty="0" err="1">
                <a:solidFill>
                  <a:schemeClr val="bg1"/>
                </a:solidFill>
              </a:rPr>
              <a:t>from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intensive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to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extensive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systems</a:t>
            </a:r>
            <a:r>
              <a:rPr lang="hu-HU" sz="2000" b="1" dirty="0">
                <a:solidFill>
                  <a:schemeClr val="bg1"/>
                </a:solidFill>
              </a:rPr>
              <a:t>  - </a:t>
            </a:r>
            <a:r>
              <a:rPr lang="hu-HU" sz="2000" b="1" dirty="0" err="1">
                <a:solidFill>
                  <a:schemeClr val="bg1"/>
                </a:solidFill>
              </a:rPr>
              <a:t>increase</a:t>
            </a:r>
            <a:r>
              <a:rPr lang="hu-HU" sz="2000" b="1" dirty="0">
                <a:solidFill>
                  <a:schemeClr val="bg1"/>
                </a:solidFill>
              </a:rPr>
              <a:t> in </a:t>
            </a:r>
            <a:r>
              <a:rPr lang="hu-HU" sz="2000" b="1" dirty="0" err="1">
                <a:solidFill>
                  <a:schemeClr val="bg1"/>
                </a:solidFill>
              </a:rPr>
              <a:t>water</a:t>
            </a:r>
            <a:r>
              <a:rPr lang="hu-HU" sz="2000" b="1" dirty="0">
                <a:solidFill>
                  <a:schemeClr val="bg1"/>
                </a:solidFill>
              </a:rPr>
              <a:t> </a:t>
            </a:r>
            <a:r>
              <a:rPr lang="hu-HU" sz="2000" b="1" dirty="0" err="1">
                <a:solidFill>
                  <a:schemeClr val="bg1"/>
                </a:solidFill>
              </a:rPr>
              <a:t>retention</a:t>
            </a:r>
            <a:r>
              <a:rPr lang="hu-HU" sz="2000" b="1" dirty="0">
                <a:solidFill>
                  <a:schemeClr val="bg1"/>
                </a:solidFill>
              </a:rPr>
              <a:t> and </a:t>
            </a:r>
            <a:r>
              <a:rPr lang="hu-HU" sz="2000" b="1" dirty="0" err="1">
                <a:solidFill>
                  <a:schemeClr val="bg1"/>
                </a:solidFill>
              </a:rPr>
              <a:t>reduction</a:t>
            </a:r>
            <a:r>
              <a:rPr lang="hu-HU" sz="2000" b="1" dirty="0">
                <a:solidFill>
                  <a:schemeClr val="bg1"/>
                </a:solidFill>
              </a:rPr>
              <a:t> of N </a:t>
            </a:r>
            <a:r>
              <a:rPr lang="hu-HU" sz="2000" b="1" dirty="0" err="1">
                <a:solidFill>
                  <a:schemeClr val="bg1"/>
                </a:solidFill>
              </a:rPr>
              <a:t>losses</a:t>
            </a: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000" b="1" dirty="0">
                <a:solidFill>
                  <a:schemeClr val="bg1"/>
                </a:solidFill>
              </a:rPr>
              <a:t>Land use change: from arable to grassland</a:t>
            </a:r>
            <a:endParaRPr lang="hu-HU" sz="20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hu-HU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hu-HU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hu-HU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hu-HU" sz="2000" b="1" dirty="0">
                <a:solidFill>
                  <a:schemeClr val="bg1"/>
                </a:solidFill>
              </a:rPr>
              <a:t>N</a:t>
            </a:r>
            <a:r>
              <a:rPr lang="en-GB" sz="2000" b="1" dirty="0" err="1">
                <a:solidFill>
                  <a:schemeClr val="bg1"/>
                </a:solidFill>
              </a:rPr>
              <a:t>ew</a:t>
            </a:r>
            <a:r>
              <a:rPr lang="en-GB" sz="2000" b="1" dirty="0">
                <a:solidFill>
                  <a:schemeClr val="bg1"/>
                </a:solidFill>
              </a:rPr>
              <a:t>, climate adaptive crops or crop genotypes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GB" sz="2000" b="1" dirty="0">
              <a:solidFill>
                <a:schemeClr val="bg1"/>
              </a:solidFill>
            </a:endParaRPr>
          </a:p>
          <a:p>
            <a:pPr marL="990600" lvl="1" indent="-304800">
              <a:lnSpc>
                <a:spcPts val="2300"/>
              </a:lnSpc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AFC08C-4FBC-2E34-D70E-743690E6E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76" y="2823188"/>
            <a:ext cx="2654862" cy="1357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37EEB9-35BE-E34F-779B-0C3CB0B71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318" y="2823188"/>
            <a:ext cx="2469347" cy="13570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685A70-4B2C-16A4-17DD-F9E2F66C58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3372"/>
          <a:stretch/>
        </p:blipFill>
        <p:spPr>
          <a:xfrm>
            <a:off x="603578" y="1019158"/>
            <a:ext cx="5387319" cy="1283726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D220B888-934B-A879-50B0-E79248EB92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23"/>
          <a:stretch/>
        </p:blipFill>
        <p:spPr bwMode="auto">
          <a:xfrm>
            <a:off x="864704" y="4997160"/>
            <a:ext cx="4300611" cy="159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F3B136-3AA8-37D0-E990-8B15117B63DE}"/>
              </a:ext>
            </a:extLst>
          </p:cNvPr>
          <p:cNvSpPr txBox="1"/>
          <p:nvPr/>
        </p:nvSpPr>
        <p:spPr>
          <a:xfrm>
            <a:off x="6527381" y="4838937"/>
            <a:ext cx="5325774" cy="1506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mitigate drought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Increases water use efficiency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Increases nutrient use efficiency </a:t>
            </a:r>
          </a:p>
          <a:p>
            <a:pPr lvl="1">
              <a:lnSpc>
                <a:spcPts val="2800"/>
              </a:lnSpc>
            </a:pP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308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84C76D24-0157-4DB8-C900-809B439A72D0}"/>
              </a:ext>
            </a:extLst>
          </p:cNvPr>
          <p:cNvSpPr txBox="1">
            <a:spLocks/>
          </p:cNvSpPr>
          <p:nvPr/>
        </p:nvSpPr>
        <p:spPr>
          <a:xfrm>
            <a:off x="107142" y="1376771"/>
            <a:ext cx="11193175" cy="4467437"/>
          </a:xfrm>
          <a:prstGeom prst="rect">
            <a:avLst/>
          </a:prstGeom>
          <a:ln w="12700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spcBef>
                <a:spcPts val="600"/>
              </a:spcBef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GB" sz="2200" b="1" i="1" dirty="0">
                <a:cs typeface="Times" pitchFamily="18" charset="0"/>
              </a:rPr>
              <a:t>Goal:</a:t>
            </a:r>
            <a:r>
              <a:rPr lang="en-GB" sz="2200" dirty="0">
                <a:cs typeface="Times" pitchFamily="18" charset="0"/>
              </a:rPr>
              <a:t> </a:t>
            </a:r>
            <a:r>
              <a:rPr lang="en-GB" sz="2200" dirty="0"/>
              <a:t>To understand the naturally observed phenomena and be able to predict them</a:t>
            </a:r>
          </a:p>
          <a:p>
            <a:pPr marL="57150" indent="0">
              <a:spcBef>
                <a:spcPts val="600"/>
              </a:spcBef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endParaRPr lang="en-GB" sz="2200" dirty="0"/>
          </a:p>
          <a:p>
            <a:pPr marL="814387" lvl="1">
              <a:buClr>
                <a:srgbClr val="197960"/>
              </a:buClr>
              <a:buSzPct val="100000"/>
              <a:defRPr/>
            </a:pPr>
            <a:endParaRPr lang="en-GB" sz="2200" dirty="0">
              <a:cs typeface="Times" pitchFamily="18" charset="0"/>
            </a:endParaRPr>
          </a:p>
          <a:p>
            <a:pPr marL="57150" indent="0"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GB" sz="2200" b="1" i="1" dirty="0">
                <a:cs typeface="Times" pitchFamily="18" charset="0"/>
              </a:rPr>
              <a:t>We do use models for 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en-GB" sz="2200" dirty="0"/>
              <a:t>developing scientific understanding of complex systems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en-GB" sz="2200" dirty="0" err="1"/>
              <a:t>spatio</a:t>
            </a:r>
            <a:r>
              <a:rPr lang="en-GB" sz="2200" dirty="0"/>
              <a:t>-temporal extension of the knowledge gained </a:t>
            </a:r>
            <a:br>
              <a:rPr lang="en-GB" sz="2200" dirty="0"/>
            </a:br>
            <a:r>
              <a:rPr lang="en-GB" sz="2200" dirty="0"/>
              <a:t>   (data from experiment/monitoring relationships can not be extrapolated in space/time)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en-GB" sz="2200" dirty="0"/>
              <a:t>testing the reaction of the system to changing/unobservable conditions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hu-HU" sz="2200" dirty="0"/>
              <a:t>o</a:t>
            </a:r>
            <a:r>
              <a:rPr lang="en-GB" sz="2200" dirty="0" err="1"/>
              <a:t>ptimis</a:t>
            </a:r>
            <a:r>
              <a:rPr lang="hu-HU" sz="2200" dirty="0" err="1"/>
              <a:t>ation</a:t>
            </a:r>
            <a:r>
              <a:rPr lang="en-GB" sz="2200" dirty="0"/>
              <a:t>, planning and decision-making </a:t>
            </a:r>
          </a:p>
          <a:p>
            <a:pPr marL="457200" lvl="1" indent="0">
              <a:spcBef>
                <a:spcPts val="0"/>
              </a:spcBef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endParaRPr lang="en-GB" sz="2200" dirty="0">
              <a:cs typeface="Times" pitchFamily="18" charset="0"/>
            </a:endParaRPr>
          </a:p>
          <a:p>
            <a:pPr marL="800100" lvl="1" indent="-342900">
              <a:spcBef>
                <a:spcPts val="0"/>
              </a:spcBef>
              <a:buClr>
                <a:srgbClr val="197960"/>
              </a:buClr>
              <a:buSzPct val="100000"/>
              <a:buFont typeface="+mj-lt"/>
              <a:buAutoNum type="arabicPeriod"/>
              <a:defRPr/>
            </a:pPr>
            <a:endParaRPr lang="en-GB" sz="2200" dirty="0">
              <a:cs typeface="Times" pitchFamily="18" charset="0"/>
            </a:endParaRPr>
          </a:p>
          <a:p>
            <a:pPr marL="457200" lvl="1" indent="0">
              <a:spcBef>
                <a:spcPts val="300"/>
              </a:spcBef>
              <a:buClr>
                <a:srgbClr val="197960"/>
              </a:buClr>
              <a:buFont typeface="Arial" panose="020B0604020202020204" pitchFamily="34" charset="0"/>
              <a:buNone/>
              <a:defRPr/>
            </a:pPr>
            <a:endParaRPr lang="en-GB" sz="2200" dirty="0">
              <a:cs typeface="Times" pitchFamily="18" charset="0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B0539360-62FD-1BBB-F90C-F9782E70F42F}"/>
              </a:ext>
            </a:extLst>
          </p:cNvPr>
          <p:cNvSpPr txBox="1">
            <a:spLocks/>
          </p:cNvSpPr>
          <p:nvPr/>
        </p:nvSpPr>
        <p:spPr>
          <a:xfrm>
            <a:off x="1775842" y="135378"/>
            <a:ext cx="8112125" cy="6380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>
                <a:latin typeface="Georgia" panose="02040502050405020303" pitchFamily="18" charset="0"/>
              </a:rPr>
              <a:t>Why do we need process-based models?</a:t>
            </a:r>
          </a:p>
          <a:p>
            <a:pPr marL="0" indent="0">
              <a:buNone/>
            </a:pPr>
            <a:endParaRPr lang="nb-NO" sz="2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133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1CC01-EBDA-86E8-F565-F2B3E949A6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2278" y="819095"/>
            <a:ext cx="11847444" cy="545834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Integrate the existing data and knowledge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Incorporate physically based description of various processes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Capable to describe complex systems and relationships</a:t>
            </a:r>
          </a:p>
          <a:p>
            <a:endParaRPr lang="en-GB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2000" b="1" dirty="0">
                <a:solidFill>
                  <a:schemeClr val="tx1"/>
                </a:solidFill>
              </a:rPr>
              <a:t> Can be used for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 err="1">
                <a:solidFill>
                  <a:schemeClr val="tx1"/>
                </a:solidFill>
              </a:rPr>
              <a:t>Improvin</a:t>
            </a:r>
            <a:r>
              <a:rPr lang="hu-HU" sz="2000" dirty="0">
                <a:solidFill>
                  <a:schemeClr val="tx1"/>
                </a:solidFill>
              </a:rPr>
              <a:t>g</a:t>
            </a:r>
            <a:r>
              <a:rPr lang="en-GB" sz="2000" dirty="0">
                <a:solidFill>
                  <a:schemeClr val="tx1"/>
                </a:solidFill>
              </a:rPr>
              <a:t> our knowledge about the systems and processes in focus</a:t>
            </a:r>
            <a:r>
              <a:rPr lang="hu-HU" sz="2000" dirty="0">
                <a:solidFill>
                  <a:schemeClr val="tx1"/>
                </a:solidFill>
              </a:rPr>
              <a:t> </a:t>
            </a:r>
            <a:r>
              <a:rPr lang="hu-HU" sz="2000" dirty="0" err="1">
                <a:solidFill>
                  <a:schemeClr val="tx1"/>
                </a:solidFill>
              </a:rPr>
              <a:t>as</a:t>
            </a:r>
            <a:r>
              <a:rPr lang="hu-HU" sz="2000" dirty="0">
                <a:solidFill>
                  <a:schemeClr val="tx1"/>
                </a:solidFill>
              </a:rPr>
              <a:t> </a:t>
            </a:r>
            <a:r>
              <a:rPr lang="hu-HU" sz="2000" dirty="0" err="1">
                <a:solidFill>
                  <a:schemeClr val="tx1"/>
                </a:solidFill>
              </a:rPr>
              <a:t>well</a:t>
            </a:r>
            <a:r>
              <a:rPr lang="hu-HU" sz="2000" dirty="0">
                <a:solidFill>
                  <a:schemeClr val="tx1"/>
                </a:solidFill>
              </a:rPr>
              <a:t> </a:t>
            </a:r>
            <a:r>
              <a:rPr lang="hu-HU" sz="2000" dirty="0" err="1">
                <a:solidFill>
                  <a:schemeClr val="tx1"/>
                </a:solidFill>
              </a:rPr>
              <a:t>as</a:t>
            </a:r>
            <a:r>
              <a:rPr lang="hu-HU" sz="2000" dirty="0">
                <a:solidFill>
                  <a:schemeClr val="tx1"/>
                </a:solidFill>
              </a:rPr>
              <a:t> </a:t>
            </a:r>
            <a:r>
              <a:rPr lang="hu-HU" sz="2000" dirty="0" err="1">
                <a:solidFill>
                  <a:schemeClr val="tx1"/>
                </a:solidFill>
              </a:rPr>
              <a:t>our</a:t>
            </a:r>
            <a:r>
              <a:rPr lang="hu-HU" sz="2000" dirty="0">
                <a:solidFill>
                  <a:schemeClr val="tx1"/>
                </a:solidFill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br>
              <a:rPr lang="en-GB" sz="2000" dirty="0">
                <a:solidFill>
                  <a:schemeClr val="tx1"/>
                </a:solidFill>
              </a:rPr>
            </a:br>
            <a:r>
              <a:rPr lang="en-GB" sz="2000" dirty="0">
                <a:solidFill>
                  <a:schemeClr val="tx1"/>
                </a:solidFill>
              </a:rPr>
              <a:t>process-understanding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Extrapolating our knowledge for conditions that we have not experienced before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Optimising various solutions </a:t>
            </a:r>
          </a:p>
          <a:p>
            <a:pPr marL="0" indent="0">
              <a:buNone/>
            </a:pPr>
            <a:endParaRPr lang="hu-HU" sz="20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hu-HU" sz="2000" b="1" dirty="0" err="1">
                <a:solidFill>
                  <a:schemeClr val="tx1"/>
                </a:solidFill>
              </a:rPr>
              <a:t>Tools</a:t>
            </a:r>
            <a:r>
              <a:rPr lang="hu-HU" sz="2000" b="1" dirty="0">
                <a:solidFill>
                  <a:schemeClr val="tx1"/>
                </a:solidFill>
              </a:rPr>
              <a:t> </a:t>
            </a:r>
            <a:r>
              <a:rPr lang="hu-HU" sz="2000" b="1" dirty="0" err="1">
                <a:solidFill>
                  <a:schemeClr val="tx1"/>
                </a:solidFill>
              </a:rPr>
              <a:t>for</a:t>
            </a:r>
            <a:r>
              <a:rPr lang="hu-HU" sz="2000" b="1" dirty="0">
                <a:solidFill>
                  <a:schemeClr val="tx1"/>
                </a:solidFill>
              </a:rPr>
              <a:t> e</a:t>
            </a:r>
            <a:r>
              <a:rPr lang="en-US" sz="2000" b="1" dirty="0">
                <a:solidFill>
                  <a:schemeClr val="tx1"/>
                </a:solidFill>
              </a:rPr>
              <a:t>stablishing linkages between farm nitrogen surplus and nitrogen concentrations in surface water</a:t>
            </a:r>
            <a:br>
              <a:rPr lang="en-US" sz="2000" dirty="0">
                <a:solidFill>
                  <a:schemeClr val="tx1"/>
                </a:solidFill>
              </a:rPr>
            </a:br>
            <a:endParaRPr lang="en-GB" sz="20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GB" sz="2000" b="1" dirty="0">
                <a:solidFill>
                  <a:srgbClr val="C00000"/>
                </a:solidFill>
              </a:rPr>
              <a:t>BUT!!! Should be used following the principles of „good modelling practice” </a:t>
            </a:r>
          </a:p>
          <a:p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8DFA2B-E636-6C9F-A850-BF9F9F570704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Process-based environmental models</a:t>
            </a:r>
          </a:p>
        </p:txBody>
      </p:sp>
    </p:spTree>
    <p:extLst>
      <p:ext uri="{BB962C8B-B14F-4D97-AF65-F5344CB8AC3E}">
        <p14:creationId xmlns:p14="http://schemas.microsoft.com/office/powerpoint/2010/main" val="9422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91" y="274161"/>
            <a:ext cx="10933593" cy="511031"/>
          </a:xfrm>
        </p:spPr>
        <p:txBody>
          <a:bodyPr>
            <a:normAutofit fontScale="90000"/>
          </a:bodyPr>
          <a:lstStyle/>
          <a:p>
            <a:r>
              <a:rPr lang="en-GB" sz="2600" b="1"/>
              <a:t>Hydro-geochemical models in their respective spatio-temporal scale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1093305" y="983974"/>
            <a:ext cx="9280259" cy="508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205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881DA74-CF44-EAE5-6F30-C721B145A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93AF36BC-69D9-5143-8F46-C06BDC96D2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8885" r="7238"/>
          <a:stretch/>
        </p:blipFill>
        <p:spPr bwMode="auto">
          <a:xfrm>
            <a:off x="180826" y="1682682"/>
            <a:ext cx="6085542" cy="3492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B181FC-0D76-3243-497B-E03C88CF9063}"/>
              </a:ext>
            </a:extLst>
          </p:cNvPr>
          <p:cNvSpPr txBox="1"/>
          <p:nvPr/>
        </p:nvSpPr>
        <p:spPr>
          <a:xfrm>
            <a:off x="-50378" y="8936"/>
            <a:ext cx="115175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Why focusing on agriculture?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DE742-E6EA-9670-FA2A-B07306A8F5DA}"/>
              </a:ext>
            </a:extLst>
          </p:cNvPr>
          <p:cNvSpPr txBox="1"/>
          <p:nvPr/>
        </p:nvSpPr>
        <p:spPr>
          <a:xfrm>
            <a:off x="7034568" y="1156464"/>
            <a:ext cx="4992042" cy="2195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Various nitrogen sources</a:t>
            </a:r>
          </a:p>
          <a:p>
            <a:pPr>
              <a:lnSpc>
                <a:spcPts val="2800"/>
              </a:lnSpc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Atmospheric deposition 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(problem at larger scales, other WPs)</a:t>
            </a:r>
            <a:endParaRPr lang="hu-HU" sz="2000" dirty="0"/>
          </a:p>
          <a:p>
            <a:pPr lvl="1">
              <a:lnSpc>
                <a:spcPts val="2800"/>
              </a:lnSpc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339DDC3-4FB8-E2EB-30C6-DBB9FE9DB94F}"/>
              </a:ext>
            </a:extLst>
          </p:cNvPr>
          <p:cNvSpPr/>
          <p:nvPr/>
        </p:nvSpPr>
        <p:spPr>
          <a:xfrm>
            <a:off x="3113637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D924BFB-830A-365D-A145-7CC6FD53E262}"/>
              </a:ext>
            </a:extLst>
          </p:cNvPr>
          <p:cNvSpPr/>
          <p:nvPr/>
        </p:nvSpPr>
        <p:spPr>
          <a:xfrm>
            <a:off x="3729438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57AD46E8-D8C2-93F2-C327-69960376814F}"/>
              </a:ext>
            </a:extLst>
          </p:cNvPr>
          <p:cNvSpPr/>
          <p:nvPr/>
        </p:nvSpPr>
        <p:spPr>
          <a:xfrm>
            <a:off x="7132701" y="2281073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833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156" y="99416"/>
            <a:ext cx="9452113" cy="511031"/>
          </a:xfrm>
        </p:spPr>
        <p:txBody>
          <a:bodyPr>
            <a:normAutofit/>
          </a:bodyPr>
          <a:lstStyle/>
          <a:p>
            <a:r>
              <a:rPr lang="en-GB" sz="2600" b="1" dirty="0"/>
              <a:t>Advantages  of using SWAT+  in MARCHES – WHY?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5384703" y="1451113"/>
            <a:ext cx="6470804" cy="3548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D1293-26F8-00B7-B30F-19A3EAC77482}"/>
              </a:ext>
            </a:extLst>
          </p:cNvPr>
          <p:cNvSpPr txBox="1"/>
          <p:nvPr/>
        </p:nvSpPr>
        <p:spPr>
          <a:xfrm>
            <a:off x="66261" y="1438932"/>
            <a:ext cx="1214705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Capable to simulate the processes in focus</a:t>
            </a: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err="1"/>
              <a:t>Accounts</a:t>
            </a:r>
            <a:r>
              <a:rPr lang="hu-HU" sz="2000" dirty="0"/>
              <a:t> </a:t>
            </a:r>
            <a:r>
              <a:rPr lang="hu-HU" sz="2000" dirty="0" err="1"/>
              <a:t>for</a:t>
            </a:r>
            <a:r>
              <a:rPr lang="hu-HU" sz="2000" dirty="0"/>
              <a:t> </a:t>
            </a:r>
            <a:r>
              <a:rPr lang="hu-HU" sz="2000" dirty="0" err="1"/>
              <a:t>connectivity</a:t>
            </a:r>
            <a:r>
              <a:rPr lang="hu-HU" sz="2000" dirty="0"/>
              <a:t> 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Free 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Widely used and tested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Excellent support team and support group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Spatial aspects of representing a catchment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Implementation of structural measures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Agriculture-oriented (field management schemes, in-field measures)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08C01D8-028A-2853-932D-64DBD06A2768}"/>
              </a:ext>
            </a:extLst>
          </p:cNvPr>
          <p:cNvSpPr/>
          <p:nvPr/>
        </p:nvSpPr>
        <p:spPr>
          <a:xfrm>
            <a:off x="8130209" y="1633476"/>
            <a:ext cx="1928191" cy="187503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C87B704-6DD8-E5BE-568C-6F4927991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6" y="6131426"/>
            <a:ext cx="805070" cy="64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1783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590" y="99441"/>
            <a:ext cx="9452113" cy="511031"/>
          </a:xfrm>
        </p:spPr>
        <p:txBody>
          <a:bodyPr>
            <a:normAutofit/>
          </a:bodyPr>
          <a:lstStyle/>
          <a:p>
            <a:r>
              <a:rPr lang="en-GB" sz="2600" b="1" dirty="0"/>
              <a:t>Particularities of SWAT+ / disadvantages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5384703" y="1451113"/>
            <a:ext cx="6470804" cy="3548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D1293-26F8-00B7-B30F-19A3EAC77482}"/>
              </a:ext>
            </a:extLst>
          </p:cNvPr>
          <p:cNvSpPr txBox="1"/>
          <p:nvPr/>
        </p:nvSpPr>
        <p:spPr>
          <a:xfrm>
            <a:off x="66261" y="1473392"/>
            <a:ext cx="1214705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Extremely </a:t>
            </a:r>
            <a:r>
              <a:rPr lang="en-GB" sz="2000" b="1" dirty="0"/>
              <a:t>robust</a:t>
            </a:r>
            <a:r>
              <a:rPr lang="en-GB" sz="2000" dirty="0"/>
              <a:t>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Extremely </a:t>
            </a:r>
            <a:r>
              <a:rPr lang="en-GB" sz="2000" b="1" dirty="0"/>
              <a:t>data demanding </a:t>
            </a:r>
            <a:r>
              <a:rPr lang="en-GB" sz="2000" dirty="0"/>
              <a:t>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Data scarcity problems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Time consuming to set it up and calibrate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Bugs found all the time, newer versions come 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Different version, not easy to find support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Relatively new model (developed from SWAT2012) – documentation is not yet complete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08C01D8-028A-2853-932D-64DBD06A2768}"/>
              </a:ext>
            </a:extLst>
          </p:cNvPr>
          <p:cNvSpPr/>
          <p:nvPr/>
        </p:nvSpPr>
        <p:spPr>
          <a:xfrm>
            <a:off x="8130209" y="1633476"/>
            <a:ext cx="1928191" cy="187503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C87B704-6DD8-E5BE-568C-6F4927991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6" y="6131426"/>
            <a:ext cx="805070" cy="64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248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8B5C4D6A-1C45-95D5-E3B5-397A3F402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auto">
          <a:xfrm>
            <a:off x="366644" y="1162535"/>
            <a:ext cx="11735904" cy="51625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0005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Model setup and parameterisation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Available data from the study catchment(s) and reach(es) 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Literature review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Expert assumptions (qualitative information)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Verification 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Soft calibration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Hard calibration </a:t>
            </a:r>
            <a:r>
              <a:rPr lang="en-GB" sz="2000" dirty="0">
                <a:latin typeface="+mj-lt"/>
                <a:cs typeface="Times" pitchFamily="18" charset="0"/>
              </a:rPr>
              <a:t>(minimizing the difference between measured and modelled discharge and nitrate values)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Validation 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Scenario analyses </a:t>
            </a:r>
            <a:r>
              <a:rPr lang="en-GB" sz="2000" dirty="0">
                <a:latin typeface="+mj-lt"/>
                <a:cs typeface="Times" pitchFamily="18" charset="0"/>
              </a:rPr>
              <a:t>(evaluating the effects of NBSs on water quality under present and future conditions)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Management scenarios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Implementation of measures 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Climate change scenarios</a:t>
            </a:r>
          </a:p>
          <a:p>
            <a:pPr marL="40005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91440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857250" lvl="3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0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38784-824A-1275-675C-36F1A6C7E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13565"/>
            <a:ext cx="9452113" cy="511031"/>
          </a:xfrm>
        </p:spPr>
        <p:txBody>
          <a:bodyPr>
            <a:normAutofit/>
          </a:bodyPr>
          <a:lstStyle/>
          <a:p>
            <a:pPr algn="ctr"/>
            <a:r>
              <a:rPr lang="hu-HU" sz="2600" b="1" dirty="0"/>
              <a:t>Modelling </a:t>
            </a:r>
            <a:r>
              <a:rPr lang="hu-HU" sz="2600" b="1" dirty="0" err="1"/>
              <a:t>workflow</a:t>
            </a:r>
            <a:r>
              <a:rPr lang="hu-HU" sz="2600" b="1" dirty="0"/>
              <a:t> </a:t>
            </a:r>
            <a:endParaRPr lang="en-GB" sz="2600" b="1" dirty="0"/>
          </a:p>
        </p:txBody>
      </p:sp>
    </p:spTree>
    <p:extLst>
      <p:ext uri="{BB962C8B-B14F-4D97-AF65-F5344CB8AC3E}">
        <p14:creationId xmlns:p14="http://schemas.microsoft.com/office/powerpoint/2010/main" val="909108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9DD21-0FF9-8BCD-47FB-9C20E9DE1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8B585-F2C0-ADD6-A5AA-260F6A24B5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A6AF84-5E32-5311-6C3B-77C5C1B389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5" t="12500" r="7812"/>
          <a:stretch/>
        </p:blipFill>
        <p:spPr>
          <a:xfrm>
            <a:off x="212408" y="160337"/>
            <a:ext cx="11767184" cy="6537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EC38F2-1B61-DD25-7489-D1AE777238FA}"/>
              </a:ext>
            </a:extLst>
          </p:cNvPr>
          <p:cNvSpPr txBox="1"/>
          <p:nvPr/>
        </p:nvSpPr>
        <p:spPr>
          <a:xfrm>
            <a:off x="9054547" y="5940334"/>
            <a:ext cx="2425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>
                <a:solidFill>
                  <a:srgbClr val="0070C0"/>
                </a:solidFill>
              </a:rPr>
              <a:t>Source</a:t>
            </a:r>
            <a:r>
              <a:rPr lang="hu-HU" sz="1400" dirty="0">
                <a:solidFill>
                  <a:srgbClr val="0070C0"/>
                </a:solidFill>
              </a:rPr>
              <a:t>: K. Bieger </a:t>
            </a:r>
            <a:r>
              <a:rPr lang="hu-HU" sz="1400" dirty="0" err="1">
                <a:solidFill>
                  <a:srgbClr val="0070C0"/>
                </a:solidFill>
              </a:rPr>
              <a:t>et</a:t>
            </a:r>
            <a:r>
              <a:rPr lang="hu-HU" sz="1400" dirty="0">
                <a:solidFill>
                  <a:srgbClr val="0070C0"/>
                </a:solidFill>
              </a:rPr>
              <a:t> </a:t>
            </a:r>
            <a:r>
              <a:rPr lang="hu-HU" sz="1400" dirty="0" err="1">
                <a:solidFill>
                  <a:srgbClr val="0070C0"/>
                </a:solidFill>
              </a:rPr>
              <a:t>al</a:t>
            </a:r>
            <a:r>
              <a:rPr lang="hu-HU" sz="1400" dirty="0">
                <a:solidFill>
                  <a:srgbClr val="0070C0"/>
                </a:solidFill>
              </a:rPr>
              <a:t>. </a:t>
            </a:r>
            <a:endParaRPr lang="nb-NO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773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D9237-B8B9-EECB-CF00-AF6FB1701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B687F-ABD3-1E49-14DD-CB0B6941B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E58DCB-52EC-34ED-E531-128526C6C8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34" t="13798" r="8438"/>
          <a:stretch/>
        </p:blipFill>
        <p:spPr>
          <a:xfrm>
            <a:off x="257175" y="209549"/>
            <a:ext cx="11936066" cy="66484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B6A27A-0FCE-2EFC-D647-3427B70F0CCC}"/>
              </a:ext>
            </a:extLst>
          </p:cNvPr>
          <p:cNvSpPr txBox="1"/>
          <p:nvPr/>
        </p:nvSpPr>
        <p:spPr>
          <a:xfrm>
            <a:off x="4084981" y="6094222"/>
            <a:ext cx="2425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>
                <a:solidFill>
                  <a:srgbClr val="0070C0"/>
                </a:solidFill>
              </a:rPr>
              <a:t>Source</a:t>
            </a:r>
            <a:r>
              <a:rPr lang="hu-HU" sz="1400" dirty="0">
                <a:solidFill>
                  <a:srgbClr val="0070C0"/>
                </a:solidFill>
              </a:rPr>
              <a:t>: K. Bieger </a:t>
            </a:r>
            <a:r>
              <a:rPr lang="hu-HU" sz="1400" dirty="0" err="1">
                <a:solidFill>
                  <a:srgbClr val="0070C0"/>
                </a:solidFill>
              </a:rPr>
              <a:t>et</a:t>
            </a:r>
            <a:r>
              <a:rPr lang="hu-HU" sz="1400" dirty="0">
                <a:solidFill>
                  <a:srgbClr val="0070C0"/>
                </a:solidFill>
              </a:rPr>
              <a:t> </a:t>
            </a:r>
            <a:r>
              <a:rPr lang="hu-HU" sz="1400" dirty="0" err="1">
                <a:solidFill>
                  <a:srgbClr val="0070C0"/>
                </a:solidFill>
              </a:rPr>
              <a:t>al</a:t>
            </a:r>
            <a:r>
              <a:rPr lang="hu-HU" sz="1400" dirty="0">
                <a:solidFill>
                  <a:srgbClr val="0070C0"/>
                </a:solidFill>
              </a:rPr>
              <a:t>. </a:t>
            </a:r>
            <a:endParaRPr lang="nb-NO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991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pplication of SWAT hydrological model for assessing water availability at  the Sherigu catchment of Ghana and Southern Burkina Faso - ScienceDirect">
            <a:extLst>
              <a:ext uri="{FF2B5EF4-FFF2-40B4-BE49-F238E27FC236}">
                <a16:creationId xmlns:a16="http://schemas.microsoft.com/office/drawing/2014/main" id="{88B1E3D3-307E-6DD8-DE45-F095DDCD1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174" y="572228"/>
            <a:ext cx="8356904" cy="615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9ECF964-E671-18B9-C274-D7E6DFE2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243" y="99416"/>
            <a:ext cx="7036905" cy="511031"/>
          </a:xfrm>
        </p:spPr>
        <p:txBody>
          <a:bodyPr>
            <a:normAutofit/>
          </a:bodyPr>
          <a:lstStyle/>
          <a:p>
            <a:r>
              <a:rPr lang="hu-HU" sz="2600" b="1" dirty="0"/>
              <a:t>SWAT+ </a:t>
            </a:r>
            <a:r>
              <a:rPr lang="hu-HU" sz="2600" b="1" dirty="0" err="1"/>
              <a:t>land</a:t>
            </a:r>
            <a:r>
              <a:rPr lang="hu-HU" sz="2600" b="1" dirty="0"/>
              <a:t> </a:t>
            </a:r>
            <a:r>
              <a:rPr lang="hu-HU" sz="2600" b="1" dirty="0" err="1"/>
              <a:t>hydrological</a:t>
            </a:r>
            <a:r>
              <a:rPr lang="hu-HU" sz="2600" b="1" dirty="0"/>
              <a:t> </a:t>
            </a:r>
            <a:r>
              <a:rPr lang="hu-HU" sz="2600" b="1" dirty="0" err="1"/>
              <a:t>processes</a:t>
            </a:r>
            <a:endParaRPr lang="en-GB" sz="2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F5FD57-71AD-1B3D-992A-148D3FA1E560}"/>
              </a:ext>
            </a:extLst>
          </p:cNvPr>
          <p:cNvSpPr txBox="1"/>
          <p:nvPr/>
        </p:nvSpPr>
        <p:spPr>
          <a:xfrm>
            <a:off x="9798078" y="5659108"/>
            <a:ext cx="2425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>
                <a:solidFill>
                  <a:srgbClr val="0070C0"/>
                </a:solidFill>
              </a:rPr>
              <a:t>Source</a:t>
            </a:r>
            <a:r>
              <a:rPr lang="hu-HU" sz="1400" dirty="0">
                <a:solidFill>
                  <a:srgbClr val="0070C0"/>
                </a:solidFill>
              </a:rPr>
              <a:t>: K. Bieger </a:t>
            </a:r>
            <a:r>
              <a:rPr lang="hu-HU" sz="1400" dirty="0" err="1">
                <a:solidFill>
                  <a:srgbClr val="0070C0"/>
                </a:solidFill>
              </a:rPr>
              <a:t>et</a:t>
            </a:r>
            <a:r>
              <a:rPr lang="hu-HU" sz="1400" dirty="0">
                <a:solidFill>
                  <a:srgbClr val="0070C0"/>
                </a:solidFill>
              </a:rPr>
              <a:t> </a:t>
            </a:r>
            <a:r>
              <a:rPr lang="hu-HU" sz="1400" dirty="0" err="1">
                <a:solidFill>
                  <a:srgbClr val="0070C0"/>
                </a:solidFill>
              </a:rPr>
              <a:t>al</a:t>
            </a:r>
            <a:r>
              <a:rPr lang="hu-HU" sz="1400" dirty="0">
                <a:solidFill>
                  <a:srgbClr val="0070C0"/>
                </a:solidFill>
              </a:rPr>
              <a:t>. </a:t>
            </a:r>
            <a:endParaRPr lang="nb-NO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5757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A54CA86-6155-09D7-1394-1862AB2DC26C}"/>
              </a:ext>
            </a:extLst>
          </p:cNvPr>
          <p:cNvGrpSpPr/>
          <p:nvPr/>
        </p:nvGrpSpPr>
        <p:grpSpPr>
          <a:xfrm>
            <a:off x="237461" y="1001420"/>
            <a:ext cx="9757458" cy="4794444"/>
            <a:chOff x="92597" y="385068"/>
            <a:chExt cx="9757458" cy="479444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7542FF9-3FEF-B6E4-5620-72FF3E9057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" t="15888" r="1307" b="14577"/>
            <a:stretch/>
          </p:blipFill>
          <p:spPr bwMode="auto">
            <a:xfrm>
              <a:off x="92597" y="385068"/>
              <a:ext cx="9757458" cy="4768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D56CA3C-51EB-F7ED-93A4-BDEC2602D545}"/>
                </a:ext>
              </a:extLst>
            </p:cNvPr>
            <p:cNvSpPr/>
            <p:nvPr/>
          </p:nvSpPr>
          <p:spPr>
            <a:xfrm>
              <a:off x="137661" y="4527858"/>
              <a:ext cx="9139267" cy="65165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E8FC6ED-EE34-808E-FCB1-5E34F5C96269}"/>
              </a:ext>
            </a:extLst>
          </p:cNvPr>
          <p:cNvSpPr txBox="1"/>
          <p:nvPr/>
        </p:nvSpPr>
        <p:spPr>
          <a:xfrm>
            <a:off x="335665" y="1393420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9900"/>
                </a:solidFill>
              </a:rPr>
              <a:t>Forest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058F0-5ECD-6F15-9069-8A03F4B17934}"/>
              </a:ext>
            </a:extLst>
          </p:cNvPr>
          <p:cNvSpPr txBox="1"/>
          <p:nvPr/>
        </p:nvSpPr>
        <p:spPr>
          <a:xfrm>
            <a:off x="2709440" y="1592942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996633"/>
                </a:solidFill>
              </a:rPr>
              <a:t>Urban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40D03E-BF03-4AFE-5FC6-CD052F1896A5}"/>
              </a:ext>
            </a:extLst>
          </p:cNvPr>
          <p:cNvSpPr txBox="1"/>
          <p:nvPr/>
        </p:nvSpPr>
        <p:spPr>
          <a:xfrm>
            <a:off x="6309473" y="2312084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Cropland</a:t>
            </a:r>
          </a:p>
        </p:txBody>
      </p:sp>
      <p:pic>
        <p:nvPicPr>
          <p:cNvPr id="1028" name="Picture 4" descr="Wheat Drawing by Liis Luige - Fine Art America">
            <a:extLst>
              <a:ext uri="{FF2B5EF4-FFF2-40B4-BE49-F238E27FC236}">
                <a16:creationId xmlns:a16="http://schemas.microsoft.com/office/drawing/2014/main" id="{032C149C-4F55-2904-E25F-7A8D34ADB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4124">
            <a:off x="6364934" y="2955805"/>
            <a:ext cx="1337729" cy="58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C66AB9-05E6-54F8-3C05-DB04B5F8B6C8}"/>
              </a:ext>
            </a:extLst>
          </p:cNvPr>
          <p:cNvSpPr txBox="1"/>
          <p:nvPr/>
        </p:nvSpPr>
        <p:spPr>
          <a:xfrm>
            <a:off x="4561448" y="1855085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Pasture </a:t>
            </a:r>
          </a:p>
        </p:txBody>
      </p:sp>
      <p:pic>
        <p:nvPicPr>
          <p:cNvPr id="1030" name="Picture 6" descr="Pasture Clipart and Stock Illustrations. 15,536 Pasture vector EPS  illustrations and drawings available to search from thousands of royalty  free clip art graphic designers.">
            <a:extLst>
              <a:ext uri="{FF2B5EF4-FFF2-40B4-BE49-F238E27FC236}">
                <a16:creationId xmlns:a16="http://schemas.microsoft.com/office/drawing/2014/main" id="{CE91417D-51F1-B598-261E-F49C2C8738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 b="13349"/>
          <a:stretch/>
        </p:blipFill>
        <p:spPr bwMode="auto">
          <a:xfrm rot="221861">
            <a:off x="4497193" y="2664899"/>
            <a:ext cx="1488797" cy="5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Городская среда рисунок - 79 фото">
            <a:extLst>
              <a:ext uri="{FF2B5EF4-FFF2-40B4-BE49-F238E27FC236}">
                <a16:creationId xmlns:a16="http://schemas.microsoft.com/office/drawing/2014/main" id="{0C6AA6A2-8FF8-B055-05B4-4025632D9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140">
            <a:off x="2140681" y="2316639"/>
            <a:ext cx="1950338" cy="77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F6B65FC4-4125-53DA-9337-D2681D6233BF}"/>
              </a:ext>
            </a:extLst>
          </p:cNvPr>
          <p:cNvSpPr/>
          <p:nvPr/>
        </p:nvSpPr>
        <p:spPr>
          <a:xfrm>
            <a:off x="9421792" y="5405377"/>
            <a:ext cx="573127" cy="1736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5FBC8D-9F4F-EFE6-6845-46F3FA9B7358}"/>
              </a:ext>
            </a:extLst>
          </p:cNvPr>
          <p:cNvSpPr txBox="1"/>
          <p:nvPr/>
        </p:nvSpPr>
        <p:spPr>
          <a:xfrm>
            <a:off x="293426" y="4557139"/>
            <a:ext cx="6887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Oxic</a:t>
            </a:r>
            <a:r>
              <a:rPr lang="en-GB" sz="2400" b="1" dirty="0">
                <a:solidFill>
                  <a:srgbClr val="002060"/>
                </a:solidFill>
              </a:rPr>
              <a:t> Groundwater</a:t>
            </a:r>
            <a:r>
              <a:rPr lang="hu-HU" sz="2400" b="1" dirty="0">
                <a:solidFill>
                  <a:srgbClr val="002060"/>
                </a:solidFill>
              </a:rPr>
              <a:t> </a:t>
            </a:r>
            <a:r>
              <a:rPr lang="en-GB" sz="2400" b="1" dirty="0">
                <a:solidFill>
                  <a:srgbClr val="002060"/>
                </a:solidFill>
              </a:rPr>
              <a:t>(near groundwater bodies)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47DA7-CD1D-2D68-C457-1B8198C1D6CE}"/>
              </a:ext>
            </a:extLst>
          </p:cNvPr>
          <p:cNvSpPr txBox="1"/>
          <p:nvPr/>
        </p:nvSpPr>
        <p:spPr>
          <a:xfrm>
            <a:off x="295153" y="5222749"/>
            <a:ext cx="5800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Suboxic</a:t>
            </a:r>
            <a:r>
              <a:rPr lang="en-GB" sz="2400" b="1" dirty="0">
                <a:solidFill>
                  <a:srgbClr val="002060"/>
                </a:solidFill>
              </a:rPr>
              <a:t> Groundwater      NO</a:t>
            </a:r>
            <a:r>
              <a:rPr lang="en-GB" sz="2400" b="1" baseline="-25000" dirty="0">
                <a:solidFill>
                  <a:srgbClr val="002060"/>
                </a:solidFill>
              </a:rPr>
              <a:t>3</a:t>
            </a:r>
            <a:r>
              <a:rPr lang="en-GB" sz="3000" b="1" baseline="30000" dirty="0">
                <a:solidFill>
                  <a:srgbClr val="002060"/>
                </a:solidFill>
              </a:rPr>
              <a:t>-                  </a:t>
            </a:r>
            <a:r>
              <a:rPr lang="en-GB" sz="2400" b="1" dirty="0">
                <a:solidFill>
                  <a:srgbClr val="002060"/>
                </a:solidFill>
              </a:rPr>
              <a:t>N</a:t>
            </a:r>
            <a:r>
              <a:rPr lang="en-GB" sz="2400" b="1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F188E62-E837-85B3-7EFA-4E3F803728EE}"/>
              </a:ext>
            </a:extLst>
          </p:cNvPr>
          <p:cNvSpPr/>
          <p:nvPr/>
        </p:nvSpPr>
        <p:spPr>
          <a:xfrm>
            <a:off x="4493753" y="5369431"/>
            <a:ext cx="471575" cy="1144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EA4A2B-145B-D2FE-5BF3-B00B9419D150}"/>
              </a:ext>
            </a:extLst>
          </p:cNvPr>
          <p:cNvSpPr txBox="1"/>
          <p:nvPr/>
        </p:nvSpPr>
        <p:spPr>
          <a:xfrm>
            <a:off x="1246189" y="3198167"/>
            <a:ext cx="19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Unsaturated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CAEC1A-77D1-0F26-F307-ED95BE594167}"/>
              </a:ext>
            </a:extLst>
          </p:cNvPr>
          <p:cNvSpPr txBox="1"/>
          <p:nvPr/>
        </p:nvSpPr>
        <p:spPr>
          <a:xfrm>
            <a:off x="8515669" y="3377914"/>
            <a:ext cx="2123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0070C0"/>
                </a:solidFill>
              </a:rPr>
              <a:t>Surface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408251-0E83-182B-D7E7-963BE4940825}"/>
              </a:ext>
            </a:extLst>
          </p:cNvPr>
          <p:cNvSpPr txBox="1"/>
          <p:nvPr/>
        </p:nvSpPr>
        <p:spPr>
          <a:xfrm>
            <a:off x="10050884" y="4187807"/>
            <a:ext cx="2123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>
                <a:solidFill>
                  <a:srgbClr val="0070C0"/>
                </a:solidFill>
              </a:rPr>
              <a:t>Sub-surface</a:t>
            </a:r>
            <a:r>
              <a:rPr lang="hu-HU" sz="2400" b="1" dirty="0">
                <a:solidFill>
                  <a:srgbClr val="0070C0"/>
                </a:solidFill>
              </a:rPr>
              <a:t>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E89901D-8BD2-EB35-C183-37BBD8EB188A}"/>
              </a:ext>
            </a:extLst>
          </p:cNvPr>
          <p:cNvGrpSpPr/>
          <p:nvPr/>
        </p:nvGrpSpPr>
        <p:grpSpPr>
          <a:xfrm>
            <a:off x="972273" y="3457295"/>
            <a:ext cx="5870113" cy="1138760"/>
            <a:chOff x="972273" y="3457295"/>
            <a:chExt cx="5870113" cy="1138760"/>
          </a:xfrm>
        </p:grpSpPr>
        <p:sp>
          <p:nvSpPr>
            <p:cNvPr id="26" name="Arrow: Down 25">
              <a:extLst>
                <a:ext uri="{FF2B5EF4-FFF2-40B4-BE49-F238E27FC236}">
                  <a16:creationId xmlns:a16="http://schemas.microsoft.com/office/drawing/2014/main" id="{3013969A-060B-3D83-0F85-4496DB989E52}"/>
                </a:ext>
              </a:extLst>
            </p:cNvPr>
            <p:cNvSpPr/>
            <p:nvPr/>
          </p:nvSpPr>
          <p:spPr>
            <a:xfrm>
              <a:off x="972273" y="3457295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7" name="Arrow: Down 26">
              <a:extLst>
                <a:ext uri="{FF2B5EF4-FFF2-40B4-BE49-F238E27FC236}">
                  <a16:creationId xmlns:a16="http://schemas.microsoft.com/office/drawing/2014/main" id="{CC2CDDF6-742F-E660-DDCB-C0777111F24A}"/>
                </a:ext>
              </a:extLst>
            </p:cNvPr>
            <p:cNvSpPr/>
            <p:nvPr/>
          </p:nvSpPr>
          <p:spPr>
            <a:xfrm>
              <a:off x="3483015" y="4075194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8" name="Arrow: Down 27">
              <a:extLst>
                <a:ext uri="{FF2B5EF4-FFF2-40B4-BE49-F238E27FC236}">
                  <a16:creationId xmlns:a16="http://schemas.microsoft.com/office/drawing/2014/main" id="{4C75B6C7-2309-429A-5957-2AB951F2502C}"/>
                </a:ext>
              </a:extLst>
            </p:cNvPr>
            <p:cNvSpPr/>
            <p:nvPr/>
          </p:nvSpPr>
          <p:spPr>
            <a:xfrm>
              <a:off x="4918837" y="4036278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9" name="Arrow: Down 28">
              <a:extLst>
                <a:ext uri="{FF2B5EF4-FFF2-40B4-BE49-F238E27FC236}">
                  <a16:creationId xmlns:a16="http://schemas.microsoft.com/office/drawing/2014/main" id="{50DB902F-974F-24A5-EA29-C0E1A978366F}"/>
                </a:ext>
              </a:extLst>
            </p:cNvPr>
            <p:cNvSpPr/>
            <p:nvPr/>
          </p:nvSpPr>
          <p:spPr>
            <a:xfrm>
              <a:off x="6495146" y="4048758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B25758A-3D11-C730-5772-15688804E1D7}"/>
              </a:ext>
            </a:extLst>
          </p:cNvPr>
          <p:cNvCxnSpPr/>
          <p:nvPr/>
        </p:nvCxnSpPr>
        <p:spPr>
          <a:xfrm flipH="1">
            <a:off x="7814586" y="3728147"/>
            <a:ext cx="688152" cy="222865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7E27FEF-CE55-CC4B-FAD7-C84EC48B5843}"/>
              </a:ext>
            </a:extLst>
          </p:cNvPr>
          <p:cNvCxnSpPr>
            <a:cxnSpLocks/>
          </p:cNvCxnSpPr>
          <p:nvPr/>
        </p:nvCxnSpPr>
        <p:spPr>
          <a:xfrm flipH="1">
            <a:off x="8345347" y="4557139"/>
            <a:ext cx="1920408" cy="350232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07975D6-F9B8-9285-3A29-9CE6E42EE58C}"/>
              </a:ext>
            </a:extLst>
          </p:cNvPr>
          <p:cNvSpPr txBox="1"/>
          <p:nvPr/>
        </p:nvSpPr>
        <p:spPr>
          <a:xfrm>
            <a:off x="7645587" y="129513"/>
            <a:ext cx="45464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Links within the system to be modelled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9D2969D-F9B7-41B9-DC8D-F67CCE1976FC}"/>
              </a:ext>
            </a:extLst>
          </p:cNvPr>
          <p:cNvSpPr txBox="1"/>
          <p:nvPr/>
        </p:nvSpPr>
        <p:spPr>
          <a:xfrm>
            <a:off x="1525111" y="6343690"/>
            <a:ext cx="87406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Modified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after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Lee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., 2020;</a:t>
            </a:r>
            <a:r>
              <a:rPr lang="nb-NO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https://doi.org/10.1016/j.envres.2020.109313</a:t>
            </a:r>
            <a:endParaRPr lang="nb-NO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18A7F07-FCD6-33AF-E170-64F0172C9F15}"/>
              </a:ext>
            </a:extLst>
          </p:cNvPr>
          <p:cNvGrpSpPr/>
          <p:nvPr/>
        </p:nvGrpSpPr>
        <p:grpSpPr>
          <a:xfrm>
            <a:off x="1035934" y="284582"/>
            <a:ext cx="6452885" cy="1652714"/>
            <a:chOff x="1035934" y="284582"/>
            <a:chExt cx="6452885" cy="1652714"/>
          </a:xfrm>
        </p:grpSpPr>
        <p:sp>
          <p:nvSpPr>
            <p:cNvPr id="3" name="Arrow: Up 2">
              <a:extLst>
                <a:ext uri="{FF2B5EF4-FFF2-40B4-BE49-F238E27FC236}">
                  <a16:creationId xmlns:a16="http://schemas.microsoft.com/office/drawing/2014/main" id="{F8B3E84F-E58E-BA0C-53E5-7D41FF7B2CCB}"/>
                </a:ext>
              </a:extLst>
            </p:cNvPr>
            <p:cNvSpPr/>
            <p:nvPr/>
          </p:nvSpPr>
          <p:spPr>
            <a:xfrm>
              <a:off x="5597013" y="1401746"/>
              <a:ext cx="235245" cy="535550"/>
            </a:xfrm>
            <a:prstGeom prst="up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rgbClr val="C00000"/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0F3E2F8-517C-3DD5-8984-647ACA5E7528}"/>
                </a:ext>
              </a:extLst>
            </p:cNvPr>
            <p:cNvGrpSpPr/>
            <p:nvPr/>
          </p:nvGrpSpPr>
          <p:grpSpPr>
            <a:xfrm>
              <a:off x="1035934" y="284582"/>
              <a:ext cx="6452885" cy="1072376"/>
              <a:chOff x="1140106" y="522440"/>
              <a:chExt cx="6452885" cy="1072376"/>
            </a:xfrm>
          </p:grpSpPr>
          <p:sp>
            <p:nvSpPr>
              <p:cNvPr id="6" name="Arrow: Down 5">
                <a:extLst>
                  <a:ext uri="{FF2B5EF4-FFF2-40B4-BE49-F238E27FC236}">
                    <a16:creationId xmlns:a16="http://schemas.microsoft.com/office/drawing/2014/main" id="{5077783D-C559-D754-01A1-A0503CDF0BE8}"/>
                  </a:ext>
                </a:extLst>
              </p:cNvPr>
              <p:cNvSpPr/>
              <p:nvPr/>
            </p:nvSpPr>
            <p:spPr>
              <a:xfrm>
                <a:off x="1140106" y="523754"/>
                <a:ext cx="219919" cy="520861"/>
              </a:xfrm>
              <a:prstGeom prst="downArrow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8" name="Arrow: Down 7">
                <a:extLst>
                  <a:ext uri="{FF2B5EF4-FFF2-40B4-BE49-F238E27FC236}">
                    <a16:creationId xmlns:a16="http://schemas.microsoft.com/office/drawing/2014/main" id="{14DD7595-6F26-F54F-DDA5-660AED4695A1}"/>
                  </a:ext>
                </a:extLst>
              </p:cNvPr>
              <p:cNvSpPr/>
              <p:nvPr/>
            </p:nvSpPr>
            <p:spPr>
              <a:xfrm>
                <a:off x="5170026" y="609662"/>
                <a:ext cx="219919" cy="520861"/>
              </a:xfrm>
              <a:prstGeom prst="downArrow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9" name="Arrow: Down 8">
                <a:extLst>
                  <a:ext uri="{FF2B5EF4-FFF2-40B4-BE49-F238E27FC236}">
                    <a16:creationId xmlns:a16="http://schemas.microsoft.com/office/drawing/2014/main" id="{D78DC29F-47C6-40C3-CF2F-869A547B162F}"/>
                  </a:ext>
                </a:extLst>
              </p:cNvPr>
              <p:cNvSpPr/>
              <p:nvPr/>
            </p:nvSpPr>
            <p:spPr>
              <a:xfrm>
                <a:off x="3100086" y="567502"/>
                <a:ext cx="219919" cy="520861"/>
              </a:xfrm>
              <a:prstGeom prst="downArrow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" name="Arrow: Down 10">
                <a:extLst>
                  <a:ext uri="{FF2B5EF4-FFF2-40B4-BE49-F238E27FC236}">
                    <a16:creationId xmlns:a16="http://schemas.microsoft.com/office/drawing/2014/main" id="{8CB85FAC-82C0-3A1A-5BF9-8A8438A4EFFD}"/>
                  </a:ext>
                </a:extLst>
              </p:cNvPr>
              <p:cNvSpPr/>
              <p:nvPr/>
            </p:nvSpPr>
            <p:spPr>
              <a:xfrm>
                <a:off x="6960245" y="522440"/>
                <a:ext cx="219919" cy="520861"/>
              </a:xfrm>
              <a:prstGeom prst="downArrow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52983B8-3B33-EAFF-B6F4-57D1B59DCD36}"/>
                  </a:ext>
                </a:extLst>
              </p:cNvPr>
              <p:cNvSpPr txBox="1"/>
              <p:nvPr/>
            </p:nvSpPr>
            <p:spPr>
              <a:xfrm>
                <a:off x="1140106" y="1133151"/>
                <a:ext cx="6452885" cy="461665"/>
              </a:xfrm>
              <a:prstGeom prst="rect">
                <a:avLst/>
              </a:prstGeom>
              <a:solidFill>
                <a:srgbClr val="ECDFF5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b="1" dirty="0">
                    <a:solidFill>
                      <a:srgbClr val="7030A0"/>
                    </a:solidFill>
                  </a:rPr>
                  <a:t>Dry deposition 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9F6509-6495-2CCC-933D-F3345D79D5BF}"/>
                </a:ext>
              </a:extLst>
            </p:cNvPr>
            <p:cNvSpPr txBox="1"/>
            <p:nvPr/>
          </p:nvSpPr>
          <p:spPr>
            <a:xfrm>
              <a:off x="4965328" y="1443119"/>
              <a:ext cx="712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400" b="1" dirty="0">
                  <a:solidFill>
                    <a:srgbClr val="002060"/>
                  </a:solidFill>
                </a:rPr>
                <a:t>NH</a:t>
              </a:r>
              <a:r>
                <a:rPr lang="hu-HU" sz="2400" b="1" baseline="-25000" dirty="0">
                  <a:solidFill>
                    <a:srgbClr val="002060"/>
                  </a:solidFill>
                </a:rPr>
                <a:t>4</a:t>
              </a:r>
              <a:endParaRPr lang="en-GB" sz="2400" b="1" baseline="-250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0" name="Picture 2">
            <a:extLst>
              <a:ext uri="{FF2B5EF4-FFF2-40B4-BE49-F238E27FC236}">
                <a16:creationId xmlns:a16="http://schemas.microsoft.com/office/drawing/2014/main" id="{DF8A5FF9-9BE8-372C-C18F-3AC7CD574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45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A54CA86-6155-09D7-1394-1862AB2DC26C}"/>
              </a:ext>
            </a:extLst>
          </p:cNvPr>
          <p:cNvGrpSpPr/>
          <p:nvPr/>
        </p:nvGrpSpPr>
        <p:grpSpPr>
          <a:xfrm>
            <a:off x="237461" y="1001420"/>
            <a:ext cx="9757458" cy="4794444"/>
            <a:chOff x="92597" y="385068"/>
            <a:chExt cx="9757458" cy="479444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7542FF9-3FEF-B6E4-5620-72FF3E9057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" t="15888" r="1307" b="14577"/>
            <a:stretch/>
          </p:blipFill>
          <p:spPr bwMode="auto">
            <a:xfrm>
              <a:off x="92597" y="385068"/>
              <a:ext cx="9757458" cy="4768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D56CA3C-51EB-F7ED-93A4-BDEC2602D545}"/>
                </a:ext>
              </a:extLst>
            </p:cNvPr>
            <p:cNvSpPr/>
            <p:nvPr/>
          </p:nvSpPr>
          <p:spPr>
            <a:xfrm>
              <a:off x="137661" y="4527858"/>
              <a:ext cx="9139267" cy="65165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F3E2F8-517C-3DD5-8984-647ACA5E7528}"/>
              </a:ext>
            </a:extLst>
          </p:cNvPr>
          <p:cNvGrpSpPr/>
          <p:nvPr/>
        </p:nvGrpSpPr>
        <p:grpSpPr>
          <a:xfrm>
            <a:off x="1035934" y="284582"/>
            <a:ext cx="6452885" cy="1072376"/>
            <a:chOff x="1140106" y="522440"/>
            <a:chExt cx="6452885" cy="1072376"/>
          </a:xfrm>
        </p:grpSpPr>
        <p:sp>
          <p:nvSpPr>
            <p:cNvPr id="6" name="Arrow: Down 5">
              <a:extLst>
                <a:ext uri="{FF2B5EF4-FFF2-40B4-BE49-F238E27FC236}">
                  <a16:creationId xmlns:a16="http://schemas.microsoft.com/office/drawing/2014/main" id="{5077783D-C559-D754-01A1-A0503CDF0BE8}"/>
                </a:ext>
              </a:extLst>
            </p:cNvPr>
            <p:cNvSpPr/>
            <p:nvPr/>
          </p:nvSpPr>
          <p:spPr>
            <a:xfrm>
              <a:off x="1140106" y="523754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14DD7595-6F26-F54F-DDA5-660AED4695A1}"/>
                </a:ext>
              </a:extLst>
            </p:cNvPr>
            <p:cNvSpPr/>
            <p:nvPr/>
          </p:nvSpPr>
          <p:spPr>
            <a:xfrm>
              <a:off x="5170026" y="609662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D78DC29F-47C6-40C3-CF2F-869A547B162F}"/>
                </a:ext>
              </a:extLst>
            </p:cNvPr>
            <p:cNvSpPr/>
            <p:nvPr/>
          </p:nvSpPr>
          <p:spPr>
            <a:xfrm>
              <a:off x="3100086" y="567502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Arrow: Down 10">
              <a:extLst>
                <a:ext uri="{FF2B5EF4-FFF2-40B4-BE49-F238E27FC236}">
                  <a16:creationId xmlns:a16="http://schemas.microsoft.com/office/drawing/2014/main" id="{8CB85FAC-82C0-3A1A-5BF9-8A8438A4EFFD}"/>
                </a:ext>
              </a:extLst>
            </p:cNvPr>
            <p:cNvSpPr/>
            <p:nvPr/>
          </p:nvSpPr>
          <p:spPr>
            <a:xfrm>
              <a:off x="6960245" y="522440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52983B8-3B33-EAFF-B6F4-57D1B59DCD36}"/>
                </a:ext>
              </a:extLst>
            </p:cNvPr>
            <p:cNvSpPr txBox="1"/>
            <p:nvPr/>
          </p:nvSpPr>
          <p:spPr>
            <a:xfrm>
              <a:off x="1140106" y="1133151"/>
              <a:ext cx="6452885" cy="461665"/>
            </a:xfrm>
            <a:prstGeom prst="rect">
              <a:avLst/>
            </a:prstGeom>
            <a:solidFill>
              <a:srgbClr val="ECDFF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7030A0"/>
                  </a:solidFill>
                </a:rPr>
                <a:t>Dry deposition 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E8FC6ED-EE34-808E-FCB1-5E34F5C96269}"/>
              </a:ext>
            </a:extLst>
          </p:cNvPr>
          <p:cNvSpPr txBox="1"/>
          <p:nvPr/>
        </p:nvSpPr>
        <p:spPr>
          <a:xfrm>
            <a:off x="335665" y="1393420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9900"/>
                </a:solidFill>
              </a:rPr>
              <a:t>Forest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058F0-5ECD-6F15-9069-8A03F4B17934}"/>
              </a:ext>
            </a:extLst>
          </p:cNvPr>
          <p:cNvSpPr txBox="1"/>
          <p:nvPr/>
        </p:nvSpPr>
        <p:spPr>
          <a:xfrm>
            <a:off x="2709440" y="1592942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996633"/>
                </a:solidFill>
              </a:rPr>
              <a:t>Urban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40D03E-BF03-4AFE-5FC6-CD052F1896A5}"/>
              </a:ext>
            </a:extLst>
          </p:cNvPr>
          <p:cNvSpPr txBox="1"/>
          <p:nvPr/>
        </p:nvSpPr>
        <p:spPr>
          <a:xfrm>
            <a:off x="6309473" y="2312084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Cropland</a:t>
            </a:r>
          </a:p>
        </p:txBody>
      </p:sp>
      <p:pic>
        <p:nvPicPr>
          <p:cNvPr id="1028" name="Picture 4" descr="Wheat Drawing by Liis Luige - Fine Art America">
            <a:extLst>
              <a:ext uri="{FF2B5EF4-FFF2-40B4-BE49-F238E27FC236}">
                <a16:creationId xmlns:a16="http://schemas.microsoft.com/office/drawing/2014/main" id="{032C149C-4F55-2904-E25F-7A8D34ADB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4124">
            <a:off x="6364934" y="2955805"/>
            <a:ext cx="1337729" cy="58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C66AB9-05E6-54F8-3C05-DB04B5F8B6C8}"/>
              </a:ext>
            </a:extLst>
          </p:cNvPr>
          <p:cNvSpPr txBox="1"/>
          <p:nvPr/>
        </p:nvSpPr>
        <p:spPr>
          <a:xfrm>
            <a:off x="4561448" y="1855085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Pasture </a:t>
            </a:r>
          </a:p>
        </p:txBody>
      </p:sp>
      <p:pic>
        <p:nvPicPr>
          <p:cNvPr id="1030" name="Picture 6" descr="Pasture Clipart and Stock Illustrations. 15,536 Pasture vector EPS  illustrations and drawings available to search from thousands of royalty  free clip art graphic designers.">
            <a:extLst>
              <a:ext uri="{FF2B5EF4-FFF2-40B4-BE49-F238E27FC236}">
                <a16:creationId xmlns:a16="http://schemas.microsoft.com/office/drawing/2014/main" id="{CE91417D-51F1-B598-261E-F49C2C8738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 b="13349"/>
          <a:stretch/>
        </p:blipFill>
        <p:spPr bwMode="auto">
          <a:xfrm rot="221861">
            <a:off x="4497193" y="2664899"/>
            <a:ext cx="1488797" cy="5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Городская среда рисунок - 79 фото">
            <a:extLst>
              <a:ext uri="{FF2B5EF4-FFF2-40B4-BE49-F238E27FC236}">
                <a16:creationId xmlns:a16="http://schemas.microsoft.com/office/drawing/2014/main" id="{0C6AA6A2-8FF8-B055-05B4-4025632D9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140">
            <a:off x="2140681" y="2316639"/>
            <a:ext cx="1950338" cy="77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F6B65FC4-4125-53DA-9337-D2681D6233BF}"/>
              </a:ext>
            </a:extLst>
          </p:cNvPr>
          <p:cNvSpPr/>
          <p:nvPr/>
        </p:nvSpPr>
        <p:spPr>
          <a:xfrm>
            <a:off x="9421792" y="5405377"/>
            <a:ext cx="573127" cy="1736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5FBC8D-9F4F-EFE6-6845-46F3FA9B7358}"/>
              </a:ext>
            </a:extLst>
          </p:cNvPr>
          <p:cNvSpPr txBox="1"/>
          <p:nvPr/>
        </p:nvSpPr>
        <p:spPr>
          <a:xfrm>
            <a:off x="236962" y="4626880"/>
            <a:ext cx="7521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Oxic</a:t>
            </a:r>
            <a:r>
              <a:rPr lang="en-GB" sz="2400" b="1" dirty="0">
                <a:solidFill>
                  <a:srgbClr val="002060"/>
                </a:solidFill>
              </a:rPr>
              <a:t> Groundwater  (near groundwater bodies)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47DA7-CD1D-2D68-C457-1B8198C1D6CE}"/>
              </a:ext>
            </a:extLst>
          </p:cNvPr>
          <p:cNvSpPr txBox="1"/>
          <p:nvPr/>
        </p:nvSpPr>
        <p:spPr>
          <a:xfrm>
            <a:off x="295153" y="5222749"/>
            <a:ext cx="5800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Suboxic</a:t>
            </a:r>
            <a:r>
              <a:rPr lang="en-GB" sz="2400" b="1" dirty="0">
                <a:solidFill>
                  <a:srgbClr val="002060"/>
                </a:solidFill>
              </a:rPr>
              <a:t> Groundwater      NO</a:t>
            </a:r>
            <a:r>
              <a:rPr lang="en-GB" sz="2400" b="1" baseline="-25000" dirty="0">
                <a:solidFill>
                  <a:srgbClr val="002060"/>
                </a:solidFill>
              </a:rPr>
              <a:t>3</a:t>
            </a:r>
            <a:r>
              <a:rPr lang="en-GB" sz="3000" b="1" baseline="30000" dirty="0">
                <a:solidFill>
                  <a:srgbClr val="002060"/>
                </a:solidFill>
              </a:rPr>
              <a:t>-                  </a:t>
            </a:r>
            <a:r>
              <a:rPr lang="en-GB" sz="2400" b="1" dirty="0">
                <a:solidFill>
                  <a:srgbClr val="002060"/>
                </a:solidFill>
              </a:rPr>
              <a:t>N</a:t>
            </a:r>
            <a:r>
              <a:rPr lang="en-GB" sz="2400" b="1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F188E62-E837-85B3-7EFA-4E3F803728EE}"/>
              </a:ext>
            </a:extLst>
          </p:cNvPr>
          <p:cNvSpPr/>
          <p:nvPr/>
        </p:nvSpPr>
        <p:spPr>
          <a:xfrm>
            <a:off x="4493753" y="5369431"/>
            <a:ext cx="471575" cy="1144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EA4A2B-145B-D2FE-5BF3-B00B9419D150}"/>
              </a:ext>
            </a:extLst>
          </p:cNvPr>
          <p:cNvSpPr txBox="1"/>
          <p:nvPr/>
        </p:nvSpPr>
        <p:spPr>
          <a:xfrm>
            <a:off x="1246189" y="3198167"/>
            <a:ext cx="19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Unsaturated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CAEC1A-77D1-0F26-F307-ED95BE594167}"/>
              </a:ext>
            </a:extLst>
          </p:cNvPr>
          <p:cNvSpPr txBox="1"/>
          <p:nvPr/>
        </p:nvSpPr>
        <p:spPr>
          <a:xfrm>
            <a:off x="8515669" y="3377914"/>
            <a:ext cx="2123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0070C0"/>
                </a:solidFill>
              </a:rPr>
              <a:t>Surface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408251-0E83-182B-D7E7-963BE4940825}"/>
              </a:ext>
            </a:extLst>
          </p:cNvPr>
          <p:cNvSpPr txBox="1"/>
          <p:nvPr/>
        </p:nvSpPr>
        <p:spPr>
          <a:xfrm>
            <a:off x="10050884" y="4187807"/>
            <a:ext cx="2123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>
                <a:solidFill>
                  <a:srgbClr val="0070C0"/>
                </a:solidFill>
              </a:rPr>
              <a:t>Sub-surface</a:t>
            </a:r>
            <a:r>
              <a:rPr lang="hu-HU" sz="2400" b="1" dirty="0">
                <a:solidFill>
                  <a:srgbClr val="0070C0"/>
                </a:solidFill>
              </a:rPr>
              <a:t>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E89901D-8BD2-EB35-C183-37BBD8EB188A}"/>
              </a:ext>
            </a:extLst>
          </p:cNvPr>
          <p:cNvGrpSpPr/>
          <p:nvPr/>
        </p:nvGrpSpPr>
        <p:grpSpPr>
          <a:xfrm>
            <a:off x="972273" y="3457295"/>
            <a:ext cx="5870113" cy="1138760"/>
            <a:chOff x="972273" y="3457295"/>
            <a:chExt cx="5870113" cy="1138760"/>
          </a:xfrm>
        </p:grpSpPr>
        <p:sp>
          <p:nvSpPr>
            <p:cNvPr id="26" name="Arrow: Down 25">
              <a:extLst>
                <a:ext uri="{FF2B5EF4-FFF2-40B4-BE49-F238E27FC236}">
                  <a16:creationId xmlns:a16="http://schemas.microsoft.com/office/drawing/2014/main" id="{3013969A-060B-3D83-0F85-4496DB989E52}"/>
                </a:ext>
              </a:extLst>
            </p:cNvPr>
            <p:cNvSpPr/>
            <p:nvPr/>
          </p:nvSpPr>
          <p:spPr>
            <a:xfrm>
              <a:off x="972273" y="3457295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7" name="Arrow: Down 26">
              <a:extLst>
                <a:ext uri="{FF2B5EF4-FFF2-40B4-BE49-F238E27FC236}">
                  <a16:creationId xmlns:a16="http://schemas.microsoft.com/office/drawing/2014/main" id="{CC2CDDF6-742F-E660-DDCB-C0777111F24A}"/>
                </a:ext>
              </a:extLst>
            </p:cNvPr>
            <p:cNvSpPr/>
            <p:nvPr/>
          </p:nvSpPr>
          <p:spPr>
            <a:xfrm>
              <a:off x="3483015" y="4075194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8" name="Arrow: Down 27">
              <a:extLst>
                <a:ext uri="{FF2B5EF4-FFF2-40B4-BE49-F238E27FC236}">
                  <a16:creationId xmlns:a16="http://schemas.microsoft.com/office/drawing/2014/main" id="{4C75B6C7-2309-429A-5957-2AB951F2502C}"/>
                </a:ext>
              </a:extLst>
            </p:cNvPr>
            <p:cNvSpPr/>
            <p:nvPr/>
          </p:nvSpPr>
          <p:spPr>
            <a:xfrm>
              <a:off x="4918837" y="4036278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9" name="Arrow: Down 28">
              <a:extLst>
                <a:ext uri="{FF2B5EF4-FFF2-40B4-BE49-F238E27FC236}">
                  <a16:creationId xmlns:a16="http://schemas.microsoft.com/office/drawing/2014/main" id="{50DB902F-974F-24A5-EA29-C0E1A978366F}"/>
                </a:ext>
              </a:extLst>
            </p:cNvPr>
            <p:cNvSpPr/>
            <p:nvPr/>
          </p:nvSpPr>
          <p:spPr>
            <a:xfrm>
              <a:off x="6495146" y="4048758"/>
              <a:ext cx="347240" cy="520861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B25758A-3D11-C730-5772-15688804E1D7}"/>
              </a:ext>
            </a:extLst>
          </p:cNvPr>
          <p:cNvCxnSpPr/>
          <p:nvPr/>
        </p:nvCxnSpPr>
        <p:spPr>
          <a:xfrm flipH="1">
            <a:off x="7814586" y="3728147"/>
            <a:ext cx="688152" cy="222865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7E27FEF-CE55-CC4B-FAD7-C84EC48B5843}"/>
              </a:ext>
            </a:extLst>
          </p:cNvPr>
          <p:cNvCxnSpPr>
            <a:cxnSpLocks/>
          </p:cNvCxnSpPr>
          <p:nvPr/>
        </p:nvCxnSpPr>
        <p:spPr>
          <a:xfrm flipH="1">
            <a:off x="8345347" y="4557139"/>
            <a:ext cx="1920408" cy="350232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07975D6-F9B8-9285-3A29-9CE6E42EE58C}"/>
              </a:ext>
            </a:extLst>
          </p:cNvPr>
          <p:cNvSpPr txBox="1"/>
          <p:nvPr/>
        </p:nvSpPr>
        <p:spPr>
          <a:xfrm>
            <a:off x="7645587" y="129513"/>
            <a:ext cx="45464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Links within the system to be modelled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EB4EB36-5022-7A8F-434A-8684AB98BD2C}"/>
              </a:ext>
            </a:extLst>
          </p:cNvPr>
          <p:cNvSpPr/>
          <p:nvPr/>
        </p:nvSpPr>
        <p:spPr>
          <a:xfrm>
            <a:off x="4259484" y="1197349"/>
            <a:ext cx="4243254" cy="3038363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4A350F-CCEB-D326-96BD-71A4226F816A}"/>
              </a:ext>
            </a:extLst>
          </p:cNvPr>
          <p:cNvSpPr txBox="1"/>
          <p:nvPr/>
        </p:nvSpPr>
        <p:spPr>
          <a:xfrm>
            <a:off x="1525111" y="6343690"/>
            <a:ext cx="87406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Modified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after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Lee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., 2020;</a:t>
            </a:r>
            <a:r>
              <a:rPr lang="nb-NO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https://doi.org/10.1016/j.envres.2020.109313</a:t>
            </a:r>
            <a:endParaRPr lang="nb-NO" dirty="0">
              <a:solidFill>
                <a:schemeClr val="bg1"/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EE4BBDC9-5B4D-29A9-A292-9D31BB64A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9211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B5AE56E-9DCC-4E90-2C19-E733282D5607}"/>
              </a:ext>
            </a:extLst>
          </p:cNvPr>
          <p:cNvSpPr txBox="1">
            <a:spLocks/>
          </p:cNvSpPr>
          <p:nvPr/>
        </p:nvSpPr>
        <p:spPr>
          <a:xfrm>
            <a:off x="1928191" y="99416"/>
            <a:ext cx="8488018" cy="7553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hu-HU" sz="2600" b="1" dirty="0"/>
              <a:t>SWAT+ </a:t>
            </a:r>
            <a:r>
              <a:rPr lang="hu-HU" sz="2600" b="1" dirty="0" err="1"/>
              <a:t>data</a:t>
            </a:r>
            <a:r>
              <a:rPr lang="hu-HU" sz="2600" b="1" dirty="0"/>
              <a:t> </a:t>
            </a:r>
            <a:r>
              <a:rPr lang="hu-HU" sz="2600" b="1" dirty="0" err="1"/>
              <a:t>requirement</a:t>
            </a:r>
            <a:endParaRPr lang="en-GB" sz="2600" b="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B3AD0D-8D06-601C-EF20-1E7551DD057B}"/>
              </a:ext>
            </a:extLst>
          </p:cNvPr>
          <p:cNvGrpSpPr/>
          <p:nvPr/>
        </p:nvGrpSpPr>
        <p:grpSpPr>
          <a:xfrm>
            <a:off x="249427" y="757690"/>
            <a:ext cx="5402073" cy="5342620"/>
            <a:chOff x="566927" y="689881"/>
            <a:chExt cx="5402073" cy="534262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BE72FCC-E0C2-A39B-1165-079AC3EA28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5" t="26156" r="50429" b="20082"/>
            <a:stretch/>
          </p:blipFill>
          <p:spPr>
            <a:xfrm>
              <a:off x="566927" y="689881"/>
              <a:ext cx="4830573" cy="534262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9730DC-690F-F046-8358-704D767AE85F}"/>
                </a:ext>
              </a:extLst>
            </p:cNvPr>
            <p:cNvSpPr/>
            <p:nvPr/>
          </p:nvSpPr>
          <p:spPr>
            <a:xfrm>
              <a:off x="3670300" y="4826000"/>
              <a:ext cx="2298700" cy="12065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FA3270-A299-36F0-2184-D89D7081B50C}"/>
              </a:ext>
            </a:extLst>
          </p:cNvPr>
          <p:cNvSpPr txBox="1"/>
          <p:nvPr/>
        </p:nvSpPr>
        <p:spPr>
          <a:xfrm>
            <a:off x="5597294" y="798906"/>
            <a:ext cx="517215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Digital Elevation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Soil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Land use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Watershed information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Catchment boundaries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Stream network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Ponds, lakes etc. 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Meteorological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Crop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Management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Data on point sources</a:t>
            </a:r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 err="1"/>
              <a:t>Reference</a:t>
            </a:r>
            <a:r>
              <a:rPr lang="hu-HU" sz="2400" dirty="0"/>
              <a:t> </a:t>
            </a:r>
            <a:r>
              <a:rPr lang="hu-HU" sz="2400" dirty="0" err="1"/>
              <a:t>data</a:t>
            </a:r>
            <a:r>
              <a:rPr lang="hu-HU" sz="2400" dirty="0"/>
              <a:t> </a:t>
            </a:r>
            <a:r>
              <a:rPr lang="hu-HU" sz="2400" dirty="0" err="1"/>
              <a:t>for</a:t>
            </a:r>
            <a:r>
              <a:rPr lang="hu-HU" sz="2400" dirty="0"/>
              <a:t> </a:t>
            </a:r>
            <a:r>
              <a:rPr lang="hu-HU" sz="2400" dirty="0" err="1"/>
              <a:t>model</a:t>
            </a:r>
            <a:r>
              <a:rPr lang="hu-HU" sz="2400" dirty="0"/>
              <a:t> </a:t>
            </a:r>
            <a:r>
              <a:rPr lang="hu-HU" sz="2400" dirty="0" err="1"/>
              <a:t>calibration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859623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694" y="271461"/>
            <a:ext cx="11018611" cy="913649"/>
          </a:xfrm>
        </p:spPr>
        <p:txBody>
          <a:bodyPr/>
          <a:lstStyle/>
          <a:p>
            <a:pPr algn="ctr"/>
            <a:r>
              <a:rPr lang="en-US" dirty="0"/>
              <a:t>Data-model fusion – an advanced approach </a:t>
            </a:r>
            <a:br>
              <a:rPr lang="en-US" dirty="0"/>
            </a:br>
            <a:r>
              <a:rPr lang="en-US" dirty="0"/>
              <a:t>for studying complex systems </a:t>
            </a:r>
          </a:p>
          <a:p>
            <a:endParaRPr lang="nb-NO" dirty="0"/>
          </a:p>
        </p:txBody>
      </p:sp>
      <p:sp>
        <p:nvSpPr>
          <p:cNvPr id="94" name="Tittel 1">
            <a:extLst>
              <a:ext uri="{FF2B5EF4-FFF2-40B4-BE49-F238E27FC236}">
                <a16:creationId xmlns:a16="http://schemas.microsoft.com/office/drawing/2014/main" id="{3D76396B-2B1A-879C-1738-82C34761156A}"/>
              </a:ext>
            </a:extLst>
          </p:cNvPr>
          <p:cNvSpPr txBox="1">
            <a:spLocks/>
          </p:cNvSpPr>
          <p:nvPr/>
        </p:nvSpPr>
        <p:spPr>
          <a:xfrm>
            <a:off x="1473222" y="1752143"/>
            <a:ext cx="8242300" cy="55126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none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nb-NO" sz="2400" b="1" dirty="0">
              <a:solidFill>
                <a:srgbClr val="197960"/>
              </a:solidFill>
            </a:endParaRPr>
          </a:p>
        </p:txBody>
      </p:sp>
      <p:pic>
        <p:nvPicPr>
          <p:cNvPr id="95" name="Bilde 7">
            <a:extLst>
              <a:ext uri="{FF2B5EF4-FFF2-40B4-BE49-F238E27FC236}">
                <a16:creationId xmlns:a16="http://schemas.microsoft.com/office/drawing/2014/main" id="{BEAECE71-EA3F-654D-70DE-1D0EB4DD7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577" y="1281995"/>
            <a:ext cx="7895589" cy="4294010"/>
          </a:xfrm>
          <a:prstGeom prst="rect">
            <a:avLst/>
          </a:prstGeom>
        </p:spPr>
      </p:pic>
      <p:pic>
        <p:nvPicPr>
          <p:cNvPr id="96" name="Bilde 8">
            <a:extLst>
              <a:ext uri="{FF2B5EF4-FFF2-40B4-BE49-F238E27FC236}">
                <a16:creationId xmlns:a16="http://schemas.microsoft.com/office/drawing/2014/main" id="{FCF3B0AF-17C8-04C4-E0D4-A81FE79D1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559" y="1867380"/>
            <a:ext cx="1508770" cy="1421726"/>
          </a:xfrm>
          <a:prstGeom prst="rect">
            <a:avLst/>
          </a:prstGeom>
        </p:spPr>
      </p:pic>
      <p:sp>
        <p:nvSpPr>
          <p:cNvPr id="97" name="TekstSylinder 23">
            <a:extLst>
              <a:ext uri="{FF2B5EF4-FFF2-40B4-BE49-F238E27FC236}">
                <a16:creationId xmlns:a16="http://schemas.microsoft.com/office/drawing/2014/main" id="{06265A3F-2BF3-3E35-D60B-DB158D4BF05E}"/>
              </a:ext>
            </a:extLst>
          </p:cNvPr>
          <p:cNvSpPr txBox="1"/>
          <p:nvPr/>
        </p:nvSpPr>
        <p:spPr>
          <a:xfrm>
            <a:off x="10111138" y="1083613"/>
            <a:ext cx="1710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197960"/>
                </a:solidFill>
              </a:rPr>
              <a:t>Model developers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98" name="TekstSylinder 26">
            <a:extLst>
              <a:ext uri="{FF2B5EF4-FFF2-40B4-BE49-F238E27FC236}">
                <a16:creationId xmlns:a16="http://schemas.microsoft.com/office/drawing/2014/main" id="{01DE7827-6F8F-0645-22CA-5223971CB5BF}"/>
              </a:ext>
            </a:extLst>
          </p:cNvPr>
          <p:cNvSpPr txBox="1"/>
          <p:nvPr/>
        </p:nvSpPr>
        <p:spPr>
          <a:xfrm>
            <a:off x="9542166" y="3919935"/>
            <a:ext cx="1292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197960"/>
                </a:solidFill>
              </a:rPr>
              <a:t>„Modeller”</a:t>
            </a:r>
            <a:endParaRPr lang="en-GB" sz="1600" b="1" dirty="0">
              <a:solidFill>
                <a:srgbClr val="197960"/>
              </a:solidFill>
            </a:endParaRPr>
          </a:p>
        </p:txBody>
      </p:sp>
      <p:pic>
        <p:nvPicPr>
          <p:cNvPr id="99" name="Bilde 24">
            <a:extLst>
              <a:ext uri="{FF2B5EF4-FFF2-40B4-BE49-F238E27FC236}">
                <a16:creationId xmlns:a16="http://schemas.microsoft.com/office/drawing/2014/main" id="{3E6197F8-25BF-E4E4-D215-7C14585981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6533" y="4258489"/>
            <a:ext cx="932051" cy="1392506"/>
          </a:xfrm>
          <a:prstGeom prst="rect">
            <a:avLst/>
          </a:prstGeom>
        </p:spPr>
      </p:pic>
      <p:sp>
        <p:nvSpPr>
          <p:cNvPr id="100" name="TekstSylinder 29">
            <a:extLst>
              <a:ext uri="{FF2B5EF4-FFF2-40B4-BE49-F238E27FC236}">
                <a16:creationId xmlns:a16="http://schemas.microsoft.com/office/drawing/2014/main" id="{E4EC7160-440E-6718-5DFC-ED6E71D5E880}"/>
              </a:ext>
            </a:extLst>
          </p:cNvPr>
          <p:cNvSpPr txBox="1"/>
          <p:nvPr/>
        </p:nvSpPr>
        <p:spPr>
          <a:xfrm>
            <a:off x="4604547" y="4819998"/>
            <a:ext cx="2823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>
                <a:solidFill>
                  <a:srgbClr val="197960"/>
                </a:solidFill>
              </a:rPr>
              <a:t>input </a:t>
            </a:r>
            <a:r>
              <a:rPr lang="hu-HU" sz="1600" b="1" dirty="0" err="1">
                <a:solidFill>
                  <a:srgbClr val="197960"/>
                </a:solidFill>
              </a:rPr>
              <a:t>data</a:t>
            </a:r>
            <a:r>
              <a:rPr lang="hu-HU" sz="1600" b="1" dirty="0">
                <a:solidFill>
                  <a:srgbClr val="197960"/>
                </a:solidFill>
              </a:rPr>
              <a:t>, </a:t>
            </a:r>
            <a:r>
              <a:rPr lang="hu-HU" sz="1600" b="1" dirty="0" err="1">
                <a:solidFill>
                  <a:srgbClr val="197960"/>
                </a:solidFill>
              </a:rPr>
              <a:t>parameters</a:t>
            </a:r>
            <a:endParaRPr lang="hu-HU" sz="1600" b="1" dirty="0">
              <a:solidFill>
                <a:srgbClr val="197960"/>
              </a:solidFill>
            </a:endParaRPr>
          </a:p>
          <a:p>
            <a:endParaRPr lang="hu-HU" sz="1600" b="1" dirty="0">
              <a:solidFill>
                <a:srgbClr val="197960"/>
              </a:solidFill>
            </a:endParaRPr>
          </a:p>
          <a:p>
            <a:r>
              <a:rPr lang="hu-HU" sz="1600" b="1" dirty="0">
                <a:solidFill>
                  <a:srgbClr val="197960"/>
                </a:solidFill>
              </a:rPr>
              <a:t> reference data 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1" name="TekstSylinder 30">
            <a:extLst>
              <a:ext uri="{FF2B5EF4-FFF2-40B4-BE49-F238E27FC236}">
                <a16:creationId xmlns:a16="http://schemas.microsoft.com/office/drawing/2014/main" id="{BAE0095B-CCAA-A1E6-92B3-6B9E2FAB0181}"/>
              </a:ext>
            </a:extLst>
          </p:cNvPr>
          <p:cNvSpPr txBox="1"/>
          <p:nvPr/>
        </p:nvSpPr>
        <p:spPr>
          <a:xfrm>
            <a:off x="370785" y="2697922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 err="1">
                <a:solidFill>
                  <a:srgbClr val="197960"/>
                </a:solidFill>
              </a:rPr>
              <a:t>expert</a:t>
            </a:r>
            <a:r>
              <a:rPr lang="hu-HU" sz="1600" b="1" dirty="0">
                <a:solidFill>
                  <a:srgbClr val="197960"/>
                </a:solidFill>
              </a:rPr>
              <a:t> </a:t>
            </a:r>
            <a:r>
              <a:rPr lang="hu-HU" sz="1600" b="1" dirty="0" err="1">
                <a:solidFill>
                  <a:srgbClr val="197960"/>
                </a:solidFill>
              </a:rPr>
              <a:t>estimates</a:t>
            </a:r>
            <a:endParaRPr lang="hu-HU" sz="1600" b="1" dirty="0">
              <a:solidFill>
                <a:srgbClr val="197960"/>
              </a:solidFill>
            </a:endParaRPr>
          </a:p>
          <a:p>
            <a:endParaRPr lang="hu-HU" sz="1600" b="1" dirty="0">
              <a:solidFill>
                <a:srgbClr val="197960"/>
              </a:solidFill>
            </a:endParaRPr>
          </a:p>
          <a:p>
            <a:r>
              <a:rPr lang="hu-HU" sz="1600" b="1" dirty="0">
                <a:solidFill>
                  <a:srgbClr val="197960"/>
                </a:solidFill>
              </a:rPr>
              <a:t>expert evaluation 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2" name="TekstSylinder 31">
            <a:extLst>
              <a:ext uri="{FF2B5EF4-FFF2-40B4-BE49-F238E27FC236}">
                <a16:creationId xmlns:a16="http://schemas.microsoft.com/office/drawing/2014/main" id="{B1109CA8-5ECD-287A-B9FE-A5DC848AA171}"/>
              </a:ext>
            </a:extLst>
          </p:cNvPr>
          <p:cNvSpPr txBox="1"/>
          <p:nvPr/>
        </p:nvSpPr>
        <p:spPr>
          <a:xfrm>
            <a:off x="3938798" y="5896816"/>
            <a:ext cx="52052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>
                <a:solidFill>
                  <a:srgbClr val="C00000"/>
                </a:solidFill>
              </a:rPr>
              <a:t>Modelling is TEAM work</a:t>
            </a:r>
            <a:endParaRPr lang="en-GB" sz="2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2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100" grpId="0"/>
      <p:bldP spid="101" grpId="0"/>
      <p:bldP spid="1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881DA74-CF44-EAE5-6F30-C721B145A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93AF36BC-69D9-5143-8F46-C06BDC96D2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8885" r="7238"/>
          <a:stretch/>
        </p:blipFill>
        <p:spPr bwMode="auto">
          <a:xfrm>
            <a:off x="180826" y="1682682"/>
            <a:ext cx="6085542" cy="3492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B181FC-0D76-3243-497B-E03C88CF9063}"/>
              </a:ext>
            </a:extLst>
          </p:cNvPr>
          <p:cNvSpPr txBox="1"/>
          <p:nvPr/>
        </p:nvSpPr>
        <p:spPr>
          <a:xfrm>
            <a:off x="-50378" y="8936"/>
            <a:ext cx="115175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Why focusing on agriculture?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DE742-E6EA-9670-FA2A-B07306A8F5DA}"/>
              </a:ext>
            </a:extLst>
          </p:cNvPr>
          <p:cNvSpPr txBox="1"/>
          <p:nvPr/>
        </p:nvSpPr>
        <p:spPr>
          <a:xfrm>
            <a:off x="7034568" y="1156464"/>
            <a:ext cx="4992042" cy="3272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Various nitrogen sources</a:t>
            </a:r>
          </a:p>
          <a:p>
            <a:pPr>
              <a:lnSpc>
                <a:spcPts val="2800"/>
              </a:lnSpc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Atmospheric deposition 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(problem at larger scales, other WPs)</a:t>
            </a:r>
            <a:endParaRPr lang="hu-HU" sz="2000" dirty="0"/>
          </a:p>
          <a:p>
            <a:pPr lvl="1">
              <a:lnSpc>
                <a:spcPts val="2800"/>
              </a:lnSpc>
            </a:pPr>
            <a:endParaRPr lang="hu-HU" sz="2000" dirty="0"/>
          </a:p>
          <a:p>
            <a:pPr lvl="1">
              <a:lnSpc>
                <a:spcPts val="2800"/>
              </a:lnSpc>
            </a:pPr>
            <a:endParaRPr lang="hu-HU" sz="20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Point sources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 (industry, wastewater treatment plants</a:t>
            </a:r>
            <a:r>
              <a:rPr lang="hu-HU" sz="2000" dirty="0"/>
              <a:t>)</a:t>
            </a:r>
            <a:endParaRPr lang="en-GB" sz="2000" dirty="0"/>
          </a:p>
          <a:p>
            <a:endParaRPr lang="en-GB" sz="2000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339DDC3-4FB8-E2EB-30C6-DBB9FE9DB94F}"/>
              </a:ext>
            </a:extLst>
          </p:cNvPr>
          <p:cNvSpPr/>
          <p:nvPr/>
        </p:nvSpPr>
        <p:spPr>
          <a:xfrm>
            <a:off x="3113637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D924BFB-830A-365D-A145-7CC6FD53E262}"/>
              </a:ext>
            </a:extLst>
          </p:cNvPr>
          <p:cNvSpPr/>
          <p:nvPr/>
        </p:nvSpPr>
        <p:spPr>
          <a:xfrm>
            <a:off x="3729438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57AD46E8-D8C2-93F2-C327-69960376814F}"/>
              </a:ext>
            </a:extLst>
          </p:cNvPr>
          <p:cNvSpPr/>
          <p:nvPr/>
        </p:nvSpPr>
        <p:spPr>
          <a:xfrm>
            <a:off x="7132701" y="2281073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B3F7C56-ED97-92DB-6104-145D64053218}"/>
              </a:ext>
            </a:extLst>
          </p:cNvPr>
          <p:cNvSpPr/>
          <p:nvPr/>
        </p:nvSpPr>
        <p:spPr>
          <a:xfrm>
            <a:off x="7065182" y="3666112"/>
            <a:ext cx="219919" cy="5208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FA7337D0-5D67-4F7D-8BD6-4E597DF48BB1}"/>
              </a:ext>
            </a:extLst>
          </p:cNvPr>
          <p:cNvSpPr/>
          <p:nvPr/>
        </p:nvSpPr>
        <p:spPr>
          <a:xfrm rot="17112193">
            <a:off x="5074103" y="3491704"/>
            <a:ext cx="219919" cy="5208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750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D89F-0C6A-A408-890D-6B77A0C7F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345" y="115410"/>
            <a:ext cx="11420612" cy="544992"/>
          </a:xfrm>
        </p:spPr>
        <p:txBody>
          <a:bodyPr>
            <a:normAutofit fontScale="90000"/>
          </a:bodyPr>
          <a:lstStyle/>
          <a:p>
            <a:pPr algn="ctr"/>
            <a:r>
              <a:rPr lang="hu-HU" sz="2400" b="1" dirty="0"/>
              <a:t>Local </a:t>
            </a:r>
            <a:r>
              <a:rPr lang="hu-HU" sz="2400" b="1" dirty="0" err="1"/>
              <a:t>expert</a:t>
            </a:r>
            <a:r>
              <a:rPr lang="hu-HU" sz="2400" b="1" dirty="0"/>
              <a:t> </a:t>
            </a:r>
            <a:r>
              <a:rPr lang="hu-HU" sz="2400" b="1" dirty="0" err="1"/>
              <a:t>knowledge</a:t>
            </a:r>
            <a:r>
              <a:rPr lang="hu-HU" sz="2400" b="1" dirty="0"/>
              <a:t> </a:t>
            </a:r>
            <a:r>
              <a:rPr lang="hu-HU" sz="2400" b="1" dirty="0" err="1"/>
              <a:t>needed</a:t>
            </a:r>
            <a:r>
              <a:rPr lang="hu-HU" sz="2400" b="1" dirty="0"/>
              <a:t> </a:t>
            </a:r>
            <a:r>
              <a:rPr lang="hu-HU" sz="2400" b="1" dirty="0" err="1"/>
              <a:t>for</a:t>
            </a:r>
            <a:r>
              <a:rPr lang="hu-HU" sz="2400" b="1" dirty="0"/>
              <a:t> </a:t>
            </a:r>
            <a:r>
              <a:rPr lang="hu-HU" sz="2400" b="1" dirty="0" err="1"/>
              <a:t>successful</a:t>
            </a:r>
            <a:r>
              <a:rPr lang="hu-HU" sz="2400" b="1" dirty="0"/>
              <a:t> </a:t>
            </a:r>
            <a:r>
              <a:rPr lang="hu-HU" sz="2400" b="1" dirty="0" err="1"/>
              <a:t>soft</a:t>
            </a:r>
            <a:r>
              <a:rPr lang="hu-HU" sz="2400" b="1" dirty="0"/>
              <a:t>- and </a:t>
            </a:r>
            <a:r>
              <a:rPr lang="hu-HU" sz="2400" b="1" dirty="0" err="1"/>
              <a:t>hard</a:t>
            </a:r>
            <a:r>
              <a:rPr lang="hu-HU" sz="2400" b="1" dirty="0"/>
              <a:t> </a:t>
            </a:r>
            <a:r>
              <a:rPr lang="hu-HU" sz="2400" b="1" dirty="0" err="1"/>
              <a:t>calibration</a:t>
            </a:r>
            <a:r>
              <a:rPr lang="hu-HU" sz="2400" b="1" dirty="0"/>
              <a:t> </a:t>
            </a:r>
            <a:endParaRPr lang="nb-NO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7E44D-F06F-31F7-3D5F-9A79468EAE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7820" y="1020283"/>
            <a:ext cx="10933593" cy="333692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 Water balance elements in general (what is realistic)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Baseflow index in various sub-catchments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Ratio between surface and subsurface runoff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Water yield ratio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Contribution of tile drains </a:t>
            </a:r>
          </a:p>
        </p:txBody>
      </p:sp>
    </p:spTree>
    <p:extLst>
      <p:ext uri="{BB962C8B-B14F-4D97-AF65-F5344CB8AC3E}">
        <p14:creationId xmlns:p14="http://schemas.microsoft.com/office/powerpoint/2010/main" val="3066192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D89F-0C6A-A408-890D-6B77A0C7F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345" y="115410"/>
            <a:ext cx="11420612" cy="544992"/>
          </a:xfrm>
        </p:spPr>
        <p:txBody>
          <a:bodyPr>
            <a:normAutofit fontScale="90000"/>
          </a:bodyPr>
          <a:lstStyle/>
          <a:p>
            <a:pPr algn="ctr"/>
            <a:r>
              <a:rPr lang="hu-HU" sz="2400" b="1" dirty="0"/>
              <a:t>Local </a:t>
            </a:r>
            <a:r>
              <a:rPr lang="hu-HU" sz="2400" b="1" dirty="0" err="1"/>
              <a:t>expert</a:t>
            </a:r>
            <a:r>
              <a:rPr lang="hu-HU" sz="2400" b="1" dirty="0"/>
              <a:t> </a:t>
            </a:r>
            <a:r>
              <a:rPr lang="hu-HU" sz="2400" b="1" dirty="0" err="1"/>
              <a:t>knowledge</a:t>
            </a:r>
            <a:r>
              <a:rPr lang="hu-HU" sz="2400" b="1" dirty="0"/>
              <a:t> </a:t>
            </a:r>
            <a:r>
              <a:rPr lang="hu-HU" sz="2400" b="1" dirty="0" err="1"/>
              <a:t>needed</a:t>
            </a:r>
            <a:r>
              <a:rPr lang="hu-HU" sz="2400" b="1" dirty="0"/>
              <a:t> </a:t>
            </a:r>
            <a:r>
              <a:rPr lang="hu-HU" sz="2400" b="1" dirty="0" err="1"/>
              <a:t>for</a:t>
            </a:r>
            <a:r>
              <a:rPr lang="hu-HU" sz="2400" b="1" dirty="0"/>
              <a:t> </a:t>
            </a:r>
            <a:r>
              <a:rPr lang="hu-HU" sz="2400" b="1" dirty="0" err="1"/>
              <a:t>successful</a:t>
            </a:r>
            <a:r>
              <a:rPr lang="hu-HU" sz="2400" b="1" dirty="0"/>
              <a:t> </a:t>
            </a:r>
            <a:r>
              <a:rPr lang="hu-HU" sz="2400" b="1" dirty="0" err="1"/>
              <a:t>soft</a:t>
            </a:r>
            <a:r>
              <a:rPr lang="hu-HU" sz="2400" b="1" dirty="0"/>
              <a:t>- and </a:t>
            </a:r>
            <a:r>
              <a:rPr lang="hu-HU" sz="2400" b="1" dirty="0" err="1"/>
              <a:t>hard</a:t>
            </a:r>
            <a:r>
              <a:rPr lang="hu-HU" sz="2400" b="1" dirty="0"/>
              <a:t> </a:t>
            </a:r>
            <a:r>
              <a:rPr lang="hu-HU" sz="2400" b="1" dirty="0" err="1"/>
              <a:t>calibration</a:t>
            </a:r>
            <a:r>
              <a:rPr lang="hu-HU" sz="2400" b="1" dirty="0"/>
              <a:t> </a:t>
            </a:r>
            <a:endParaRPr lang="nb-NO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7E44D-F06F-31F7-3D5F-9A79468EAE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7820" y="1020283"/>
            <a:ext cx="10933593" cy="333692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 Water balance elements in general (what is realistic)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Baseflow index in various sub-catchments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Ratio between surface and subsurface runoff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dirty="0" err="1">
                <a:solidFill>
                  <a:schemeClr val="tx1"/>
                </a:solidFill>
              </a:rPr>
              <a:t>Transpiration</a:t>
            </a:r>
            <a:endParaRPr lang="hu-HU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Water yield ratio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Contribution of tile drains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B9990C-4074-AFC4-617F-6723707BB4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48"/>
          <a:stretch/>
        </p:blipFill>
        <p:spPr>
          <a:xfrm>
            <a:off x="4201860" y="2852531"/>
            <a:ext cx="7725097" cy="400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191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D89F-0C6A-A408-890D-6B77A0C7F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345" y="115410"/>
            <a:ext cx="11420612" cy="544992"/>
          </a:xfrm>
        </p:spPr>
        <p:txBody>
          <a:bodyPr>
            <a:normAutofit fontScale="90000"/>
          </a:bodyPr>
          <a:lstStyle/>
          <a:p>
            <a:pPr algn="ctr"/>
            <a:r>
              <a:rPr lang="hu-HU" sz="2400" b="1" dirty="0"/>
              <a:t>Local </a:t>
            </a:r>
            <a:r>
              <a:rPr lang="hu-HU" sz="2400" b="1" dirty="0" err="1"/>
              <a:t>expert</a:t>
            </a:r>
            <a:r>
              <a:rPr lang="hu-HU" sz="2400" b="1" dirty="0"/>
              <a:t> </a:t>
            </a:r>
            <a:r>
              <a:rPr lang="hu-HU" sz="2400" b="1" dirty="0" err="1"/>
              <a:t>knowledge</a:t>
            </a:r>
            <a:r>
              <a:rPr lang="hu-HU" sz="2400" b="1" dirty="0"/>
              <a:t> </a:t>
            </a:r>
            <a:r>
              <a:rPr lang="hu-HU" sz="2400" b="1" dirty="0" err="1"/>
              <a:t>needed</a:t>
            </a:r>
            <a:r>
              <a:rPr lang="hu-HU" sz="2400" b="1" dirty="0"/>
              <a:t> </a:t>
            </a:r>
            <a:r>
              <a:rPr lang="hu-HU" sz="2400" b="1" dirty="0" err="1"/>
              <a:t>for</a:t>
            </a:r>
            <a:r>
              <a:rPr lang="hu-HU" sz="2400" b="1" dirty="0"/>
              <a:t> </a:t>
            </a:r>
            <a:r>
              <a:rPr lang="hu-HU" sz="2400" b="1" dirty="0" err="1"/>
              <a:t>successful</a:t>
            </a:r>
            <a:r>
              <a:rPr lang="hu-HU" sz="2400" b="1" dirty="0"/>
              <a:t> </a:t>
            </a:r>
            <a:r>
              <a:rPr lang="hu-HU" sz="2400" b="1" dirty="0" err="1"/>
              <a:t>soft</a:t>
            </a:r>
            <a:r>
              <a:rPr lang="hu-HU" sz="2400" b="1" dirty="0"/>
              <a:t>- and </a:t>
            </a:r>
            <a:r>
              <a:rPr lang="hu-HU" sz="2400" b="1" dirty="0" err="1"/>
              <a:t>hard</a:t>
            </a:r>
            <a:r>
              <a:rPr lang="hu-HU" sz="2400" b="1" dirty="0"/>
              <a:t> </a:t>
            </a:r>
            <a:r>
              <a:rPr lang="hu-HU" sz="2400" b="1" dirty="0" err="1"/>
              <a:t>calibration</a:t>
            </a:r>
            <a:r>
              <a:rPr lang="hu-HU" sz="2400" b="1" dirty="0"/>
              <a:t> </a:t>
            </a:r>
            <a:endParaRPr lang="nb-NO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7E44D-F06F-31F7-3D5F-9A79468EAE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7820" y="1020283"/>
            <a:ext cx="10933593" cy="333692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 Water balance elements in general (what is realistic)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Baseflow index in various sub-catchments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Ratio between surface and subsurface runoff</a:t>
            </a:r>
            <a:endParaRPr lang="hu-HU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dirty="0" err="1">
                <a:solidFill>
                  <a:schemeClr val="tx1"/>
                </a:solidFill>
              </a:rPr>
              <a:t>Transpiration</a:t>
            </a:r>
            <a:endParaRPr lang="en-GB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Water yield ratio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Contribution of tile drains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A8E67C-524D-9D52-D660-40F3CCB62A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64" t="3499" r="19456"/>
          <a:stretch/>
        </p:blipFill>
        <p:spPr>
          <a:xfrm>
            <a:off x="6205330" y="1688519"/>
            <a:ext cx="5860774" cy="493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375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D89F-0C6A-A408-890D-6B77A0C7F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345" y="115410"/>
            <a:ext cx="11420612" cy="544992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/>
              <a:t>Local expert knowledge needed for successful soft- and hard calibration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7E44D-F06F-31F7-3D5F-9A79468EAE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2600" y="715362"/>
            <a:ext cx="11728102" cy="494319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 Soil and crop management practices since 2013</a:t>
            </a:r>
            <a:r>
              <a:rPr lang="hu-HU" dirty="0">
                <a:solidFill>
                  <a:schemeClr val="tx1"/>
                </a:solidFill>
              </a:rPr>
              <a:t> (</a:t>
            </a:r>
            <a:r>
              <a:rPr lang="hu-HU" dirty="0" err="1">
                <a:solidFill>
                  <a:schemeClr val="tx1"/>
                </a:solidFill>
              </a:rPr>
              <a:t>information</a:t>
            </a:r>
            <a:r>
              <a:rPr lang="hu-HU" dirty="0">
                <a:solidFill>
                  <a:schemeClr val="tx1"/>
                </a:solidFill>
              </a:rPr>
              <a:t> </a:t>
            </a:r>
            <a:r>
              <a:rPr lang="hu-HU" dirty="0" err="1">
                <a:solidFill>
                  <a:schemeClr val="tx1"/>
                </a:solidFill>
              </a:rPr>
              <a:t>from</a:t>
            </a:r>
            <a:r>
              <a:rPr lang="hu-HU" dirty="0">
                <a:solidFill>
                  <a:schemeClr val="tx1"/>
                </a:solidFill>
              </a:rPr>
              <a:t> EUROHARP project)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/>
                </a:solidFill>
              </a:rPr>
              <a:t>Crop rotation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/>
                </a:solidFill>
              </a:rPr>
              <a:t>Tillage systems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/>
                </a:solidFill>
              </a:rPr>
              <a:t>Fertilization practices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/>
                </a:solidFill>
              </a:rPr>
              <a:t>Soil conservation practices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hu-HU" sz="20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en-GB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B373C4-529D-1DD8-098E-DD08CE7FAC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97" t="47227" r="12069" b="5923"/>
          <a:stretch/>
        </p:blipFill>
        <p:spPr>
          <a:xfrm>
            <a:off x="585858" y="1199443"/>
            <a:ext cx="6831725" cy="30642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FD3463-9CDA-2465-B78A-36BD96452F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431" t="43532" r="23103" b="28667"/>
          <a:stretch/>
        </p:blipFill>
        <p:spPr>
          <a:xfrm>
            <a:off x="5241738" y="3808274"/>
            <a:ext cx="6950262" cy="230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947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2C93E6-2BE0-E121-86EC-6E5BAEB949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5981" y="1096615"/>
            <a:ext cx="10933593" cy="4664769"/>
          </a:xfrm>
        </p:spPr>
        <p:txBody>
          <a:bodyPr>
            <a:normAutofit lnSpcReduction="1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</a:t>
            </a:r>
            <a:r>
              <a:rPr lang="cs-CZ" sz="18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ebsite of the CHMI </a:t>
            </a:r>
            <a:r>
              <a:rPr lang="cs-CZ" sz="1800" u="sng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https://www.chmi.cz/files/portal/docs/meteo/ok/open_data/Podminky_uziti_udaju.pdf</a:t>
            </a:r>
            <a:r>
              <a:rPr lang="cs-CZ" sz="18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 . 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cs-CZ" sz="1800" b="1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information for flow data (average daily flows)</a:t>
            </a:r>
            <a:endParaRPr lang="nb-NO" sz="1800" dirty="0">
              <a:solidFill>
                <a:srgbClr val="14387F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They are publicly available through the ISVS Voda application at: </a:t>
            </a:r>
            <a:r>
              <a:rPr lang="cs-CZ" sz="1800" u="sng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https://isvs.chmi.cz</a:t>
            </a:r>
            <a:r>
              <a:rPr lang="cs-CZ" sz="1800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cs-CZ" sz="1800" b="1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Surface</a:t>
            </a:r>
            <a:r>
              <a:rPr lang="cs-CZ" sz="1800" b="1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water quality data</a:t>
            </a:r>
            <a:endParaRPr lang="nb-NO" sz="1800" dirty="0">
              <a:solidFill>
                <a:srgbClr val="14387F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https://isvs.chmi.cz/ords/f?p=11000:HOME:106553409268125:::::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"Water quality in the profile"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cs-CZ" sz="1800" b="1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Climatological data of the CHMI             </a:t>
            </a:r>
            <a:endParaRPr lang="nb-NO" sz="1800" dirty="0">
              <a:solidFill>
                <a:srgbClr val="1F497D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daily, monthly and annual climatological characteristics measured at stations under the administration of the CHMI for the period 1961-2022. The data are available </a:t>
            </a:r>
            <a:r>
              <a:rPr lang="cs-CZ" sz="1800" u="sng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https://www.chmi.cz/historicka-data/pocasi/denni-data/Denni-data-dle-z.-123-1998-Sb</a:t>
            </a:r>
            <a:r>
              <a:rPr lang="cs-CZ" sz="18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 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hu-HU" dirty="0"/>
          </a:p>
          <a:p>
            <a:pPr marL="0" indent="0" algn="ctr">
              <a:buNone/>
            </a:pPr>
            <a:r>
              <a:rPr lang="en-GB" sz="2000" i="1" dirty="0">
                <a:solidFill>
                  <a:srgbClr val="C00000"/>
                </a:solidFill>
              </a:rPr>
              <a:t>No daily data on nitrate concentration is available if using this information.</a:t>
            </a:r>
            <a:endParaRPr lang="hu-HU" sz="2000" i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hu-HU" sz="2000" i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hu-HU" sz="2000" i="1" dirty="0">
                <a:solidFill>
                  <a:srgbClr val="C00000"/>
                </a:solidFill>
              </a:rPr>
              <a:t>? EU-</a:t>
            </a:r>
            <a:r>
              <a:rPr lang="hu-HU" sz="2000" i="1" dirty="0" err="1">
                <a:solidFill>
                  <a:srgbClr val="C00000"/>
                </a:solidFill>
              </a:rPr>
              <a:t>level</a:t>
            </a:r>
            <a:r>
              <a:rPr lang="hu-HU" sz="2000" i="1" dirty="0">
                <a:solidFill>
                  <a:srgbClr val="C00000"/>
                </a:solidFill>
              </a:rPr>
              <a:t> </a:t>
            </a:r>
            <a:r>
              <a:rPr lang="hu-HU" sz="2000" i="1" dirty="0" err="1">
                <a:solidFill>
                  <a:srgbClr val="C00000"/>
                </a:solidFill>
              </a:rPr>
              <a:t>data</a:t>
            </a:r>
            <a:r>
              <a:rPr lang="hu-HU" sz="2000" i="1" dirty="0">
                <a:solidFill>
                  <a:srgbClr val="C00000"/>
                </a:solidFill>
              </a:rPr>
              <a:t>  </a:t>
            </a:r>
            <a:r>
              <a:rPr lang="hu-HU" sz="2000" i="1" dirty="0" err="1">
                <a:solidFill>
                  <a:srgbClr val="C00000"/>
                </a:solidFill>
              </a:rPr>
              <a:t>vs</a:t>
            </a:r>
            <a:r>
              <a:rPr lang="hu-HU" sz="2000" i="1" dirty="0">
                <a:solidFill>
                  <a:srgbClr val="C00000"/>
                </a:solidFill>
              </a:rPr>
              <a:t> </a:t>
            </a:r>
            <a:r>
              <a:rPr lang="hu-HU" sz="2000" i="1" dirty="0" err="1">
                <a:solidFill>
                  <a:srgbClr val="C00000"/>
                </a:solidFill>
              </a:rPr>
              <a:t>locally</a:t>
            </a:r>
            <a:r>
              <a:rPr lang="hu-HU" sz="2000" i="1" dirty="0">
                <a:solidFill>
                  <a:srgbClr val="C00000"/>
                </a:solidFill>
              </a:rPr>
              <a:t> </a:t>
            </a:r>
            <a:r>
              <a:rPr lang="hu-HU" sz="2000" i="1" dirty="0" err="1">
                <a:solidFill>
                  <a:srgbClr val="C00000"/>
                </a:solidFill>
              </a:rPr>
              <a:t>available</a:t>
            </a:r>
            <a:r>
              <a:rPr lang="hu-HU" sz="2000" i="1" dirty="0">
                <a:solidFill>
                  <a:srgbClr val="C00000"/>
                </a:solidFill>
              </a:rPr>
              <a:t> </a:t>
            </a:r>
            <a:r>
              <a:rPr lang="hu-HU" sz="2000" i="1" dirty="0" err="1">
                <a:solidFill>
                  <a:srgbClr val="C00000"/>
                </a:solidFill>
              </a:rPr>
              <a:t>information</a:t>
            </a:r>
            <a:r>
              <a:rPr lang="hu-HU" sz="2000" i="1" dirty="0">
                <a:solidFill>
                  <a:srgbClr val="C00000"/>
                </a:solidFill>
              </a:rPr>
              <a:t> </a:t>
            </a:r>
            <a:r>
              <a:rPr lang="en-GB" sz="2000" i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E1E055-DC0C-7EE5-0077-552B50107C30}"/>
              </a:ext>
            </a:extLst>
          </p:cNvPr>
          <p:cNvSpPr txBox="1">
            <a:spLocks/>
          </p:cNvSpPr>
          <p:nvPr/>
        </p:nvSpPr>
        <p:spPr>
          <a:xfrm>
            <a:off x="506345" y="115410"/>
            <a:ext cx="11420612" cy="54499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400" b="1" dirty="0"/>
              <a:t>Local expert knowledge needed for successful soft- and hard calibration </a:t>
            </a:r>
          </a:p>
        </p:txBody>
      </p:sp>
    </p:spTree>
    <p:extLst>
      <p:ext uri="{BB962C8B-B14F-4D97-AF65-F5344CB8AC3E}">
        <p14:creationId xmlns:p14="http://schemas.microsoft.com/office/powerpoint/2010/main" val="37682477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78780F2-F91E-B25A-91AA-3A0C1D2A8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062" y="1168522"/>
            <a:ext cx="7547705" cy="477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9447C46-D6EA-DF8E-A9F6-850C4D948A00}"/>
              </a:ext>
            </a:extLst>
          </p:cNvPr>
          <p:cNvSpPr txBox="1">
            <a:spLocks/>
          </p:cNvSpPr>
          <p:nvPr/>
        </p:nvSpPr>
        <p:spPr>
          <a:xfrm>
            <a:off x="3070713" y="279448"/>
            <a:ext cx="5016599" cy="73032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hu-HU" altLang="nb-NO" sz="2800" b="1" dirty="0" err="1"/>
              <a:t>Thank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you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for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the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attention</a:t>
            </a:r>
            <a:r>
              <a:rPr lang="hu-HU" altLang="nb-NO" sz="2800" b="1" dirty="0"/>
              <a:t>! </a:t>
            </a:r>
            <a:endParaRPr lang="en-US" alt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38193291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AB49A-9C5F-8AE8-ED94-D66C4CEC7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4CB2F-F50B-35E8-5E80-9EBF81553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378985-3C46-BA36-9C4D-380C0FE62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789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F566F-9065-01D9-E79D-B7C1108F6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365A9-A8E5-EDB3-ABD4-D94216823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8A9D07-BCE1-2AA4-890E-1464B8872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065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2A1F8-95BC-362D-6EDB-B9559740E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BB4D2-22AE-3DF5-A36A-3A3E44186B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A879D5-5D91-6507-993B-9A958FFAE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757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3283C-A483-6925-3710-643491121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8FE1F-5450-0EB6-B02D-6917882BE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072623-4565-2A12-E30E-10E1D2825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989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881DA74-CF44-EAE5-6F30-C721B145A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93AF36BC-69D9-5143-8F46-C06BDC96D2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8885" r="7238"/>
          <a:stretch/>
        </p:blipFill>
        <p:spPr bwMode="auto">
          <a:xfrm>
            <a:off x="180826" y="1682682"/>
            <a:ext cx="6085542" cy="3492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B181FC-0D76-3243-497B-E03C88CF9063}"/>
              </a:ext>
            </a:extLst>
          </p:cNvPr>
          <p:cNvSpPr txBox="1"/>
          <p:nvPr/>
        </p:nvSpPr>
        <p:spPr>
          <a:xfrm>
            <a:off x="-50378" y="8936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Why focusing on agriculture?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DE742-E6EA-9670-FA2A-B07306A8F5DA}"/>
              </a:ext>
            </a:extLst>
          </p:cNvPr>
          <p:cNvSpPr txBox="1"/>
          <p:nvPr/>
        </p:nvSpPr>
        <p:spPr>
          <a:xfrm>
            <a:off x="7034568" y="1156464"/>
            <a:ext cx="4992042" cy="3272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Various nitrogen sources</a:t>
            </a:r>
          </a:p>
          <a:p>
            <a:pPr>
              <a:lnSpc>
                <a:spcPts val="2800"/>
              </a:lnSpc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Atmospheric deposition 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(problem at larger scales, other WPs)</a:t>
            </a:r>
            <a:endParaRPr lang="hu-HU" sz="2000" dirty="0"/>
          </a:p>
          <a:p>
            <a:pPr lvl="1">
              <a:lnSpc>
                <a:spcPts val="2800"/>
              </a:lnSpc>
            </a:pPr>
            <a:endParaRPr lang="hu-HU" sz="2000" dirty="0"/>
          </a:p>
          <a:p>
            <a:pPr lvl="1">
              <a:lnSpc>
                <a:spcPts val="2800"/>
              </a:lnSpc>
            </a:pPr>
            <a:endParaRPr lang="hu-HU" sz="20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Point sources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 (industry, wastewater treatment plants</a:t>
            </a:r>
            <a:r>
              <a:rPr lang="hu-HU" sz="2000" dirty="0"/>
              <a:t>)</a:t>
            </a:r>
            <a:endParaRPr lang="en-GB" sz="2000" dirty="0"/>
          </a:p>
          <a:p>
            <a:endParaRPr lang="en-GB" sz="2000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339DDC3-4FB8-E2EB-30C6-DBB9FE9DB94F}"/>
              </a:ext>
            </a:extLst>
          </p:cNvPr>
          <p:cNvSpPr/>
          <p:nvPr/>
        </p:nvSpPr>
        <p:spPr>
          <a:xfrm>
            <a:off x="3113637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D924BFB-830A-365D-A145-7CC6FD53E262}"/>
              </a:ext>
            </a:extLst>
          </p:cNvPr>
          <p:cNvSpPr/>
          <p:nvPr/>
        </p:nvSpPr>
        <p:spPr>
          <a:xfrm>
            <a:off x="3729438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57AD46E8-D8C2-93F2-C327-69960376814F}"/>
              </a:ext>
            </a:extLst>
          </p:cNvPr>
          <p:cNvSpPr/>
          <p:nvPr/>
        </p:nvSpPr>
        <p:spPr>
          <a:xfrm>
            <a:off x="7132701" y="2281073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B3F7C56-ED97-92DB-6104-145D64053218}"/>
              </a:ext>
            </a:extLst>
          </p:cNvPr>
          <p:cNvSpPr/>
          <p:nvPr/>
        </p:nvSpPr>
        <p:spPr>
          <a:xfrm>
            <a:off x="7065182" y="3666112"/>
            <a:ext cx="219919" cy="520861"/>
          </a:xfrm>
          <a:prstGeom prst="down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FA7337D0-5D67-4F7D-8BD6-4E597DF48BB1}"/>
              </a:ext>
            </a:extLst>
          </p:cNvPr>
          <p:cNvSpPr/>
          <p:nvPr/>
        </p:nvSpPr>
        <p:spPr>
          <a:xfrm rot="17112193">
            <a:off x="5074103" y="3491704"/>
            <a:ext cx="219919" cy="520861"/>
          </a:xfrm>
          <a:prstGeom prst="down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6ACE8-FD8E-FFCE-E883-2E8EBE7CA855}"/>
              </a:ext>
            </a:extLst>
          </p:cNvPr>
          <p:cNvSpPr txBox="1"/>
          <p:nvPr/>
        </p:nvSpPr>
        <p:spPr>
          <a:xfrm>
            <a:off x="7132701" y="4618335"/>
            <a:ext cx="4992042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Diffuse sources 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 (manure, mineral fertilizers …. ) </a:t>
            </a:r>
          </a:p>
          <a:p>
            <a:endParaRPr lang="en-GB" sz="2000" dirty="0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C9569A2-8150-2FAF-F84F-5AC3C0BE1E56}"/>
              </a:ext>
            </a:extLst>
          </p:cNvPr>
          <p:cNvSpPr/>
          <p:nvPr/>
        </p:nvSpPr>
        <p:spPr>
          <a:xfrm>
            <a:off x="7149499" y="4982335"/>
            <a:ext cx="219919" cy="5208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E4001EFC-6DB3-0A43-624F-7797C75170F1}"/>
              </a:ext>
            </a:extLst>
          </p:cNvPr>
          <p:cNvSpPr/>
          <p:nvPr/>
        </p:nvSpPr>
        <p:spPr>
          <a:xfrm rot="19233151">
            <a:off x="2723526" y="3168568"/>
            <a:ext cx="219919" cy="5208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492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53123-9B8F-A48B-466E-5EA09FDB8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9E1AC-3D51-C27F-0104-66EDC5D59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C0303E-ACD1-E7BC-46AF-4460FE52E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6176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7BD2-A47C-6888-8498-76E01E745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93868-990B-AABF-B7AC-D7E5E2EEB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2FBD76-1306-5BAF-DD83-10F400D47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726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F80DED-C770-CCCE-CEED-952D8EC78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405680"/>
            <a:ext cx="10779125" cy="638030"/>
          </a:xfrm>
        </p:spPr>
        <p:txBody>
          <a:bodyPr/>
          <a:lstStyle/>
          <a:p>
            <a:pPr algn="ctr"/>
            <a:r>
              <a:rPr lang="hu-HU" dirty="0" err="1">
                <a:solidFill>
                  <a:schemeClr val="tx1"/>
                </a:solidFill>
              </a:rPr>
              <a:t>Steps</a:t>
            </a:r>
            <a:r>
              <a:rPr lang="hu-HU" dirty="0">
                <a:solidFill>
                  <a:schemeClr val="tx1"/>
                </a:solidFill>
              </a:rPr>
              <a:t> and c</a:t>
            </a:r>
            <a:r>
              <a:rPr lang="en-GB" dirty="0" err="1">
                <a:solidFill>
                  <a:schemeClr val="tx1"/>
                </a:solidFill>
              </a:rPr>
              <a:t>onstrains</a:t>
            </a:r>
            <a:r>
              <a:rPr lang="en-GB" dirty="0">
                <a:solidFill>
                  <a:schemeClr val="tx1"/>
                </a:solidFill>
              </a:rPr>
              <a:t> of performing scenario analyses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8BAD2-2834-6F90-EE49-8A2695FB2A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Mathematical models are the best scientific tools to perform scenario analyses as they incorporate physical laws 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Empirical models can be used for interpolation but not extrapolation (prediction for unknown situations), as the empirical relationships are valid for the database they have been developed on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The changes evaluated should be not that big, to ensure that the system will be governed by the same physical laws 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Calibration and validation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6E6E95-1CEF-07FF-25DA-AD508724341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Careful scenario development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Model  calibration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Model </a:t>
            </a:r>
            <a:r>
              <a:rPr lang="en-GB" dirty="0" err="1">
                <a:solidFill>
                  <a:schemeClr val="tx1"/>
                </a:solidFill>
              </a:rPr>
              <a:t>validati</a:t>
            </a:r>
            <a:r>
              <a:rPr lang="hu-HU" dirty="0" err="1">
                <a:solidFill>
                  <a:schemeClr val="tx1"/>
                </a:solidFill>
              </a:rPr>
              <a:t>on</a:t>
            </a:r>
            <a:endParaRPr lang="en-GB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Implementation of the scenarios (directly, indirectly, or using expert-based estimates)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Evaluation of the scenario results</a:t>
            </a:r>
          </a:p>
        </p:txBody>
      </p:sp>
    </p:spTree>
    <p:extLst>
      <p:ext uri="{BB962C8B-B14F-4D97-AF65-F5344CB8AC3E}">
        <p14:creationId xmlns:p14="http://schemas.microsoft.com/office/powerpoint/2010/main" val="5406359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E4897B-9411-8C01-56C2-C751FF5C0280}"/>
              </a:ext>
            </a:extLst>
          </p:cNvPr>
          <p:cNvSpPr txBox="1">
            <a:spLocks/>
          </p:cNvSpPr>
          <p:nvPr/>
        </p:nvSpPr>
        <p:spPr>
          <a:xfrm>
            <a:off x="1966291" y="99416"/>
            <a:ext cx="8488018" cy="7553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600" b="1" dirty="0"/>
              <a:t>SWAT+ recent developments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433DE7-D1FC-CA21-9376-1DFBB508D92E}"/>
              </a:ext>
            </a:extLst>
          </p:cNvPr>
          <p:cNvSpPr txBox="1"/>
          <p:nvPr/>
        </p:nvSpPr>
        <p:spPr>
          <a:xfrm>
            <a:off x="426004" y="775808"/>
            <a:ext cx="1093359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Distinguishes floodplain and highland areas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Decision tables for soil management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Soft-calibration tool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b="1" dirty="0"/>
              <a:t>COCOA (Contiguous object connectivity approach)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Field-level management / calculations (reality)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Advanced model setup tool (</a:t>
            </a:r>
            <a:r>
              <a:rPr lang="en-GB" sz="2400" dirty="0" err="1"/>
              <a:t>SWATBuildR</a:t>
            </a: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Advanced management scheduling (</a:t>
            </a:r>
            <a:r>
              <a:rPr lang="en-GB" sz="2400" dirty="0" err="1"/>
              <a:t>FarmR</a:t>
            </a:r>
            <a:r>
              <a:rPr lang="en-GB" sz="24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Advanced soft calibration tool (</a:t>
            </a:r>
            <a:r>
              <a:rPr lang="en-GB" sz="2400" dirty="0" err="1"/>
              <a:t>DoctoR</a:t>
            </a:r>
            <a:r>
              <a:rPr lang="en-GB" sz="2400" dirty="0"/>
              <a:t>)</a:t>
            </a:r>
            <a:endParaRPr lang="hu-HU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hu-HU" sz="2400" b="1" dirty="0" err="1"/>
              <a:t>Land</a:t>
            </a:r>
            <a:r>
              <a:rPr lang="hu-HU" sz="2400" b="1" dirty="0"/>
              <a:t> </a:t>
            </a:r>
            <a:r>
              <a:rPr lang="hu-HU" sz="2400" b="1" dirty="0" err="1"/>
              <a:t>use</a:t>
            </a:r>
            <a:r>
              <a:rPr lang="hu-HU" sz="2400" b="1" dirty="0"/>
              <a:t> map </a:t>
            </a:r>
            <a:r>
              <a:rPr lang="hu-HU" sz="2400" b="1" dirty="0" err="1"/>
              <a:t>implementing</a:t>
            </a:r>
            <a:r>
              <a:rPr lang="hu-HU" sz="2400" b="1" dirty="0"/>
              <a:t> </a:t>
            </a:r>
            <a:r>
              <a:rPr lang="hu-HU" sz="2400" b="1" dirty="0" err="1"/>
              <a:t>structural</a:t>
            </a:r>
            <a:r>
              <a:rPr lang="hu-HU" sz="2400" b="1" dirty="0"/>
              <a:t> </a:t>
            </a:r>
            <a:r>
              <a:rPr lang="hu-HU" sz="2400" b="1" dirty="0" err="1"/>
              <a:t>measures</a:t>
            </a:r>
            <a:endParaRPr lang="en-GB" sz="24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 err="1"/>
              <a:t>Svatools</a:t>
            </a:r>
            <a:r>
              <a:rPr lang="en-GB" sz="2400" dirty="0"/>
              <a:t> for solving millions if issues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40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A0B8E36-E811-A103-414D-3B6BEBD34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3216" y="1252311"/>
            <a:ext cx="4229580" cy="557692"/>
          </a:xfrm>
        </p:spPr>
        <p:txBody>
          <a:bodyPr>
            <a:normAutofit fontScale="90000"/>
          </a:bodyPr>
          <a:lstStyle/>
          <a:p>
            <a:r>
              <a:rPr lang="en-GB" sz="2400" b="1">
                <a:solidFill>
                  <a:srgbClr val="C00000"/>
                </a:solidFill>
              </a:rPr>
              <a:t>SWAT+ compared to SWAT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DF1E1B79-38FF-E972-0FF6-15FF7C08C142}"/>
              </a:ext>
            </a:extLst>
          </p:cNvPr>
          <p:cNvSpPr/>
          <p:nvPr/>
        </p:nvSpPr>
        <p:spPr>
          <a:xfrm>
            <a:off x="6756400" y="775808"/>
            <a:ext cx="373616" cy="1408592"/>
          </a:xfrm>
          <a:prstGeom prst="rightBrace">
            <a:avLst>
              <a:gd name="adj1" fmla="val 20973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E120B284-FD30-447C-D6EB-FB15E7664A26}"/>
              </a:ext>
            </a:extLst>
          </p:cNvPr>
          <p:cNvSpPr/>
          <p:nvPr/>
        </p:nvSpPr>
        <p:spPr>
          <a:xfrm>
            <a:off x="7282416" y="3023707"/>
            <a:ext cx="464584" cy="2581981"/>
          </a:xfrm>
          <a:prstGeom prst="rightBrace">
            <a:avLst>
              <a:gd name="adj1" fmla="val 20973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8">
            <a:extLst>
              <a:ext uri="{FF2B5EF4-FFF2-40B4-BE49-F238E27FC236}">
                <a16:creationId xmlns:a16="http://schemas.microsoft.com/office/drawing/2014/main" id="{D34C8A5F-B6AB-E8A1-CBF0-9AF33B452D48}"/>
              </a:ext>
            </a:extLst>
          </p:cNvPr>
          <p:cNvSpPr txBox="1">
            <a:spLocks/>
          </p:cNvSpPr>
          <p:nvPr/>
        </p:nvSpPr>
        <p:spPr>
          <a:xfrm>
            <a:off x="8203720" y="3352596"/>
            <a:ext cx="3721580" cy="2729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000" b="1">
                <a:solidFill>
                  <a:srgbClr val="C00000"/>
                </a:solidFill>
              </a:rPr>
              <a:t>OPTAIN</a:t>
            </a:r>
          </a:p>
          <a:p>
            <a:pPr algn="ctr"/>
            <a:endParaRPr lang="en-GB" sz="2000" b="1">
              <a:solidFill>
                <a:srgbClr val="C00000"/>
              </a:solidFill>
            </a:endParaRPr>
          </a:p>
          <a:p>
            <a:pPr algn="ctr"/>
            <a:r>
              <a:rPr lang="en-GB" sz="2000" b="1">
                <a:solidFill>
                  <a:srgbClr val="C00000"/>
                </a:solidFill>
              </a:rPr>
              <a:t>EU HORIZION 2020</a:t>
            </a:r>
          </a:p>
          <a:p>
            <a:pPr algn="ctr"/>
            <a:endParaRPr lang="en-GB" sz="2000" b="1">
              <a:solidFill>
                <a:srgbClr val="C00000"/>
              </a:solidFill>
            </a:endParaRPr>
          </a:p>
          <a:p>
            <a:pPr algn="ctr"/>
            <a:r>
              <a:rPr lang="en-GB" sz="2000" b="1">
                <a:solidFill>
                  <a:srgbClr val="C00000"/>
                </a:solidFill>
              </a:rPr>
              <a:t>Coordinated by M. Volk </a:t>
            </a:r>
            <a:br>
              <a:rPr lang="en-GB" sz="2400" b="1">
                <a:solidFill>
                  <a:srgbClr val="C00000"/>
                </a:solidFill>
              </a:rPr>
            </a:br>
            <a:endParaRPr lang="en-GB" sz="24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045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F71C59-71F0-6CAB-6503-236AFF6016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39"/>
          <a:stretch/>
        </p:blipFill>
        <p:spPr>
          <a:xfrm>
            <a:off x="317500" y="814110"/>
            <a:ext cx="9677963" cy="6043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1984AB-6E38-3C6D-B22B-B38DA2A8EB5B}"/>
              </a:ext>
            </a:extLst>
          </p:cNvPr>
          <p:cNvSpPr txBox="1"/>
          <p:nvPr/>
        </p:nvSpPr>
        <p:spPr>
          <a:xfrm>
            <a:off x="914400" y="142435"/>
            <a:ext cx="10045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/>
              <a:t>COCOA</a:t>
            </a:r>
            <a:r>
              <a:rPr lang="hu-HU" sz="2800" b="1" dirty="0"/>
              <a:t> : </a:t>
            </a:r>
            <a:r>
              <a:rPr lang="hu-HU" sz="2800" b="1" dirty="0" err="1"/>
              <a:t>the</a:t>
            </a:r>
            <a:r>
              <a:rPr lang="hu-HU" sz="2800" b="1" dirty="0"/>
              <a:t> </a:t>
            </a:r>
            <a:r>
              <a:rPr lang="en-GB" sz="2800" b="1" dirty="0"/>
              <a:t>Contiguous object connectivity approach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F752BE-799C-3D4A-E703-1951186D017B}"/>
              </a:ext>
            </a:extLst>
          </p:cNvPr>
          <p:cNvSpPr txBox="1"/>
          <p:nvPr/>
        </p:nvSpPr>
        <p:spPr>
          <a:xfrm>
            <a:off x="10173542" y="5229134"/>
            <a:ext cx="2425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>
                <a:solidFill>
                  <a:srgbClr val="0070C0"/>
                </a:solidFill>
              </a:rPr>
              <a:t>Source</a:t>
            </a:r>
            <a:r>
              <a:rPr lang="hu-HU" sz="1400" dirty="0">
                <a:solidFill>
                  <a:srgbClr val="0070C0"/>
                </a:solidFill>
              </a:rPr>
              <a:t>: Schürz </a:t>
            </a:r>
            <a:r>
              <a:rPr lang="hu-HU" sz="1400" dirty="0" err="1">
                <a:solidFill>
                  <a:srgbClr val="0070C0"/>
                </a:solidFill>
              </a:rPr>
              <a:t>et</a:t>
            </a:r>
            <a:r>
              <a:rPr lang="hu-HU" sz="1400" dirty="0">
                <a:solidFill>
                  <a:srgbClr val="0070C0"/>
                </a:solidFill>
              </a:rPr>
              <a:t> </a:t>
            </a:r>
            <a:r>
              <a:rPr lang="hu-HU" sz="1400" dirty="0" err="1">
                <a:solidFill>
                  <a:srgbClr val="0070C0"/>
                </a:solidFill>
              </a:rPr>
              <a:t>al</a:t>
            </a:r>
            <a:r>
              <a:rPr lang="hu-HU" sz="1400" dirty="0">
                <a:solidFill>
                  <a:srgbClr val="0070C0"/>
                </a:solidFill>
              </a:rPr>
              <a:t>. </a:t>
            </a:r>
            <a:endParaRPr lang="nb-NO" sz="1400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DE67C0-3986-034A-4D3F-6A5CEAB9F98C}"/>
              </a:ext>
            </a:extLst>
          </p:cNvPr>
          <p:cNvSpPr txBox="1"/>
          <p:nvPr/>
        </p:nvSpPr>
        <p:spPr>
          <a:xfrm>
            <a:off x="413026" y="2986238"/>
            <a:ext cx="98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00A490"/>
                </a:solidFill>
              </a:rPr>
              <a:t>input</a:t>
            </a:r>
            <a:endParaRPr lang="nb-NO" sz="2400" b="1" dirty="0">
              <a:solidFill>
                <a:srgbClr val="00A49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207B63-DF48-020A-8F6F-ACF042EB244C}"/>
              </a:ext>
            </a:extLst>
          </p:cNvPr>
          <p:cNvSpPr txBox="1"/>
          <p:nvPr/>
        </p:nvSpPr>
        <p:spPr>
          <a:xfrm>
            <a:off x="10033562" y="1032176"/>
            <a:ext cx="1929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>
                <a:solidFill>
                  <a:srgbClr val="00A490"/>
                </a:solidFill>
              </a:rPr>
              <a:t>Land</a:t>
            </a:r>
            <a:r>
              <a:rPr lang="hu-HU" sz="2400" b="1" dirty="0">
                <a:solidFill>
                  <a:srgbClr val="00A490"/>
                </a:solidFill>
              </a:rPr>
              <a:t> </a:t>
            </a:r>
            <a:r>
              <a:rPr lang="hu-HU" sz="2400" b="1" dirty="0" err="1">
                <a:solidFill>
                  <a:srgbClr val="00A490"/>
                </a:solidFill>
              </a:rPr>
              <a:t>object</a:t>
            </a:r>
            <a:endParaRPr lang="nb-NO" sz="2400" b="1" dirty="0">
              <a:solidFill>
                <a:srgbClr val="00A49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3BFD9F-A3AD-6A40-96F6-7AEEF9A7A9D0}"/>
              </a:ext>
            </a:extLst>
          </p:cNvPr>
          <p:cNvSpPr txBox="1"/>
          <p:nvPr/>
        </p:nvSpPr>
        <p:spPr>
          <a:xfrm>
            <a:off x="432081" y="5922376"/>
            <a:ext cx="1929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Flow </a:t>
            </a:r>
            <a:r>
              <a:rPr lang="hu-HU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accumulation</a:t>
            </a:r>
            <a:endParaRPr lang="nb-NO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6F5BA4-609A-83E0-054E-6893B90AAFEB}"/>
              </a:ext>
            </a:extLst>
          </p:cNvPr>
          <p:cNvSpPr txBox="1"/>
          <p:nvPr/>
        </p:nvSpPr>
        <p:spPr>
          <a:xfrm>
            <a:off x="4635781" y="4296776"/>
            <a:ext cx="1929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Flow </a:t>
            </a:r>
            <a:r>
              <a:rPr lang="hu-HU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direction</a:t>
            </a:r>
            <a:endParaRPr lang="nb-NO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FA49A5-9015-049C-F1BD-51E8933670E5}"/>
              </a:ext>
            </a:extLst>
          </p:cNvPr>
          <p:cNvSpPr txBox="1"/>
          <p:nvPr/>
        </p:nvSpPr>
        <p:spPr>
          <a:xfrm>
            <a:off x="10173542" y="4065943"/>
            <a:ext cx="1929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>
                <a:solidFill>
                  <a:srgbClr val="00A490"/>
                </a:solidFill>
              </a:rPr>
              <a:t>fluxes</a:t>
            </a:r>
            <a:endParaRPr lang="nb-NO" sz="2400" b="1" dirty="0">
              <a:solidFill>
                <a:srgbClr val="00A4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4214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9C8F1-0175-A5C2-132E-F29C48996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6818F4-3FF1-7B4C-1956-BD56006058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6299AD-2077-E6FD-5B9A-76F51F589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23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FB66E5F-8B88-359D-7CF3-B5F5F9E2B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41BDC4-A569-6E78-8810-CBF972DA6D8B}"/>
              </a:ext>
            </a:extLst>
          </p:cNvPr>
          <p:cNvSpPr txBox="1"/>
          <p:nvPr/>
        </p:nvSpPr>
        <p:spPr>
          <a:xfrm>
            <a:off x="98706" y="75641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Diffuse nitrogen pollution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0FF7D7-4BB9-F8D1-5D6B-7D7D66375460}"/>
              </a:ext>
            </a:extLst>
          </p:cNvPr>
          <p:cNvSpPr txBox="1"/>
          <p:nvPr/>
        </p:nvSpPr>
        <p:spPr>
          <a:xfrm>
            <a:off x="239453" y="1142130"/>
            <a:ext cx="113324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effectLst/>
                <a:latin typeface="ElsevierGulliver"/>
              </a:rPr>
              <a:t> ” </a:t>
            </a:r>
            <a:r>
              <a:rPr lang="en-GB" b="0" i="1" dirty="0">
                <a:effectLst/>
                <a:latin typeface="ElsevierGulliver"/>
              </a:rPr>
              <a:t>Along with gradually controlled point source discharges, diffuse nitrogen pollution has become an important cause of   </a:t>
            </a:r>
            <a:br>
              <a:rPr lang="en-GB" b="0" i="1" dirty="0">
                <a:effectLst/>
                <a:latin typeface="ElsevierGulliver"/>
              </a:rPr>
            </a:br>
            <a:r>
              <a:rPr lang="en-GB" b="0" i="1" dirty="0">
                <a:effectLst/>
                <a:latin typeface="ElsevierGulliver"/>
              </a:rPr>
              <a:t>    eutrophication</a:t>
            </a:r>
            <a:r>
              <a:rPr lang="en-GB" dirty="0">
                <a:latin typeface="ElsevierGulliver"/>
              </a:rPr>
              <a:t>” </a:t>
            </a:r>
            <a:r>
              <a:rPr lang="en-GB" b="0" i="1" dirty="0">
                <a:effectLst/>
                <a:latin typeface="ElsevierGulliver"/>
              </a:rPr>
              <a:t> </a:t>
            </a:r>
            <a:r>
              <a:rPr lang="en-GB" b="0" dirty="0">
                <a:effectLst/>
                <a:latin typeface="ElsevierGulliver"/>
              </a:rPr>
              <a:t>and water pollution</a:t>
            </a:r>
            <a:r>
              <a:rPr lang="en-GB" b="0" i="0" dirty="0">
                <a:effectLst/>
                <a:latin typeface="ElsevierGulliver"/>
              </a:rPr>
              <a:t>. (Wan</a:t>
            </a:r>
            <a:r>
              <a:rPr lang="en-GB" dirty="0">
                <a:latin typeface="ElsevierGulliver"/>
              </a:rPr>
              <a:t>g et al., Journal of Hydrology, 585:124833)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00DAC0-8462-9B3B-BE3E-A59FC680CC60}"/>
              </a:ext>
            </a:extLst>
          </p:cNvPr>
          <p:cNvSpPr txBox="1"/>
          <p:nvPr/>
        </p:nvSpPr>
        <p:spPr>
          <a:xfrm>
            <a:off x="294290" y="1912995"/>
            <a:ext cx="9028386" cy="4379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Atmospheric deposition (commonly cannot be handled locally)</a:t>
            </a:r>
            <a:endParaRPr lang="hu-HU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Point sources (sources, allocation, pathways and measures are commonly known)</a:t>
            </a:r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Diffuse pollution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Identification of sources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Determining the main pathways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Developing retention / removal methods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lvl="1">
              <a:lnSpc>
                <a:spcPts val="2800"/>
              </a:lnSpc>
            </a:pPr>
            <a:r>
              <a:rPr lang="en-GB" sz="20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13767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FB66E5F-8B88-359D-7CF3-B5F5F9E2B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41BDC4-A569-6E78-8810-CBF972DA6D8B}"/>
              </a:ext>
            </a:extLst>
          </p:cNvPr>
          <p:cNvSpPr txBox="1"/>
          <p:nvPr/>
        </p:nvSpPr>
        <p:spPr>
          <a:xfrm>
            <a:off x="98706" y="75641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Diffuse nitrogen pollution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0FF7D7-4BB9-F8D1-5D6B-7D7D66375460}"/>
              </a:ext>
            </a:extLst>
          </p:cNvPr>
          <p:cNvSpPr txBox="1"/>
          <p:nvPr/>
        </p:nvSpPr>
        <p:spPr>
          <a:xfrm>
            <a:off x="239453" y="1142130"/>
            <a:ext cx="113324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effectLst/>
                <a:latin typeface="ElsevierGulliver"/>
              </a:rPr>
              <a:t> ” </a:t>
            </a:r>
            <a:r>
              <a:rPr lang="en-GB" b="0" i="1" dirty="0">
                <a:effectLst/>
                <a:latin typeface="ElsevierGulliver"/>
              </a:rPr>
              <a:t>Along with gradually controlled point source discharges, diffuse nitrogen pollution has become an important cause of   </a:t>
            </a:r>
            <a:br>
              <a:rPr lang="en-GB" b="0" i="1" dirty="0">
                <a:effectLst/>
                <a:latin typeface="ElsevierGulliver"/>
              </a:rPr>
            </a:br>
            <a:r>
              <a:rPr lang="en-GB" b="0" i="1" dirty="0">
                <a:effectLst/>
                <a:latin typeface="ElsevierGulliver"/>
              </a:rPr>
              <a:t>    eutrophication</a:t>
            </a:r>
            <a:r>
              <a:rPr lang="en-GB" dirty="0">
                <a:latin typeface="ElsevierGulliver"/>
              </a:rPr>
              <a:t>” </a:t>
            </a:r>
            <a:r>
              <a:rPr lang="en-GB" b="0" i="1" dirty="0">
                <a:effectLst/>
                <a:latin typeface="ElsevierGulliver"/>
              </a:rPr>
              <a:t> </a:t>
            </a:r>
            <a:r>
              <a:rPr lang="en-GB" b="0" dirty="0">
                <a:effectLst/>
                <a:latin typeface="ElsevierGulliver"/>
              </a:rPr>
              <a:t>and water pollution</a:t>
            </a:r>
            <a:r>
              <a:rPr lang="en-GB" b="0" i="0" dirty="0">
                <a:effectLst/>
                <a:latin typeface="ElsevierGulliver"/>
              </a:rPr>
              <a:t>. (Wan</a:t>
            </a:r>
            <a:r>
              <a:rPr lang="en-GB" dirty="0">
                <a:latin typeface="ElsevierGulliver"/>
              </a:rPr>
              <a:t>g et al., Journal of Hydrology, 585:124833)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00DAC0-8462-9B3B-BE3E-A59FC680CC60}"/>
              </a:ext>
            </a:extLst>
          </p:cNvPr>
          <p:cNvSpPr txBox="1"/>
          <p:nvPr/>
        </p:nvSpPr>
        <p:spPr>
          <a:xfrm>
            <a:off x="294290" y="1912995"/>
            <a:ext cx="9028386" cy="4379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Atmospheric deposition (commonly cannot be handled locally)</a:t>
            </a:r>
            <a:endParaRPr lang="hu-HU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Point sources (sources, allocation, pathways and measures are commonly known)</a:t>
            </a:r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Diffuse pollution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Identification of sources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Determining the main pathways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Developing retention / removal methods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lvl="1">
              <a:lnSpc>
                <a:spcPts val="2800"/>
              </a:lnSpc>
            </a:pPr>
            <a:r>
              <a:rPr lang="en-GB" sz="2000" dirty="0"/>
              <a:t>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646676-AFF9-4AE8-789C-DAA6C42B2B0F}"/>
              </a:ext>
            </a:extLst>
          </p:cNvPr>
          <p:cNvSpPr txBox="1"/>
          <p:nvPr/>
        </p:nvSpPr>
        <p:spPr>
          <a:xfrm>
            <a:off x="6003692" y="3598354"/>
            <a:ext cx="6188308" cy="2583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endParaRPr lang="en-GB" sz="2000" b="1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Region- and site specific 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Depend on several natural and </a:t>
            </a:r>
            <a:r>
              <a:rPr lang="en-GB" sz="2000" b="1" dirty="0" err="1"/>
              <a:t>antrophogenic</a:t>
            </a:r>
            <a:r>
              <a:rPr lang="en-GB" sz="2000" b="1" dirty="0"/>
              <a:t> factors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Require complex assessment 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lvl="1">
              <a:lnSpc>
                <a:spcPts val="2800"/>
              </a:lnSpc>
            </a:pPr>
            <a:r>
              <a:rPr lang="en-GB" sz="2000" b="1" dirty="0"/>
              <a:t>  </a:t>
            </a:r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97A83AEE-3306-0C85-5E07-32E2DEF6410B}"/>
              </a:ext>
            </a:extLst>
          </p:cNvPr>
          <p:cNvSpPr/>
          <p:nvPr/>
        </p:nvSpPr>
        <p:spPr>
          <a:xfrm>
            <a:off x="5572768" y="3909848"/>
            <a:ext cx="430924" cy="1450428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/>
          </a:p>
        </p:txBody>
      </p:sp>
    </p:spTree>
    <p:extLst>
      <p:ext uri="{BB962C8B-B14F-4D97-AF65-F5344CB8AC3E}">
        <p14:creationId xmlns:p14="http://schemas.microsoft.com/office/powerpoint/2010/main" val="1511096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surface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538313" y="84903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531686" y="3299251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soil tillage 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Effects of 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ongoing climate change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AA76CDA-1C67-3A61-2C62-A9CA849D382F}"/>
              </a:ext>
            </a:extLst>
          </p:cNvPr>
          <p:cNvSpPr/>
          <p:nvPr/>
        </p:nvSpPr>
        <p:spPr>
          <a:xfrm>
            <a:off x="2971800" y="3073744"/>
            <a:ext cx="238539" cy="544099"/>
          </a:xfrm>
          <a:prstGeom prst="down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80997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surface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538313" y="84903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531686" y="3299251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soil tillage 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Effects of 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ongoing climate change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683CB-0CEC-86B2-6C21-50F78C1AA820}"/>
              </a:ext>
            </a:extLst>
          </p:cNvPr>
          <p:cNvSpPr txBox="1"/>
          <p:nvPr/>
        </p:nvSpPr>
        <p:spPr>
          <a:xfrm>
            <a:off x="5759658" y="862286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BUT NOT ENOUGH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Our knowledge is region-, crop-, soil etc. specific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Can not be extrapolated </a:t>
            </a:r>
            <a:r>
              <a:rPr lang="hu-HU" sz="2000" dirty="0" err="1"/>
              <a:t>to</a:t>
            </a:r>
            <a:r>
              <a:rPr lang="en-GB" sz="2000" dirty="0"/>
              <a:t> so far unknown conditions 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B7B76D73-97DA-9E93-1D6D-96F4266F6833}"/>
              </a:ext>
            </a:extLst>
          </p:cNvPr>
          <p:cNvSpPr/>
          <p:nvPr/>
        </p:nvSpPr>
        <p:spPr>
          <a:xfrm>
            <a:off x="5544196" y="3714462"/>
            <a:ext cx="430924" cy="1450428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/>
          </a:p>
        </p:txBody>
      </p:sp>
    </p:spTree>
    <p:extLst>
      <p:ext uri="{BB962C8B-B14F-4D97-AF65-F5344CB8AC3E}">
        <p14:creationId xmlns:p14="http://schemas.microsoft.com/office/powerpoint/2010/main" val="2102591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surface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538313" y="84903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531686" y="3299251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Impact of soil tillage 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Effects of 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ongoing climate change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683CB-0CEC-86B2-6C21-50F78C1AA820}"/>
              </a:ext>
            </a:extLst>
          </p:cNvPr>
          <p:cNvSpPr txBox="1"/>
          <p:nvPr/>
        </p:nvSpPr>
        <p:spPr>
          <a:xfrm>
            <a:off x="5759658" y="862286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hu-HU" sz="2000" b="1" dirty="0"/>
              <a:t>BUT NOT ENOUGH</a:t>
            </a:r>
            <a:endParaRPr lang="en-GB" sz="2000" b="1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 err="1"/>
              <a:t>Our</a:t>
            </a:r>
            <a:r>
              <a:rPr lang="hu-HU" sz="2000" dirty="0"/>
              <a:t> </a:t>
            </a:r>
            <a:r>
              <a:rPr lang="hu-HU" sz="2000" dirty="0" err="1"/>
              <a:t>knowledge</a:t>
            </a:r>
            <a:r>
              <a:rPr lang="hu-HU" sz="2000" dirty="0"/>
              <a:t> is </a:t>
            </a:r>
            <a:r>
              <a:rPr lang="hu-HU" sz="2000" dirty="0" err="1"/>
              <a:t>region</a:t>
            </a:r>
            <a:r>
              <a:rPr lang="hu-HU" sz="2000" dirty="0"/>
              <a:t>-, </a:t>
            </a:r>
            <a:r>
              <a:rPr lang="hu-HU" sz="2000" dirty="0" err="1"/>
              <a:t>crop</a:t>
            </a:r>
            <a:r>
              <a:rPr lang="hu-HU" sz="2000" dirty="0"/>
              <a:t>-, </a:t>
            </a:r>
            <a:r>
              <a:rPr lang="hu-HU" sz="2000" dirty="0" err="1"/>
              <a:t>soil</a:t>
            </a:r>
            <a:r>
              <a:rPr lang="hu-HU" sz="2000" dirty="0"/>
              <a:t> etc. </a:t>
            </a:r>
            <a:r>
              <a:rPr lang="hu-HU" sz="2000" dirty="0" err="1"/>
              <a:t>specific</a:t>
            </a:r>
            <a:endParaRPr lang="hu-HU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dirty="0" err="1"/>
              <a:t>Can</a:t>
            </a:r>
            <a:r>
              <a:rPr lang="hu-HU" sz="2000" dirty="0"/>
              <a:t> </a:t>
            </a:r>
            <a:r>
              <a:rPr lang="hu-HU" sz="2000" dirty="0" err="1"/>
              <a:t>not</a:t>
            </a:r>
            <a:r>
              <a:rPr lang="hu-HU" sz="2000" dirty="0"/>
              <a:t> be </a:t>
            </a:r>
            <a:r>
              <a:rPr lang="hu-HU" sz="2000" dirty="0" err="1"/>
              <a:t>extrapolated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so</a:t>
            </a:r>
            <a:r>
              <a:rPr lang="hu-HU" sz="2000" dirty="0"/>
              <a:t> far </a:t>
            </a:r>
            <a:r>
              <a:rPr lang="hu-HU" sz="2000" dirty="0" err="1"/>
              <a:t>unknown</a:t>
            </a:r>
            <a:r>
              <a:rPr lang="hu-HU" sz="2000" dirty="0"/>
              <a:t> </a:t>
            </a:r>
            <a:r>
              <a:rPr lang="hu-HU" sz="2000" dirty="0" err="1"/>
              <a:t>conditions</a:t>
            </a:r>
            <a:r>
              <a:rPr lang="hu-HU" sz="2000" dirty="0"/>
              <a:t> </a:t>
            </a:r>
            <a:endParaRPr lang="en-GB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8696DE-C543-3D18-8CBA-FDA039270CB7}"/>
              </a:ext>
            </a:extLst>
          </p:cNvPr>
          <p:cNvSpPr txBox="1"/>
          <p:nvPr/>
        </p:nvSpPr>
        <p:spPr>
          <a:xfrm>
            <a:off x="5753031" y="3312505"/>
            <a:ext cx="5325774" cy="1147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hu-HU" sz="2000" b="1" dirty="0"/>
              <a:t>Soil- and site </a:t>
            </a:r>
            <a:r>
              <a:rPr lang="hu-HU" sz="2000" b="1" dirty="0" err="1"/>
              <a:t>specific</a:t>
            </a:r>
            <a:r>
              <a:rPr lang="hu-HU" sz="2000" b="1" dirty="0"/>
              <a:t> </a:t>
            </a:r>
            <a:endParaRPr lang="en-GB" sz="2000" b="1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B7B76D73-97DA-9E93-1D6D-96F4266F6833}"/>
              </a:ext>
            </a:extLst>
          </p:cNvPr>
          <p:cNvSpPr/>
          <p:nvPr/>
        </p:nvSpPr>
        <p:spPr>
          <a:xfrm>
            <a:off x="5544196" y="3714462"/>
            <a:ext cx="430924" cy="1450428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/>
          </a:p>
        </p:txBody>
      </p:sp>
    </p:spTree>
    <p:extLst>
      <p:ext uri="{BB962C8B-B14F-4D97-AF65-F5344CB8AC3E}">
        <p14:creationId xmlns:p14="http://schemas.microsoft.com/office/powerpoint/2010/main" val="230357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-tema">
  <a:themeElements>
    <a:clrScheme name="NIBIO PP">
      <a:dk1>
        <a:srgbClr val="00574D"/>
      </a:dk1>
      <a:lt1>
        <a:srgbClr val="FFFFFF"/>
      </a:lt1>
      <a:dk2>
        <a:srgbClr val="558E87"/>
      </a:dk2>
      <a:lt2>
        <a:srgbClr val="DCDD7E"/>
      </a:lt2>
      <a:accent1>
        <a:srgbClr val="C3C800"/>
      </a:accent1>
      <a:accent2>
        <a:srgbClr val="558E7D"/>
      </a:accent2>
      <a:accent3>
        <a:srgbClr val="A1B9B7"/>
      </a:accent3>
      <a:accent4>
        <a:srgbClr val="009A3E"/>
      </a:accent4>
      <a:accent5>
        <a:srgbClr val="FFE57F"/>
      </a:accent5>
      <a:accent6>
        <a:srgbClr val="697983"/>
      </a:accent6>
      <a:hlink>
        <a:srgbClr val="598983"/>
      </a:hlink>
      <a:folHlink>
        <a:srgbClr val="B9C3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IBIO mal 2019nov" id="{DFE6AF66-0952-A74D-9BDF-5E51D8DD0F5F}" vid="{62AB1A05-DA57-3241-97BA-EEFAC4BC60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LikedBy xmlns="http://schemas.microsoft.com/sharepoint/v3">
      <UserInfo>
        <DisplayName/>
        <AccountId xsi:nil="true"/>
        <AccountType/>
      </UserInfo>
    </Lik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4AAE78FB1DA4F4D9465FE8F2F8E04F3" ma:contentTypeVersion="2" ma:contentTypeDescription="Opprett et nytt dokument." ma:contentTypeScope="" ma:versionID="a1869339d7f33d4a7857e70499df3da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80b565cbe769558313b14981ee16d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ikesCount" ma:index="8" nillable="true" ma:displayName="Antall koblinger" ma:internalName="LikesCount">
      <xsd:simpleType>
        <xsd:restriction base="dms:Unknown"/>
      </xsd:simpleType>
    </xsd:element>
    <xsd:element name="LikedBy" ma:index="9" nillable="true" ma:displayName="Likes av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856AB40-8AC1-4838-8FA5-5C4217AE6CC7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61EE513-A22A-424C-8612-F0DB543C7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91AE28-8887-40D2-A75D-0AA5713721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NIBIO Powerpoint mal</Template>
  <TotalTime>17197</TotalTime>
  <Words>2050</Words>
  <Application>Microsoft Office PowerPoint</Application>
  <PresentationFormat>Widescreen</PresentationFormat>
  <Paragraphs>423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6" baseType="lpstr">
      <vt:lpstr>Arial</vt:lpstr>
      <vt:lpstr>Calibri</vt:lpstr>
      <vt:lpstr>Courier New</vt:lpstr>
      <vt:lpstr>ElsevierGulliver</vt:lpstr>
      <vt:lpstr>Georgia</vt:lpstr>
      <vt:lpstr>NexusSans</vt:lpstr>
      <vt:lpstr>System Font Regular</vt:lpstr>
      <vt:lpstr>Times</vt:lpstr>
      <vt:lpstr>Warnock Pro</vt:lpstr>
      <vt:lpstr>Wingdings</vt:lpstr>
      <vt:lpstr>Office-tema</vt:lpstr>
      <vt:lpstr>Establishing linkages between farm nitrogen surplus  and nitrogen concentrations in surface water  Csilla Farkas, Moritz Shore, Dominika Krzeminska, Mojtaba Shafiei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Hydro-geochemical models in their respective spatio-temporal scale </vt:lpstr>
      <vt:lpstr>Advantages  of using SWAT+  in MARCHES – WHY?</vt:lpstr>
      <vt:lpstr>Particularities of SWAT+ / disadvantages</vt:lpstr>
      <vt:lpstr>Modelling workflow </vt:lpstr>
      <vt:lpstr>PowerPoint Presentation</vt:lpstr>
      <vt:lpstr>PowerPoint Presentation</vt:lpstr>
      <vt:lpstr>SWAT+ land hydrological processes</vt:lpstr>
      <vt:lpstr>PowerPoint Presentation</vt:lpstr>
      <vt:lpstr>PowerPoint Presentation</vt:lpstr>
      <vt:lpstr>PowerPoint Presentation</vt:lpstr>
      <vt:lpstr>PowerPoint Presentation</vt:lpstr>
      <vt:lpstr>Local expert knowledge needed for successful soft- and hard calibration </vt:lpstr>
      <vt:lpstr>Local expert knowledge needed for successful soft- and hard calibration </vt:lpstr>
      <vt:lpstr>Local expert knowledge needed for successful soft- and hard calibration </vt:lpstr>
      <vt:lpstr>Local expert knowledge needed for successful soft- and hard calibration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SWAT+ compared to SWAT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Anette Tjomsland</dc:creator>
  <cp:lastModifiedBy>REV_2</cp:lastModifiedBy>
  <cp:revision>364</cp:revision>
  <cp:lastPrinted>2021-09-10T17:09:33Z</cp:lastPrinted>
  <dcterms:created xsi:type="dcterms:W3CDTF">2020-02-10T16:00:01Z</dcterms:created>
  <dcterms:modified xsi:type="dcterms:W3CDTF">2024-05-22T05:30:24Z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0x010100C4AAE78FB1DA4F4D9465FE8F2F8E04F3</vt:lpwstr>
  </property>
  <property fmtid="{D5CDD505-2E9C-101B-9397-08002B2CF9AE}" pid="3" name="MSIP_Label_d0484126-3486-41a9-802e-7f1e2277276c_Enabled">
    <vt:lpwstr>true</vt:lpwstr>
  </property>
  <property fmtid="{D5CDD505-2E9C-101B-9397-08002B2CF9AE}" pid="4" name="MSIP_Label_d0484126-3486-41a9-802e-7f1e2277276c_SetDate">
    <vt:lpwstr>2022-04-06T07:22:09Z</vt:lpwstr>
  </property>
  <property fmtid="{D5CDD505-2E9C-101B-9397-08002B2CF9AE}" pid="5" name="MSIP_Label_d0484126-3486-41a9-802e-7f1e2277276c_Method">
    <vt:lpwstr>Standard</vt:lpwstr>
  </property>
  <property fmtid="{D5CDD505-2E9C-101B-9397-08002B2CF9AE}" pid="6" name="MSIP_Label_d0484126-3486-41a9-802e-7f1e2277276c_Name">
    <vt:lpwstr>d0484126-3486-41a9-802e-7f1e2277276c</vt:lpwstr>
  </property>
  <property fmtid="{D5CDD505-2E9C-101B-9397-08002B2CF9AE}" pid="7" name="MSIP_Label_d0484126-3486-41a9-802e-7f1e2277276c_SiteId">
    <vt:lpwstr>eec01f8e-737f-43e3-9ed5-f8a59913bd82</vt:lpwstr>
  </property>
  <property fmtid="{D5CDD505-2E9C-101B-9397-08002B2CF9AE}" pid="8" name="MSIP_Label_d0484126-3486-41a9-802e-7f1e2277276c_ActionId">
    <vt:lpwstr>0d624574-847c-4959-951c-d4278ad8c067</vt:lpwstr>
  </property>
  <property fmtid="{D5CDD505-2E9C-101B-9397-08002B2CF9AE}" pid="9" name="MSIP_Label_d0484126-3486-41a9-802e-7f1e2277276c_ContentBits">
    <vt:lpwstr>0</vt:lpwstr>
  </property>
</Properties>
</file>