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5"/>
  </p:notesMasterIdLst>
  <p:sldIdLst>
    <p:sldId id="515" r:id="rId6"/>
    <p:sldId id="508" r:id="rId7"/>
    <p:sldId id="512" r:id="rId8"/>
    <p:sldId id="509" r:id="rId9"/>
    <p:sldId id="510" r:id="rId10"/>
    <p:sldId id="511" r:id="rId11"/>
    <p:sldId id="514" r:id="rId12"/>
    <p:sldId id="502" r:id="rId13"/>
    <p:sldId id="513" r:id="rId14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97C"/>
    <a:srgbClr val="608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23"/>
    <p:restoredTop sz="96327"/>
  </p:normalViewPr>
  <p:slideViewPr>
    <p:cSldViewPr snapToGrid="0" snapToObjects="1" showGuides="1">
      <p:cViewPr varScale="1">
        <p:scale>
          <a:sx n="78" d="100"/>
          <a:sy n="78" d="100"/>
        </p:scale>
        <p:origin x="979" y="43"/>
      </p:cViewPr>
      <p:guideLst>
        <p:guide orient="horz" pos="1026"/>
        <p:guide pos="3840"/>
        <p:guide orient="horz" pos="31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38837-630E-304F-9325-4B624BA1E765}" type="datetimeFigureOut">
              <a:rPr lang="nb-NO" smtClean="0"/>
              <a:t>12.10.2024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98870-1AE0-7743-9BC7-F23B68C875D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530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norsk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1A0C01A-8F86-3043-996A-0CD2C424DB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tx1"/>
                </a:solidFill>
              </a:defRPr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F8A586-821F-F546-A7EE-9F712AC6F2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7785" y="-1"/>
            <a:ext cx="3305380" cy="233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12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0" y="775808"/>
            <a:ext cx="10933593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7B0029-E15C-9747-B721-7DBF321ADD98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AC2FA-EF68-1349-8ED5-86492F0C3C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0" y="2252183"/>
            <a:ext cx="10933593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97840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1: Kun tekst hel bred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7391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7391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C78B5E-5123-684C-AA4F-D9CC2BC993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89D24C-8730-2142-A558-7F7EE3EF8C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96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: To tekstfelt 1/3 t.v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0" y="0"/>
            <a:ext cx="4008437" cy="61653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75808"/>
            <a:ext cx="7175022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6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519" y="775808"/>
            <a:ext cx="2963384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B9CDAC-ABA5-BA48-9113-5B9987B49D4C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211B6F-5128-AB49-872F-0D2540F013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29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: To tekstfelt 1/3 t.h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7B0591-2228-9C46-AB56-403108EB6782}"/>
              </a:ext>
            </a:extLst>
          </p:cNvPr>
          <p:cNvSpPr/>
          <p:nvPr userDrawn="1"/>
        </p:nvSpPr>
        <p:spPr>
          <a:xfrm>
            <a:off x="8183563" y="0"/>
            <a:ext cx="4008437" cy="623731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7153754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2" y="2252183"/>
            <a:ext cx="7153754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65F6C-927A-F047-8436-B87CC8A4DF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65832" y="775808"/>
            <a:ext cx="3072512" cy="48133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635D0-233B-BB4C-8095-E1E5F7B2345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F4142A-3D52-E444-AB2D-AD682B2BC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7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D: Bilde 1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43769E-B368-5F49-8233-CE1F21EE2A0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BE3F67-C7D0-9141-918E-9C862EB887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589F08-517A-9943-B673-4818601DCE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14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E: Bilde 1/3 t.v.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846BEC-8815-7F4C-B32A-8E0D2EDCBCD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F530AE-64B6-6243-9CC1-C5A34437B612}"/>
              </a:ext>
            </a:extLst>
          </p:cNvPr>
          <p:cNvSpPr/>
          <p:nvPr userDrawn="1"/>
        </p:nvSpPr>
        <p:spPr>
          <a:xfrm>
            <a:off x="0" y="6092825"/>
            <a:ext cx="4007768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765175"/>
            <a:ext cx="7164388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007768" cy="609329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2241550"/>
            <a:ext cx="7164388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7B53C61-2812-6345-AC2B-4DD12657BF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" y="6356466"/>
            <a:ext cx="3998138" cy="334962"/>
          </a:xfr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50F86D-E31F-2447-93BD-B8053EEAA9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7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: Bilde 1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C6E5A4-81DE-9645-B5A1-6CCC83159E0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207818-40B8-7645-9E74-545A768530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3563" y="0"/>
            <a:ext cx="4008438" cy="60928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765175"/>
            <a:ext cx="7164388" cy="1317625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7" y="2241550"/>
            <a:ext cx="7164387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AF7BC1-C37B-9045-AD2D-01FB659C1A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4919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G: Bilde 2/3 til vens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4C72BA-1E14-214E-981C-F7607E2BE8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</a:t>
            </a:r>
            <a:br>
              <a:rPr lang="nb-NO" dirty="0"/>
            </a:br>
            <a:r>
              <a:rPr lang="nb-NO" dirty="0"/>
              <a:t>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94E69-105C-A547-AB7F-50F2D0710FB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7FEE9-271F-FD40-9E12-A6DB1E73A4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4196" y="775808"/>
            <a:ext cx="3384550" cy="1317625"/>
          </a:xfrm>
          <a:prstGeom prst="rect">
            <a:avLst/>
          </a:prstGeom>
        </p:spPr>
        <p:txBody>
          <a:bodyPr anchor="t"/>
          <a:lstStyle/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32E66A-1CA5-D14C-A3A0-FF4F1C5554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94196" y="2252183"/>
            <a:ext cx="3384550" cy="33369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40C9DF8-2EBD-E941-AB38-E7499DDC21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4DBF10-5A79-5D40-932D-5992CE900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27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: Bilde 2/3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03725" y="0"/>
            <a:ext cx="7788276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981F38-7687-1547-BC6A-30D1CF474640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775808"/>
            <a:ext cx="3384550" cy="1340072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5789A96B-F768-364A-A9A3-97B0CFBFF6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521" y="2252183"/>
            <a:ext cx="3384550" cy="3351176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C46C75-8C9C-E646-9700-9BDF39BF44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26E86-BD3D-134F-9FB8-9B20F474B6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19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: Stort bildefelt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765176"/>
            <a:ext cx="12192001" cy="532765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DA87DE-A73A-FE45-90F4-2D1E24535273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A4EA20-494D-BA40-ACE9-5502AEDCD3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48856"/>
            <a:ext cx="10944225" cy="6163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 err="1"/>
              <a:t>Tittel</a:t>
            </a:r>
            <a:r>
              <a:rPr lang="en-GB" dirty="0"/>
              <a:t> Georgia 24 </a:t>
            </a:r>
            <a:r>
              <a:rPr lang="en-GB" dirty="0" err="1"/>
              <a:t>pt</a:t>
            </a:r>
            <a:r>
              <a:rPr lang="en-GB" dirty="0"/>
              <a:t> </a:t>
            </a:r>
            <a:r>
              <a:rPr lang="en-GB" dirty="0" err="1"/>
              <a:t>brukes</a:t>
            </a:r>
            <a:r>
              <a:rPr lang="en-GB" dirty="0"/>
              <a:t> </a:t>
            </a:r>
            <a:r>
              <a:rPr lang="en-GB" dirty="0" err="1"/>
              <a:t>kun</a:t>
            </a:r>
            <a:r>
              <a:rPr lang="en-GB" dirty="0"/>
              <a:t> her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5FDD8F9-C9FF-734A-A598-529B1996D8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30329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engelsk: Forside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0" y="0"/>
            <a:ext cx="12192000" cy="22415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50EABD-2F93-D540-A4B8-3F112933D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1856" y="0"/>
            <a:ext cx="3295804" cy="233003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5829C3-283A-9942-8917-146B3DA1D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 err="1"/>
              <a:t>Name</a:t>
            </a:r>
            <a:r>
              <a:rPr lang="nb-NO" dirty="0"/>
              <a:t> • </a:t>
            </a:r>
            <a:r>
              <a:rPr lang="nb-NO" dirty="0" err="1"/>
              <a:t>conference</a:t>
            </a:r>
            <a:r>
              <a:rPr lang="nb-NO" dirty="0"/>
              <a:t>/</a:t>
            </a:r>
            <a:r>
              <a:rPr lang="nb-NO" dirty="0" err="1"/>
              <a:t>lecture</a:t>
            </a:r>
            <a:r>
              <a:rPr lang="nb-NO" dirty="0"/>
              <a:t>• date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3DC3C5-0AA2-5B42-A44F-083B3DBA5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Opening page, heading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characters, 1 or 2 lines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5241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J: 2/3 liggende bilde m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1" cy="3851276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000D2A-CD7C-6E46-98C6-230850B7C6D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C2949-9F7A-4145-8A51-0D49A40001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B03979-99DD-6144-9ABE-B2D6432E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521" y="1552699"/>
            <a:ext cx="10944225" cy="34816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Calibri 24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A35A6F-77F0-B340-9CC2-E60B5F108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4FFD6-E73E-9849-87D6-F0D0CBE5E2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765175"/>
            <a:ext cx="10933113" cy="5254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latin typeface="Georgia" panose="02040502050405020303" pitchFamily="18" charset="0"/>
              </a:defRPr>
            </a:lvl1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13072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K: Bilder x 2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FB98A35-D375-644E-B495-B4D4B8919DF2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D4030C-F86F-D942-B7CB-1C45D77008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48412" y="1766625"/>
            <a:ext cx="5219699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83" y="1766625"/>
            <a:ext cx="5223068" cy="3247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521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4521" y="5218113"/>
            <a:ext cx="5211762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5677" y="5218113"/>
            <a:ext cx="523348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0F95E8E-F5E6-524B-BF9F-F10952C8FC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8776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: Bilder x 3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BA4BE66-B56D-A847-9868-CD46A07954D9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9C1D85-053D-F547-9B19-504CB95AB6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43E4F7F-68AD-2045-A59A-90F7B9A930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03725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3888" y="1629061"/>
            <a:ext cx="3384550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46" y="775808"/>
            <a:ext cx="10944225" cy="628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</a:lstStyle>
          <a:p>
            <a:pPr lvl="0"/>
            <a:r>
              <a:rPr lang="nb-NO" dirty="0"/>
              <a:t>Tittel Georgia 32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AF400FA-9E64-7C47-89B7-54759267B8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3726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298B1A09-3BAE-694B-B843-1FABB87CD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4621" y="1629061"/>
            <a:ext cx="3363284" cy="341653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2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4D49DB7-3D04-D743-B153-94E3B64C1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4623" y="5218113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604BE6B-33CB-FA48-B2CD-85EFC0700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02525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1026" userDrawn="1">
          <p15:clr>
            <a:srgbClr val="FBAE40"/>
          </p15:clr>
        </p15:guide>
        <p15:guide id="3" orient="horz" pos="3181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L: Bilder x 4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8A33209-8131-6841-B18D-170ACE03D437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490BAD4-E871-0B4A-8D82-7067A7C65B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64F232D-9A01-1641-90E7-9D29A961D7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3722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F45D8A-90AA-7743-90AA-AC2F884D59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2241550"/>
            <a:ext cx="3395184" cy="3203575"/>
          </a:xfrm>
        </p:spPr>
        <p:txBody>
          <a:bodyPr/>
          <a:lstStyle>
            <a:lvl1pPr marL="0" indent="0">
              <a:buFontTx/>
              <a:buNone/>
              <a:defRPr b="0" i="0">
                <a:latin typeface="+mn-lt"/>
              </a:defRPr>
            </a:lvl1pPr>
          </a:lstStyle>
          <a:p>
            <a:pPr lvl="0"/>
            <a:r>
              <a:rPr lang="nb-NO" dirty="0"/>
              <a:t>Tekst </a:t>
            </a:r>
            <a:r>
              <a:rPr lang="nb-NO" dirty="0" err="1"/>
              <a:t>Calibri</a:t>
            </a:r>
            <a:r>
              <a:rPr lang="nb-NO" dirty="0"/>
              <a:t> 24 </a:t>
            </a:r>
            <a:r>
              <a:rPr lang="nb-NO" dirty="0" err="1"/>
              <a:t>pt</a:t>
            </a:r>
            <a:endParaRPr lang="nb-NO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9C7DB94-BADB-4945-B6FC-F233B2D19C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3725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5BCE420-7A1B-2B43-BBA2-94348AF339B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83563" y="765175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89565CB-0E44-BA46-A012-9FA4B079A3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3563" y="2872640"/>
            <a:ext cx="338455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28F8B886-99B5-334A-A79A-B3F039FE25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03724" y="3500438"/>
            <a:ext cx="3384551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4368F8FB-EEE3-A24C-8152-5A013FC856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03725" y="5626991"/>
            <a:ext cx="3384550" cy="4658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515D0D49-C3C9-4B4D-A312-32A41FAA94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83560" y="3500438"/>
            <a:ext cx="3384553" cy="194457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6C7ADA1E-5A18-6947-BB0D-0B4EF20B840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563" y="5626991"/>
            <a:ext cx="3384550" cy="45807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GB" dirty="0"/>
              <a:t>Calibri 16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5951-F7F2-0542-92F5-03F599C491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3888" y="765175"/>
            <a:ext cx="3384550" cy="11953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GB" dirty="0" err="1"/>
              <a:t>Tittel</a:t>
            </a:r>
            <a:r>
              <a:rPr lang="en-GB" dirty="0"/>
              <a:t> Georgia </a:t>
            </a:r>
            <a:br>
              <a:rPr lang="en-GB" dirty="0"/>
            </a:br>
            <a:r>
              <a:rPr lang="en-GB" dirty="0"/>
              <a:t>32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C32AEA9-136B-0842-80D7-68585AFDB4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5053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343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A: Bilde hel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BA343E6-B0E7-CF44-AAB8-15056E8ED9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8870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B: Bilde 1/3 -2/3 m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EFFA6A-A878-544E-8073-E7678FEB7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008438" y="0"/>
            <a:ext cx="8183563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D3E2291-9672-954B-9877-299A52A78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4008438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F2C1B7-6B07-1A44-9C9C-AEF6D893C5F4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9BDFCB-70F5-F747-894A-C5467C5C28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A0FE6A4-7DC0-604B-B01A-13B2F7372A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00529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. 3C: Bilde 2/3 -1/3 med bunn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03E1ABA9-88BE-C748-833C-8EABAE2E95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8183564" cy="60928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4506B3D-4D3E-B844-8148-143656E2CC1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83563" y="0"/>
            <a:ext cx="4008437" cy="6092825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21DAD-F527-B447-9519-6A63A405D075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6541D-B927-1149-92F4-F9CE97BDFB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7F24338-4994-D144-8098-ABF5475A2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21487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: Bilde hel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DAAB269-170A-EA4C-AC74-9F40768E6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374530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: Bilde 1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6CB0DD-AC84-D849-A346-23A04F3A24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7B16-55D6-B54E-8DA4-ADBC782C7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31393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C: Bilde 2/3 med sor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6034C0-695A-0047-A1C5-058A98D270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D0BD39-3C72-8C4E-BA92-27C2867481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78827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2/3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040A0F0-8A9F-EF40-9D5B-DCAAC8843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1401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norsk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52FF9-6023-9D40-A7C4-9EAC9089CD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66449373-456E-AF4F-8BFF-438C11617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89876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: Bilde hel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3372524-8162-7746-AB08-7FC0CEA3FD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155796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E: Bilde 1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08438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5AC3B-B01A-3F49-8CFF-7F77A514F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943863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F: Bilde 2/3 med hvit logo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2F1086-CC18-0F4B-98A6-9924876E9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0EDCF-D779-F249-BC09-C9C930F908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18356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Bildeboks 1/3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</a:t>
            </a:r>
            <a:br>
              <a:rPr lang="nb-NO" dirty="0"/>
            </a:br>
            <a:r>
              <a:rPr lang="nb-NO" dirty="0"/>
              <a:t>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4097A-50E4-CE4D-9440-D200F57A5A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04667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land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5B84E-8B75-8041-8D72-C5FCACBAF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8FCA27-4B25-BB4D-8B75-9EA2D42A58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1929" y="2336105"/>
            <a:ext cx="11797031" cy="419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9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land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8FCA27-4B25-BB4D-8B75-9EA2D42A58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1929" y="2336105"/>
            <a:ext cx="11797031" cy="41967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D79EE6-CC4D-FC41-8E8D-DFF4C788DC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78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land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A837D2-7825-A94C-BD24-6AF7800DEF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35D49F-0823-8745-A6FF-61DF252E0B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938" y="2332139"/>
            <a:ext cx="11808181" cy="42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88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land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5D49F-0823-8745-A6FF-61DF252E0B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0938" y="2332139"/>
            <a:ext cx="11808181" cy="4200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479969-F58C-4E4E-9900-3FD2645A5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43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skog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1B09-BF0B-1C48-A656-0DF3B2A71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09312" cy="4201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AFE7D-EBFE-6C41-B365-4446A0DBD4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9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skogbru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1B09-BF0B-1C48-A656-0DF3B2A71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09312" cy="42011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19C376-04F4-2846-82A4-BEA8451685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1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skog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E4109-7D46-7240-B15B-7571B80914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3510" cy="4209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FFAD2F-C93A-3C4A-BFD7-8E3C1A30C6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74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engelsk: For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B502A2B-13C0-0546-BED9-442156B4D7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4454" y="0"/>
            <a:ext cx="3337255" cy="2359335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D425004-FFF2-BB41-B0CD-F0E8F6276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241550"/>
            <a:ext cx="12192000" cy="46164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/>
            </a:lvl2pPr>
          </a:lstStyle>
          <a:p>
            <a:r>
              <a:rPr lang="nb-NO" dirty="0"/>
              <a:t>Velkommen til </a:t>
            </a:r>
            <a:r>
              <a:rPr lang="nb-NO" dirty="0" err="1"/>
              <a:t>NIBIOs</a:t>
            </a:r>
            <a:r>
              <a:rPr lang="nb-NO" dirty="0"/>
              <a:t> </a:t>
            </a:r>
            <a:r>
              <a:rPr lang="nb-NO" dirty="0" err="1"/>
              <a:t>ppt</a:t>
            </a:r>
            <a:r>
              <a:rPr lang="nb-NO" dirty="0"/>
              <a:t>-mal! </a:t>
            </a:r>
            <a:br>
              <a:rPr lang="nb-NO" dirty="0"/>
            </a:br>
            <a:r>
              <a:rPr lang="nb-NO" dirty="0"/>
              <a:t>Dette arket er en av to åpningssider du kan velge mellom, med grønt eller hvitt logofelt i toppen. </a:t>
            </a:r>
            <a:br>
              <a:rPr lang="nb-NO" dirty="0"/>
            </a:br>
            <a:r>
              <a:rPr lang="nb-NO" dirty="0"/>
              <a:t>Malens forskjellige typer sider, for bilder og/eller tekst, finner du ved å klikke «Sett inn» og velge «Nytt lysbilde». </a:t>
            </a:r>
            <a:br>
              <a:rPr lang="nb-NO" dirty="0"/>
            </a:br>
            <a:r>
              <a:rPr lang="nb-NO" dirty="0"/>
              <a:t>Vi anbefaler deg å lese «Veiledning for NIBIO </a:t>
            </a:r>
            <a:r>
              <a:rPr lang="nb-NO" dirty="0" err="1"/>
              <a:t>Powerpoint</a:t>
            </a:r>
            <a:r>
              <a:rPr lang="nb-NO" dirty="0"/>
              <a:t>-mal» for bruk av malen og innsetting av bilder. Veiledningen (</a:t>
            </a:r>
            <a:r>
              <a:rPr lang="nb-NO" dirty="0" err="1"/>
              <a:t>pdf</a:t>
            </a:r>
            <a:r>
              <a:rPr lang="nb-NO" dirty="0"/>
              <a:t>-fil) finner du på </a:t>
            </a:r>
            <a:r>
              <a:rPr lang="nb-NO" dirty="0" err="1"/>
              <a:t>Vibio</a:t>
            </a:r>
            <a:r>
              <a:rPr lang="nb-NO" dirty="0"/>
              <a:t> under: Støtte / Kommunikasjon / Maler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Dette er en bildeboks 2/3 side liggende: Klikk på bildeikonet.  Velg bildet du skal sette inn. Følg veiledningen.</a:t>
            </a:r>
            <a:br>
              <a:rPr lang="nb-NO" dirty="0"/>
            </a:br>
            <a:r>
              <a:rPr lang="nb-NO" dirty="0"/>
              <a:t>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</a:p>
          <a:p>
            <a:br>
              <a:rPr lang="nb-NO" dirty="0"/>
            </a:br>
            <a:endParaRPr lang="nb-NO" dirty="0"/>
          </a:p>
          <a:p>
            <a:endParaRPr lang="nb-NO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377EB1-3B25-9349-8819-60097F2989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 err="1"/>
              <a:t>Name</a:t>
            </a:r>
            <a:r>
              <a:rPr lang="nb-NO" dirty="0"/>
              <a:t> • </a:t>
            </a:r>
            <a:r>
              <a:rPr lang="nb-NO" dirty="0" err="1"/>
              <a:t>conference</a:t>
            </a:r>
            <a:r>
              <a:rPr lang="nb-NO" dirty="0"/>
              <a:t>/</a:t>
            </a:r>
            <a:r>
              <a:rPr lang="nb-NO" dirty="0" err="1"/>
              <a:t>lecture</a:t>
            </a:r>
            <a:r>
              <a:rPr lang="nb-NO" dirty="0"/>
              <a:t>• date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Opening page, heading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characters, 1 or 2 lines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66324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1232" userDrawn="1">
          <p15:clr>
            <a:srgbClr val="FBAE40"/>
          </p15:clr>
        </p15:guide>
        <p15:guide id="3" orient="horz" pos="1207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skogbru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E4109-7D46-7240-B15B-7571B80914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3510" cy="42097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E43E0A-1E46-6E49-9BEB-ECF9F192DA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78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biomangf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F4FDA-1B43-DD48-B848-54606160D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376" y="2564904"/>
            <a:ext cx="11233248" cy="3996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196B8-B3EA-F64F-B968-72CCA7B95B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42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biomangf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F4FDA-1B43-DD48-B848-54606160D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376" y="2564904"/>
            <a:ext cx="11233248" cy="39962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0C9A04-497D-974C-BBC1-F6D7016657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00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biomangfol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5CBB2-5DD3-A84B-BAEC-FE75ED36B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368" y="2492896"/>
            <a:ext cx="11522256" cy="4099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39EE18-8F76-9342-B211-A469AEB564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9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biomangfol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5CBB2-5DD3-A84B-BAEC-FE75ED36B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368" y="2492896"/>
            <a:ext cx="11522256" cy="40990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BF844A-7109-1040-BCE4-9176BF8B176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84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er sko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2AF27-DBC1-4144-AF8B-C39D26B91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2329042"/>
            <a:ext cx="11593288" cy="4124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DB4DDB-9FF2-7342-BCFE-A542216304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1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er sko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2AF27-DBC1-4144-AF8B-C39D26B91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2329042"/>
            <a:ext cx="11593288" cy="4124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740ED7-C679-344F-9355-D28AB3C69D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04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 landbr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A2BA9-7F2A-1C4A-9BE2-0DA991DBDA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680" y="2247894"/>
            <a:ext cx="13035872" cy="46374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3B6C4B-1A44-8041-904C-52F91CCC9D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3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 landbr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A2BA9-7F2A-1C4A-9BE2-0DA991DBDA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680" y="2247894"/>
            <a:ext cx="13035872" cy="46374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A7A121-B542-4342-A2EB-73CD4D46F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32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 ar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7DF10-CAAF-EF4F-B003-6C26D4847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3594" y="2196252"/>
            <a:ext cx="13359241" cy="475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38DC5E-A91B-4D44-9BA4-E4EBA77A93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7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: Deleside med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A9F319-8D6D-1F4A-9009-873AFD41269A}"/>
              </a:ext>
            </a:extLst>
          </p:cNvPr>
          <p:cNvSpPr/>
          <p:nvPr userDrawn="1"/>
        </p:nvSpPr>
        <p:spPr>
          <a:xfrm>
            <a:off x="0" y="6092825"/>
            <a:ext cx="12192000" cy="765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C3234-782C-D943-B008-B29FCE45ED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76" y="5752139"/>
            <a:ext cx="2046124" cy="1446546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C624AC-42E8-7E41-B98A-615626CB5F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1796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b-NO" dirty="0"/>
              <a:t>Bildeboks hel side: Klikk på bildeikonet.  Velg bildet du skal sette inn.  Velg bildeutsnitt:  1) Klikk på beskjæringsverktøy (</a:t>
            </a:r>
            <a:r>
              <a:rPr lang="nb-NO" dirty="0" err="1"/>
              <a:t>crop</a:t>
            </a:r>
            <a:r>
              <a:rPr lang="nb-NO" dirty="0"/>
              <a:t>). Mørke områder = del av bildet som er utenfor </a:t>
            </a:r>
            <a:r>
              <a:rPr lang="nb-NO" dirty="0" err="1"/>
              <a:t>bildeboksen</a:t>
            </a:r>
            <a:r>
              <a:rPr lang="nb-NO" dirty="0"/>
              <a:t>.   2) Klikk på bildet, hold og dra for å finne ønsket utsnitt. Slipp når bildet er plassert slik du vil ha det.  3) Bekreft utsnitt ved å klikke utenfor </a:t>
            </a:r>
            <a:r>
              <a:rPr lang="nb-NO" dirty="0" err="1"/>
              <a:t>bildeboksen</a:t>
            </a:r>
            <a:r>
              <a:rPr lang="nb-NO" dirty="0"/>
              <a:t>.</a:t>
            </a: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br>
              <a:rPr lang="nb-NO" dirty="0"/>
            </a:br>
            <a:r>
              <a:rPr lang="nb-NO" dirty="0"/>
              <a:t>Anbefalt bruk: Dele/pauseside i presentasjon – bilde + nøkkelord eller kort melding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42F74-ADDB-A241-A595-82087E23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36887"/>
            <a:ext cx="12192000" cy="156278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Nøkkelord</a:t>
            </a:r>
            <a:r>
              <a:rPr lang="en-GB" dirty="0"/>
              <a:t> Georgia 54 </a:t>
            </a:r>
            <a:r>
              <a:rPr lang="en-GB" dirty="0" err="1"/>
              <a:t>pt</a:t>
            </a:r>
            <a:endParaRPr lang="nb-NO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A338A93-4792-B54E-904A-7B6F31CFC2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6356466"/>
            <a:ext cx="3379400" cy="334962"/>
          </a:xfrm>
          <a:noFill/>
        </p:spPr>
        <p:txBody>
          <a:bodyPr>
            <a:normAutofit/>
          </a:bodyPr>
          <a:lstStyle>
            <a:lvl1pPr marL="0" indent="0" algn="l">
              <a:buFontTx/>
              <a:buNone/>
              <a:defRPr sz="1000" b="1" i="0" spc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 marL="1828800" indent="0" algn="ctr">
              <a:buFontTx/>
              <a:buNone/>
              <a:defRPr sz="1400"/>
            </a:lvl5pPr>
          </a:lstStyle>
          <a:p>
            <a:pPr lvl="0"/>
            <a:r>
              <a:rPr lang="en-GB" dirty="0"/>
              <a:t>BILDEKREDITERING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90166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 ar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7DF10-CAAF-EF4F-B003-6C26D4847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3594" y="2196252"/>
            <a:ext cx="13359241" cy="47525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B4428F-1ECD-EE48-9D0D-B122E80F5D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52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 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D9AF-B3BE-E04E-A384-D81E2D69C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45266" y="2053653"/>
            <a:ext cx="13694523" cy="4871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14A3FB-09BC-3544-AE75-F67B1B8153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1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 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D9AF-B3BE-E04E-A384-D81E2D69C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45266" y="2053653"/>
            <a:ext cx="13694523" cy="48718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36D2F0-3A6A-A842-9698-4E0E47590C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1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 biolo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E44DCD-DD16-6F4D-80EF-4D991E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85785" y="2185228"/>
            <a:ext cx="13324664" cy="4740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4DCE33-C76B-A44A-9D24-FCDE39E19D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89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 biolo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E44DCD-DD16-6F4D-80EF-4D991E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85785" y="2185228"/>
            <a:ext cx="13324664" cy="47402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61E55F-1041-694F-924E-941C42198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72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norsk: ikon milj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E2EBA-9B98-B64A-A2BE-609B053EE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61739" y="2173575"/>
            <a:ext cx="13446047" cy="4783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BD3ABD-895F-6840-A0BF-E10911BEC0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564" y="0"/>
            <a:ext cx="3275484" cy="23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engelsk: ikon milj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9D7965-EA49-7644-9536-09C97D66A6FA}"/>
              </a:ext>
            </a:extLst>
          </p:cNvPr>
          <p:cNvSpPr/>
          <p:nvPr userDrawn="1"/>
        </p:nvSpPr>
        <p:spPr>
          <a:xfrm>
            <a:off x="0" y="2241550"/>
            <a:ext cx="12192000" cy="4616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928B90-12FE-CE4E-AAFD-DC06E3AAA4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725" y="1640264"/>
            <a:ext cx="7164388" cy="3992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• konferanse/arrangement • dato </a:t>
            </a:r>
          </a:p>
        </p:txBody>
      </p:sp>
      <p:sp>
        <p:nvSpPr>
          <p:cNvPr id="16" name="Title 9">
            <a:extLst>
              <a:ext uri="{FF2B5EF4-FFF2-40B4-BE49-F238E27FC236}">
                <a16:creationId xmlns:a16="http://schemas.microsoft.com/office/drawing/2014/main" id="{D3678B93-BF3F-FA4E-B4C1-9D063E1F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725" y="345440"/>
            <a:ext cx="7164388" cy="1114057"/>
          </a:xfrm>
        </p:spPr>
        <p:txBody>
          <a:bodyPr anchor="ctr"/>
          <a:lstStyle>
            <a:lvl1pPr marL="0">
              <a:lnSpc>
                <a:spcPct val="100000"/>
              </a:lnSpc>
              <a:spcBef>
                <a:spcPts val="100"/>
              </a:spcBef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Førsteside</a:t>
            </a:r>
            <a:r>
              <a:rPr lang="en-GB" dirty="0"/>
              <a:t>, </a:t>
            </a:r>
            <a:r>
              <a:rPr lang="en-GB" dirty="0" err="1"/>
              <a:t>tittel</a:t>
            </a:r>
            <a:r>
              <a:rPr lang="en-GB" dirty="0"/>
              <a:t> Georgia 32 </a:t>
            </a:r>
            <a:r>
              <a:rPr lang="en-GB" dirty="0" err="1"/>
              <a:t>pt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/>
              <a:t>max 80 </a:t>
            </a:r>
            <a:r>
              <a:rPr lang="en-GB" dirty="0" err="1"/>
              <a:t>tegn</a:t>
            </a:r>
            <a:r>
              <a:rPr lang="en-GB" dirty="0"/>
              <a:t>, 1 </a:t>
            </a:r>
            <a:r>
              <a:rPr lang="en-GB" dirty="0" err="1"/>
              <a:t>eller</a:t>
            </a:r>
            <a:r>
              <a:rPr lang="en-GB" dirty="0"/>
              <a:t> 2 </a:t>
            </a:r>
            <a:r>
              <a:rPr lang="en-GB" dirty="0" err="1"/>
              <a:t>linjer</a:t>
            </a:r>
            <a:r>
              <a:rPr lang="en-GB" dirty="0"/>
              <a:t> 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E2EBA-9B98-B64A-A2BE-609B053EE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61739" y="2173575"/>
            <a:ext cx="13446047" cy="4783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95C9E9-D6D4-0C4D-BAE4-A0E99912C9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4" y="-1"/>
            <a:ext cx="3295804" cy="23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61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  <p15:guide id="2" pos="1232">
          <p15:clr>
            <a:srgbClr val="FBAE40"/>
          </p15:clr>
        </p15:guide>
        <p15:guide id="3" orient="horz" pos="120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A_norsk: Slutt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953504" y="2957382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90567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endParaRPr lang="nb-NO" sz="2000" b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28450-1801-A64A-A232-E30AFCA43B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1400" y="2240693"/>
            <a:ext cx="12689686" cy="451433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9FE797-0CAD-144C-A1D9-7BA19666E0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1710" y="231731"/>
            <a:ext cx="4314317" cy="305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7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A_engelsk: Slutt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81EB252-E651-E741-AF91-17F86B74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 you!</a:t>
            </a:r>
            <a:endParaRPr lang="nb-NO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A37A77-B62A-FD4B-9148-2348DBEB12DD}"/>
              </a:ext>
            </a:extLst>
          </p:cNvPr>
          <p:cNvGrpSpPr/>
          <p:nvPr userDrawn="1"/>
        </p:nvGrpSpPr>
        <p:grpSpPr>
          <a:xfrm>
            <a:off x="8953504" y="2957382"/>
            <a:ext cx="3020928" cy="1480408"/>
            <a:chOff x="8022623" y="4053016"/>
            <a:chExt cx="3020928" cy="14804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85B07A-10C1-0E42-9162-A3387BA420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3D01AB-A846-F546-898B-49F2E9733FD8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C42175-1452-CF4C-84B2-28C3F9F5A7D0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13FCE6-61D3-3A4F-A294-813E9EC4A915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8E8BAED-4975-4642-8C71-60A58EB2FDD1}"/>
              </a:ext>
            </a:extLst>
          </p:cNvPr>
          <p:cNvSpPr txBox="1"/>
          <p:nvPr userDrawn="1"/>
        </p:nvSpPr>
        <p:spPr>
          <a:xfrm>
            <a:off x="90567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r>
              <a:rPr lang="nb-NO" sz="2000" b="0" dirty="0">
                <a:solidFill>
                  <a:schemeClr val="bg1"/>
                </a:solidFill>
              </a:rPr>
              <a:t>/en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28450-1801-A64A-A232-E30AFCA43B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97" y="2240693"/>
            <a:ext cx="12689686" cy="451433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CA8E-84E0-A140-920E-9DB062B2E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Your </a:t>
            </a:r>
            <a:r>
              <a:rPr lang="nb-NO" dirty="0" err="1"/>
              <a:t>name</a:t>
            </a:r>
            <a:r>
              <a:rPr lang="nb-NO" dirty="0"/>
              <a:t> </a:t>
            </a:r>
            <a:r>
              <a:rPr lang="nb-NO" dirty="0" err="1"/>
              <a:t>here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4DF90A-D912-BC4F-89F7-071C94A865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1991" y="221063"/>
            <a:ext cx="4329209" cy="306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45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B_norsk: Sluttside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840259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8183562" y="0"/>
            <a:ext cx="4008437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BAE1-FB8A-7C4B-98C3-5D7D0D443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938" y="4217988"/>
            <a:ext cx="7158037" cy="2108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nb-NO" dirty="0"/>
              <a:t>Bilder i presentasjonen er tatt av …  / </a:t>
            </a:r>
            <a:br>
              <a:rPr lang="nb-NO" dirty="0"/>
            </a:br>
            <a:r>
              <a:rPr lang="nb-NO" dirty="0"/>
              <a:t>her kan det legges inn kreditering på bilder, </a:t>
            </a:r>
            <a:br>
              <a:rPr lang="nb-NO" dirty="0"/>
            </a:br>
            <a:r>
              <a:rPr lang="nb-NO" dirty="0"/>
              <a:t>eller annen informasjon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0634AFC-C949-D641-832E-3B2E43420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Takk</a:t>
            </a:r>
            <a:r>
              <a:rPr lang="en-GB" dirty="0"/>
              <a:t> for </a:t>
            </a:r>
            <a:r>
              <a:rPr lang="en-GB" dirty="0" err="1"/>
              <a:t>oppmerksomheten</a:t>
            </a:r>
            <a:r>
              <a:rPr lang="en-GB" dirty="0"/>
              <a:t>!</a:t>
            </a:r>
            <a:endParaRPr lang="nb-NO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C7B782-8295-7A4D-B015-8AEE3A38A8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Navn </a:t>
            </a:r>
            <a:r>
              <a:rPr lang="nb-NO" dirty="0" err="1"/>
              <a:t>Navnesen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5ACCAB0-D7AC-5F40-87C3-B9FFC90A77AA}"/>
              </a:ext>
            </a:extLst>
          </p:cNvPr>
          <p:cNvGrpSpPr/>
          <p:nvPr userDrawn="1"/>
        </p:nvGrpSpPr>
        <p:grpSpPr>
          <a:xfrm>
            <a:off x="8902704" y="2957382"/>
            <a:ext cx="3020928" cy="1480408"/>
            <a:chOff x="8022623" y="4053016"/>
            <a:chExt cx="3020928" cy="1480408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C1E753F-F9D0-6540-AB0B-B4E1EAB734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8EF87F5-E2C7-5944-9385-FBF7A5852C11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8E3AF9B-02EF-4A46-97EB-49CCC0FA2EAE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2EDF4F6-AC07-774A-9488-39A70121C6BC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8CC2F01-1EF8-404E-BF42-CC92AC2B991B}"/>
              </a:ext>
            </a:extLst>
          </p:cNvPr>
          <p:cNvSpPr txBox="1"/>
          <p:nvPr userDrawn="1"/>
        </p:nvSpPr>
        <p:spPr>
          <a:xfrm>
            <a:off x="900597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endParaRPr lang="nb-NO" sz="2000" b="0" dirty="0">
              <a:solidFill>
                <a:schemeClr val="bg1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62C0CB2-0995-C645-A439-18C43B2012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910" y="231731"/>
            <a:ext cx="4314317" cy="305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7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0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B_engelsk: Sluttside med kredit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284311-A551-DA43-B3BE-A0355544E8E9}"/>
              </a:ext>
            </a:extLst>
          </p:cNvPr>
          <p:cNvSpPr/>
          <p:nvPr userDrawn="1"/>
        </p:nvSpPr>
        <p:spPr>
          <a:xfrm>
            <a:off x="0" y="0"/>
            <a:ext cx="840259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B3D53-A21C-7F43-B40D-7CAC9EB1B038}"/>
              </a:ext>
            </a:extLst>
          </p:cNvPr>
          <p:cNvSpPr/>
          <p:nvPr userDrawn="1"/>
        </p:nvSpPr>
        <p:spPr>
          <a:xfrm>
            <a:off x="8183562" y="0"/>
            <a:ext cx="40084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BAE1-FB8A-7C4B-98C3-5D7D0D443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938" y="4217988"/>
            <a:ext cx="7158037" cy="2108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nb-NO" dirty="0"/>
              <a:t>Images in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presentation</a:t>
            </a:r>
            <a:r>
              <a:rPr lang="nb-NO" dirty="0"/>
              <a:t>  by …</a:t>
            </a:r>
          </a:p>
          <a:p>
            <a:pPr lvl="0"/>
            <a:r>
              <a:rPr lang="nb-NO" dirty="0"/>
              <a:t>Credits for </a:t>
            </a:r>
            <a:r>
              <a:rPr lang="nb-NO" dirty="0" err="1"/>
              <a:t>photos</a:t>
            </a:r>
            <a:r>
              <a:rPr lang="nb-NO" dirty="0"/>
              <a:t> and images used in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presentation</a:t>
            </a:r>
            <a:r>
              <a:rPr lang="nb-NO" dirty="0"/>
              <a:t>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C7B782-8295-7A4D-B015-8AEE3A38A8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1837038"/>
            <a:ext cx="7164387" cy="146633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nb-NO" dirty="0"/>
              <a:t>Your </a:t>
            </a:r>
            <a:r>
              <a:rPr lang="nb-NO" dirty="0" err="1"/>
              <a:t>name</a:t>
            </a:r>
            <a:r>
              <a:rPr lang="nb-NO" dirty="0"/>
              <a:t> </a:t>
            </a:r>
            <a:r>
              <a:rPr lang="nb-NO" dirty="0" err="1"/>
              <a:t>here</a:t>
            </a:r>
            <a:br>
              <a:rPr lang="nb-NO" dirty="0"/>
            </a:br>
            <a:r>
              <a:rPr lang="nb-NO" dirty="0" err="1"/>
              <a:t>email@nibio.no</a:t>
            </a:r>
            <a:endParaRPr lang="nb-NO" dirty="0"/>
          </a:p>
          <a:p>
            <a:endParaRPr lang="nb-NO" dirty="0"/>
          </a:p>
        </p:txBody>
      </p:sp>
      <p:sp>
        <p:nvSpPr>
          <p:cNvPr id="24" name="Title 9">
            <a:extLst>
              <a:ext uri="{FF2B5EF4-FFF2-40B4-BE49-F238E27FC236}">
                <a16:creationId xmlns:a16="http://schemas.microsoft.com/office/drawing/2014/main" id="{8CDC1CA1-6E2C-AB4D-8993-A23B7AC9A1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7" y="650788"/>
            <a:ext cx="7164388" cy="856736"/>
          </a:xfrm>
        </p:spPr>
        <p:txBody>
          <a:bodyPr anchor="t">
            <a:normAutofit/>
          </a:bodyPr>
          <a:lstStyle>
            <a:lvl1pPr marL="0">
              <a:lnSpc>
                <a:spcPct val="100000"/>
              </a:lnSpc>
              <a:spcBef>
                <a:spcPts val="100"/>
              </a:spcBef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 you!</a:t>
            </a:r>
            <a:endParaRPr lang="nb-NO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A6448A8-A859-B745-9AC3-82DA1766DFEF}"/>
              </a:ext>
            </a:extLst>
          </p:cNvPr>
          <p:cNvGrpSpPr/>
          <p:nvPr userDrawn="1"/>
        </p:nvGrpSpPr>
        <p:grpSpPr>
          <a:xfrm>
            <a:off x="8892544" y="2957382"/>
            <a:ext cx="3020928" cy="1480408"/>
            <a:chOff x="8022623" y="4053016"/>
            <a:chExt cx="3020928" cy="1480408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3D6B701-8474-D547-B11D-4526D02D46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2623" y="4053016"/>
              <a:ext cx="740204" cy="1480408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322F865-F3DC-4A4B-9F5C-055ECF296237}"/>
                </a:ext>
              </a:extLst>
            </p:cNvPr>
            <p:cNvSpPr txBox="1"/>
            <p:nvPr userDrawn="1"/>
          </p:nvSpPr>
          <p:spPr>
            <a:xfrm>
              <a:off x="8664018" y="5062603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3E87681-7DDE-464B-9375-D25E7EC1408D}"/>
                </a:ext>
              </a:extLst>
            </p:cNvPr>
            <p:cNvSpPr txBox="1"/>
            <p:nvPr userDrawn="1"/>
          </p:nvSpPr>
          <p:spPr>
            <a:xfrm>
              <a:off x="8664018" y="4149080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NIBIO_no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1BE68D3-021B-F547-B7FD-4559C2F3D86C}"/>
                </a:ext>
              </a:extLst>
            </p:cNvPr>
            <p:cNvSpPr txBox="1"/>
            <p:nvPr userDrawn="1"/>
          </p:nvSpPr>
          <p:spPr>
            <a:xfrm>
              <a:off x="8664018" y="4597604"/>
              <a:ext cx="2379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b="0" dirty="0" err="1">
                  <a:solidFill>
                    <a:schemeClr val="bg1"/>
                  </a:solidFill>
                </a:rPr>
                <a:t>NIBIO.no</a:t>
              </a:r>
              <a:endParaRPr lang="nb-NO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7557C91-3100-1247-94C8-75E0F924432A}"/>
              </a:ext>
            </a:extLst>
          </p:cNvPr>
          <p:cNvSpPr txBox="1"/>
          <p:nvPr userDrawn="1"/>
        </p:nvSpPr>
        <p:spPr>
          <a:xfrm>
            <a:off x="8995818" y="4415481"/>
            <a:ext cx="324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0" dirty="0" err="1">
                <a:solidFill>
                  <a:schemeClr val="bg1"/>
                </a:solidFill>
              </a:rPr>
              <a:t>www.nibio.no</a:t>
            </a:r>
            <a:r>
              <a:rPr lang="nb-NO" sz="2000" b="0" dirty="0">
                <a:solidFill>
                  <a:schemeClr val="bg1"/>
                </a:solidFill>
              </a:rPr>
              <a:t>/en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3E5B01E-82E7-1943-AEDE-39D7419CD0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1991" y="221063"/>
            <a:ext cx="4329209" cy="306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31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0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71C9D-240C-C545-8907-C66CCBA91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241550"/>
            <a:ext cx="10944224" cy="3851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Title Placeholder 15">
            <a:extLst>
              <a:ext uri="{FF2B5EF4-FFF2-40B4-BE49-F238E27FC236}">
                <a16:creationId xmlns:a16="http://schemas.microsoft.com/office/drawing/2014/main" id="{85E05183-6F84-1641-BED7-4CDF6696D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765175"/>
            <a:ext cx="10944224" cy="132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59759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54" r:id="rId4"/>
    <p:sldLayoutId id="2147483657" r:id="rId5"/>
    <p:sldLayoutId id="2147483692" r:id="rId6"/>
    <p:sldLayoutId id="2147483693" r:id="rId7"/>
    <p:sldLayoutId id="2147483691" r:id="rId8"/>
    <p:sldLayoutId id="2147483694" r:id="rId9"/>
    <p:sldLayoutId id="2147483650" r:id="rId10"/>
    <p:sldLayoutId id="2147483674" r:id="rId11"/>
    <p:sldLayoutId id="2147483672" r:id="rId12"/>
    <p:sldLayoutId id="2147483670" r:id="rId13"/>
    <p:sldLayoutId id="2147483673" r:id="rId14"/>
    <p:sldLayoutId id="2147483668" r:id="rId15"/>
    <p:sldLayoutId id="2147483651" r:id="rId16"/>
    <p:sldLayoutId id="2147483658" r:id="rId17"/>
    <p:sldLayoutId id="2147483659" r:id="rId18"/>
    <p:sldLayoutId id="2147483665" r:id="rId19"/>
    <p:sldLayoutId id="2147483671" r:id="rId20"/>
    <p:sldLayoutId id="2147483656" r:id="rId21"/>
    <p:sldLayoutId id="2147483666" r:id="rId22"/>
    <p:sldLayoutId id="2147483667" r:id="rId23"/>
    <p:sldLayoutId id="2147483669" r:id="rId24"/>
    <p:sldLayoutId id="2147483664" r:id="rId25"/>
    <p:sldLayoutId id="2147483655" r:id="rId26"/>
    <p:sldLayoutId id="2147483653" r:id="rId27"/>
    <p:sldLayoutId id="2147483660" r:id="rId28"/>
    <p:sldLayoutId id="2147483661" r:id="rId29"/>
    <p:sldLayoutId id="2147483652" r:id="rId30"/>
    <p:sldLayoutId id="2147483662" r:id="rId31"/>
    <p:sldLayoutId id="2147483663" r:id="rId32"/>
    <p:sldLayoutId id="2147483678" r:id="rId33"/>
    <p:sldLayoutId id="2147483695" r:id="rId34"/>
    <p:sldLayoutId id="2147483679" r:id="rId35"/>
    <p:sldLayoutId id="2147483696" r:id="rId36"/>
    <p:sldLayoutId id="2147483680" r:id="rId37"/>
    <p:sldLayoutId id="2147483697" r:id="rId38"/>
    <p:sldLayoutId id="2147483681" r:id="rId39"/>
    <p:sldLayoutId id="2147483698" r:id="rId40"/>
    <p:sldLayoutId id="2147483683" r:id="rId41"/>
    <p:sldLayoutId id="2147483699" r:id="rId42"/>
    <p:sldLayoutId id="2147483682" r:id="rId43"/>
    <p:sldLayoutId id="2147483700" r:id="rId44"/>
    <p:sldLayoutId id="2147483684" r:id="rId45"/>
    <p:sldLayoutId id="2147483701" r:id="rId46"/>
    <p:sldLayoutId id="2147483685" r:id="rId47"/>
    <p:sldLayoutId id="2147483702" r:id="rId48"/>
    <p:sldLayoutId id="2147483686" r:id="rId49"/>
    <p:sldLayoutId id="2147483703" r:id="rId50"/>
    <p:sldLayoutId id="2147483687" r:id="rId51"/>
    <p:sldLayoutId id="2147483704" r:id="rId52"/>
    <p:sldLayoutId id="2147483688" r:id="rId53"/>
    <p:sldLayoutId id="2147483705" r:id="rId54"/>
    <p:sldLayoutId id="2147483689" r:id="rId55"/>
    <p:sldLayoutId id="2147483706" r:id="rId56"/>
  </p:sldLayoutIdLst>
  <p:hf sldNum="0" hdr="0" ftr="0" dt="0"/>
  <p:txStyles>
    <p:titleStyle>
      <a:lvl1pPr marL="9525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3200" kern="1200" baseline="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93">
          <p15:clr>
            <a:srgbClr val="F26B43"/>
          </p15:clr>
        </p15:guide>
        <p15:guide id="3" pos="2525">
          <p15:clr>
            <a:srgbClr val="F26B43"/>
          </p15:clr>
        </p15:guide>
        <p15:guide id="4" pos="2774">
          <p15:clr>
            <a:srgbClr val="F26B43"/>
          </p15:clr>
        </p15:guide>
        <p15:guide id="5" pos="4906">
          <p15:clr>
            <a:srgbClr val="F26B43"/>
          </p15:clr>
        </p15:guide>
        <p15:guide id="6" pos="5155">
          <p15:clr>
            <a:srgbClr val="F26B43"/>
          </p15:clr>
        </p15:guide>
        <p15:guide id="7" pos="7287">
          <p15:clr>
            <a:srgbClr val="F26B43"/>
          </p15:clr>
        </p15:guide>
        <p15:guide id="8" orient="horz" pos="482">
          <p15:clr>
            <a:srgbClr val="F26B43"/>
          </p15:clr>
        </p15:guide>
        <p15:guide id="9" orient="horz" pos="3838">
          <p15:clr>
            <a:srgbClr val="F26B43"/>
          </p15:clr>
        </p15:guide>
        <p15:guide id="10" orient="horz" pos="14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5" Type="http://schemas.openxmlformats.org/officeDocument/2006/relationships/image" Target="../media/image33.emf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3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B9615-E606-21D9-8005-0F0F7DAB4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2951" y="345440"/>
            <a:ext cx="7705162" cy="1114057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SWAT+ modelling status of the Hobølelva catchment, Norway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44B72E-5BDF-0AAE-68B8-FE7A89CA3A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03288" y="1720251"/>
            <a:ext cx="7164388" cy="399239"/>
          </a:xfrm>
        </p:spPr>
        <p:txBody>
          <a:bodyPr>
            <a:normAutofit fontScale="85000" lnSpcReduction="10000"/>
          </a:bodyPr>
          <a:lstStyle/>
          <a:p>
            <a:r>
              <a:rPr lang="hu-HU" dirty="0" err="1"/>
              <a:t>Nordbalt-Ecosafe</a:t>
            </a:r>
            <a:r>
              <a:rPr lang="hu-HU" dirty="0"/>
              <a:t> Meeting, 19-22 </a:t>
            </a:r>
            <a:r>
              <a:rPr lang="hu-HU" dirty="0" err="1"/>
              <a:t>February</a:t>
            </a:r>
            <a:r>
              <a:rPr lang="hu-HU" dirty="0"/>
              <a:t>, 2022, </a:t>
            </a:r>
            <a:r>
              <a:rPr lang="hu-HU" dirty="0" err="1"/>
              <a:t>Aarhus</a:t>
            </a:r>
            <a:r>
              <a:rPr lang="hu-HU" dirty="0"/>
              <a:t>, </a:t>
            </a:r>
            <a:r>
              <a:rPr lang="hu-HU" dirty="0" err="1"/>
              <a:t>Denmark</a:t>
            </a:r>
            <a:endParaRPr lang="nb-N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7E51E6-F73E-45AF-E041-65D9660ABB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hu-HU" dirty="0"/>
              <a:t>Photo credit :  Morten Günther, NIBIO</a:t>
            </a:r>
            <a:endParaRPr lang="nb-NO" dirty="0"/>
          </a:p>
        </p:txBody>
      </p:sp>
      <p:pic>
        <p:nvPicPr>
          <p:cNvPr id="1026" name="Picture 2" descr="Toppfoto_mg">
            <a:extLst>
              <a:ext uri="{FF2B5EF4-FFF2-40B4-BE49-F238E27FC236}">
                <a16:creationId xmlns:a16="http://schemas.microsoft.com/office/drawing/2014/main" id="{3B557B0C-5899-DBC5-6512-3415280A9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85" y="2580384"/>
            <a:ext cx="6666271" cy="374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8899142-A82C-F450-8B71-7FC35BDC6A78}"/>
              </a:ext>
            </a:extLst>
          </p:cNvPr>
          <p:cNvSpPr txBox="1">
            <a:spLocks/>
          </p:cNvSpPr>
          <p:nvPr/>
        </p:nvSpPr>
        <p:spPr>
          <a:xfrm>
            <a:off x="7226044" y="3143567"/>
            <a:ext cx="4617371" cy="1786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accent2">
                    <a:lumMod val="20000"/>
                    <a:lumOff val="80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sz="2400" dirty="0">
                <a:solidFill>
                  <a:srgbClr val="34597C"/>
                </a:solidFill>
              </a:rPr>
              <a:t>Csilla Farkas, Mojtaba Shafiei </a:t>
            </a:r>
          </a:p>
          <a:p>
            <a:pPr algn="ctr"/>
            <a:r>
              <a:rPr lang="hu-HU" sz="2400" dirty="0">
                <a:solidFill>
                  <a:srgbClr val="34597C"/>
                </a:solidFill>
              </a:rPr>
              <a:t>and</a:t>
            </a:r>
          </a:p>
          <a:p>
            <a:pPr algn="ctr"/>
            <a:r>
              <a:rPr lang="hu-HU" sz="2400" dirty="0">
                <a:solidFill>
                  <a:srgbClr val="34597C"/>
                </a:solidFill>
              </a:rPr>
              <a:t>The NIBIO </a:t>
            </a:r>
            <a:r>
              <a:rPr lang="hu-HU" sz="2400" dirty="0" err="1">
                <a:solidFill>
                  <a:srgbClr val="34597C"/>
                </a:solidFill>
              </a:rPr>
              <a:t>Ecosafe</a:t>
            </a:r>
            <a:r>
              <a:rPr lang="hu-HU" sz="2400" dirty="0">
                <a:solidFill>
                  <a:srgbClr val="34597C"/>
                </a:solidFill>
              </a:rPr>
              <a:t> Team</a:t>
            </a:r>
          </a:p>
        </p:txBody>
      </p:sp>
    </p:spTree>
    <p:extLst>
      <p:ext uri="{BB962C8B-B14F-4D97-AF65-F5344CB8AC3E}">
        <p14:creationId xmlns:p14="http://schemas.microsoft.com/office/powerpoint/2010/main" val="3289517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54BB4-B5A3-B546-4378-F95666939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6ABD14-4248-758F-ED18-E133663C60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4D73832D-D704-EA89-0160-E72C9D4B7B78}"/>
              </a:ext>
            </a:extLst>
          </p:cNvPr>
          <p:cNvSpPr txBox="1">
            <a:spLocks/>
          </p:cNvSpPr>
          <p:nvPr/>
        </p:nvSpPr>
        <p:spPr>
          <a:xfrm>
            <a:off x="334559" y="144540"/>
            <a:ext cx="5870106" cy="4725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b-NO" b="1" dirty="0">
                <a:solidFill>
                  <a:srgbClr val="34597C"/>
                </a:solidFill>
              </a:rPr>
              <a:t>The Hobølelva catchment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FCE314-4289-E375-B20D-4968926823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04" t="29545" r="50602" b="2474"/>
          <a:stretch/>
        </p:blipFill>
        <p:spPr>
          <a:xfrm>
            <a:off x="133074" y="613741"/>
            <a:ext cx="5462656" cy="54890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88921C-6B21-BD0E-B07F-F3AF255F6C49}"/>
              </a:ext>
            </a:extLst>
          </p:cNvPr>
          <p:cNvSpPr txBox="1"/>
          <p:nvPr/>
        </p:nvSpPr>
        <p:spPr>
          <a:xfrm>
            <a:off x="6080157" y="340723"/>
            <a:ext cx="5745598" cy="2813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GB" sz="2200" b="1" dirty="0">
                <a:solidFill>
                  <a:srgbClr val="34597C"/>
                </a:solidFill>
              </a:rPr>
              <a:t> Challenges 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Structural degradation of agricultural soils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Soil erosion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Nutrient losses, specifically P-losses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Floods 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Meeting WFD requirements in the changing world</a:t>
            </a:r>
            <a:br>
              <a:rPr lang="en-GB" dirty="0">
                <a:solidFill>
                  <a:srgbClr val="34597C"/>
                </a:solidFill>
              </a:rPr>
            </a:br>
            <a:r>
              <a:rPr lang="en-GB" dirty="0">
                <a:solidFill>
                  <a:srgbClr val="34597C"/>
                </a:solidFill>
              </a:rPr>
              <a:t>(green shift, climate change)</a:t>
            </a:r>
            <a:endParaRPr lang="en-GB" sz="2200" dirty="0">
              <a:solidFill>
                <a:srgbClr val="34597C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C36DDB-6028-69AB-594D-ECBEBEE15A80}"/>
              </a:ext>
            </a:extLst>
          </p:cNvPr>
          <p:cNvSpPr txBox="1">
            <a:spLocks/>
          </p:cNvSpPr>
          <p:nvPr/>
        </p:nvSpPr>
        <p:spPr>
          <a:xfrm>
            <a:off x="5971494" y="3538329"/>
            <a:ext cx="5862184" cy="1958009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GB" sz="2200" b="1" dirty="0">
                <a:solidFill>
                  <a:srgbClr val="34597C"/>
                </a:solidFill>
              </a:rPr>
              <a:t>Peculiarities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Long history of implementing measures 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Improved water quality compared to 1990 -2005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34597C"/>
                </a:solidFill>
              </a:rPr>
              <a:t>WP6 will provide more details </a:t>
            </a:r>
            <a:r>
              <a:rPr lang="en-GB" sz="1800" dirty="0">
                <a:solidFill>
                  <a:srgbClr val="34597C"/>
                </a:solidFill>
              </a:rPr>
              <a:t> 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B783C1-F74C-70DB-5D42-3C13FDEA3E69}"/>
              </a:ext>
            </a:extLst>
          </p:cNvPr>
          <p:cNvSpPr txBox="1"/>
          <p:nvPr/>
        </p:nvSpPr>
        <p:spPr>
          <a:xfrm>
            <a:off x="334559" y="6154269"/>
            <a:ext cx="8839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WP4: SWAT+ modelling status of the Hobølelva catchment, Norway</a:t>
            </a:r>
            <a:br>
              <a:rPr lang="en-GB" b="1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chemeClr val="bg1"/>
                </a:solidFill>
              </a:rPr>
              <a:t>                      by Csilla Farkas, Mojtaba Shafiei and the </a:t>
            </a:r>
            <a:r>
              <a:rPr lang="en-GB" b="1" dirty="0" err="1">
                <a:solidFill>
                  <a:schemeClr val="bg1"/>
                </a:solidFill>
              </a:rPr>
              <a:t>Nordbalt-Ecosafe</a:t>
            </a:r>
            <a:r>
              <a:rPr lang="en-GB" b="1" dirty="0">
                <a:solidFill>
                  <a:schemeClr val="bg1"/>
                </a:solidFill>
              </a:rPr>
              <a:t> NIBIO team</a:t>
            </a:r>
          </a:p>
        </p:txBody>
      </p:sp>
      <p:pic>
        <p:nvPicPr>
          <p:cNvPr id="1026" name="Picture 2" descr="Nordbalt-Ecosafe">
            <a:extLst>
              <a:ext uri="{FF2B5EF4-FFF2-40B4-BE49-F238E27FC236}">
                <a16:creationId xmlns:a16="http://schemas.microsoft.com/office/drawing/2014/main" id="{95E42150-42BD-58B9-7160-6687D39D0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539" y="10229"/>
            <a:ext cx="1666461" cy="6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307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F16A5A20-9F52-F7A9-07A1-7F185E0658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697" t="31492"/>
          <a:stretch/>
        </p:blipFill>
        <p:spPr>
          <a:xfrm>
            <a:off x="8498841" y="1434890"/>
            <a:ext cx="1105954" cy="37334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BA09B-D41C-15C1-E93F-8720BEEF0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57" y="116996"/>
            <a:ext cx="10933593" cy="578744"/>
          </a:xfrm>
        </p:spPr>
        <p:txBody>
          <a:bodyPr>
            <a:normAutofit/>
          </a:bodyPr>
          <a:lstStyle/>
          <a:p>
            <a:pPr algn="ctr"/>
            <a:r>
              <a:rPr lang="en-GB" sz="2600" b="1" dirty="0"/>
              <a:t>Maps used for delineating the watershed and creating HRU’s </a:t>
            </a:r>
          </a:p>
        </p:txBody>
      </p:sp>
      <p:pic>
        <p:nvPicPr>
          <p:cNvPr id="5" name="Picture 4" descr="A map of different colored areas&#10;&#10;Description automatically generated">
            <a:extLst>
              <a:ext uri="{FF2B5EF4-FFF2-40B4-BE49-F238E27FC236}">
                <a16:creationId xmlns:a16="http://schemas.microsoft.com/office/drawing/2014/main" id="{1560F2F2-A9D5-084D-E0DB-D5FDD58EBF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" t="21246" r="35537" b="14289"/>
          <a:stretch/>
        </p:blipFill>
        <p:spPr>
          <a:xfrm>
            <a:off x="51940" y="1111155"/>
            <a:ext cx="3188218" cy="4961653"/>
          </a:xfrm>
          <a:prstGeom prst="rect">
            <a:avLst/>
          </a:prstGeom>
        </p:spPr>
      </p:pic>
      <p:pic>
        <p:nvPicPr>
          <p:cNvPr id="4" name="Content Placeholder 4" descr="A map of a city&#10;&#10;Description automatically generated">
            <a:extLst>
              <a:ext uri="{FF2B5EF4-FFF2-40B4-BE49-F238E27FC236}">
                <a16:creationId xmlns:a16="http://schemas.microsoft.com/office/drawing/2014/main" id="{3A94C086-D8BA-FC18-FB0F-A1E8DA15D8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794" y="954376"/>
            <a:ext cx="3188218" cy="45085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F83A8C-D62C-A398-75AD-9523A503F6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752" b="13569"/>
          <a:stretch/>
        </p:blipFill>
        <p:spPr>
          <a:xfrm>
            <a:off x="5820896" y="1014710"/>
            <a:ext cx="2677945" cy="5001436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E2035DB3-CB91-8099-76A5-1D8E6D8D4F4A}"/>
              </a:ext>
            </a:extLst>
          </p:cNvPr>
          <p:cNvSpPr txBox="1">
            <a:spLocks/>
          </p:cNvSpPr>
          <p:nvPr/>
        </p:nvSpPr>
        <p:spPr>
          <a:xfrm>
            <a:off x="159026" y="778451"/>
            <a:ext cx="2594113" cy="4725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000" b="1" dirty="0" err="1">
                <a:solidFill>
                  <a:srgbClr val="34597C"/>
                </a:solidFill>
              </a:rPr>
              <a:t>Landuse</a:t>
            </a:r>
            <a:r>
              <a:rPr lang="hu-HU" sz="2000" b="1" dirty="0">
                <a:solidFill>
                  <a:srgbClr val="34597C"/>
                </a:solidFill>
              </a:rPr>
              <a:t> map </a:t>
            </a:r>
            <a:endParaRPr lang="nb-NO" sz="2000" b="1" dirty="0">
              <a:solidFill>
                <a:srgbClr val="34597C"/>
              </a:solidFill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2D9BC8F6-12F4-4D0A-8AFD-D3069D0F6430}"/>
              </a:ext>
            </a:extLst>
          </p:cNvPr>
          <p:cNvSpPr txBox="1">
            <a:spLocks/>
          </p:cNvSpPr>
          <p:nvPr/>
        </p:nvSpPr>
        <p:spPr>
          <a:xfrm>
            <a:off x="3084443" y="778451"/>
            <a:ext cx="2466393" cy="4725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000" b="1" dirty="0">
                <a:solidFill>
                  <a:srgbClr val="34597C"/>
                </a:solidFill>
              </a:rPr>
              <a:t>DEM (10 m)</a:t>
            </a:r>
            <a:endParaRPr lang="nb-NO" sz="2000" b="1" dirty="0">
              <a:solidFill>
                <a:srgbClr val="34597C"/>
              </a:solidFill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E84CBE0E-3735-8678-BE7E-A9EED75C8004}"/>
              </a:ext>
            </a:extLst>
          </p:cNvPr>
          <p:cNvSpPr txBox="1">
            <a:spLocks/>
          </p:cNvSpPr>
          <p:nvPr/>
        </p:nvSpPr>
        <p:spPr>
          <a:xfrm>
            <a:off x="6891130" y="742008"/>
            <a:ext cx="2594113" cy="4725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000" b="1" dirty="0">
                <a:solidFill>
                  <a:srgbClr val="34597C"/>
                </a:solidFill>
              </a:rPr>
              <a:t>Soil map </a:t>
            </a:r>
            <a:endParaRPr lang="nb-NO" sz="2000" b="1" dirty="0">
              <a:solidFill>
                <a:srgbClr val="34597C"/>
              </a:solidFill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703ADA26-D105-A162-4728-E2957F5C136D}"/>
              </a:ext>
            </a:extLst>
          </p:cNvPr>
          <p:cNvSpPr/>
          <p:nvPr/>
        </p:nvSpPr>
        <p:spPr>
          <a:xfrm>
            <a:off x="9391104" y="1520687"/>
            <a:ext cx="299548" cy="2443665"/>
          </a:xfrm>
          <a:prstGeom prst="rightBrace">
            <a:avLst>
              <a:gd name="adj1" fmla="val 41668"/>
              <a:gd name="adj2" fmla="val 50367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4013C302-3926-30DE-7894-544559F2E030}"/>
              </a:ext>
            </a:extLst>
          </p:cNvPr>
          <p:cNvSpPr/>
          <p:nvPr/>
        </p:nvSpPr>
        <p:spPr>
          <a:xfrm>
            <a:off x="9446338" y="4087397"/>
            <a:ext cx="299548" cy="1118199"/>
          </a:xfrm>
          <a:prstGeom prst="rightBrace">
            <a:avLst>
              <a:gd name="adj1" fmla="val 41668"/>
              <a:gd name="adj2" fmla="val 50367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2AC108A8-DD19-0F53-7221-0320B014E6C3}"/>
              </a:ext>
            </a:extLst>
          </p:cNvPr>
          <p:cNvSpPr txBox="1">
            <a:spLocks/>
          </p:cNvSpPr>
          <p:nvPr/>
        </p:nvSpPr>
        <p:spPr>
          <a:xfrm>
            <a:off x="9843052" y="2036844"/>
            <a:ext cx="1992674" cy="18493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rgbClr val="34597C"/>
                </a:solidFill>
              </a:rPr>
              <a:t>WRB soil groups</a:t>
            </a:r>
            <a:br>
              <a:rPr lang="en-GB" sz="1600" dirty="0">
                <a:solidFill>
                  <a:srgbClr val="34597C"/>
                </a:solidFill>
              </a:rPr>
            </a:br>
            <a:r>
              <a:rPr lang="en-GB" sz="1600" dirty="0">
                <a:solidFill>
                  <a:srgbClr val="34597C"/>
                </a:solidFill>
              </a:rPr>
              <a:t>derived</a:t>
            </a:r>
            <a:br>
              <a:rPr lang="en-GB" sz="1600" dirty="0">
                <a:solidFill>
                  <a:srgbClr val="34597C"/>
                </a:solidFill>
              </a:rPr>
            </a:br>
            <a:r>
              <a:rPr lang="en-GB" sz="1600" dirty="0">
                <a:solidFill>
                  <a:srgbClr val="34597C"/>
                </a:solidFill>
              </a:rPr>
              <a:t>from NIBIO soil map for agricultural areas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119790A0-36F2-371E-61F7-D40ADEC8E6F8}"/>
              </a:ext>
            </a:extLst>
          </p:cNvPr>
          <p:cNvSpPr txBox="1">
            <a:spLocks/>
          </p:cNvSpPr>
          <p:nvPr/>
        </p:nvSpPr>
        <p:spPr>
          <a:xfrm>
            <a:off x="9891378" y="3964352"/>
            <a:ext cx="1992674" cy="18493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rgbClr val="34597C"/>
                </a:solidFill>
              </a:rPr>
              <a:t>Soil forming material derived from geological map of Norway for the forested areas </a:t>
            </a:r>
          </a:p>
        </p:txBody>
      </p:sp>
    </p:spTree>
    <p:extLst>
      <p:ext uri="{BB962C8B-B14F-4D97-AF65-F5344CB8AC3E}">
        <p14:creationId xmlns:p14="http://schemas.microsoft.com/office/powerpoint/2010/main" val="2904064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ECB913-96E2-BE6E-0402-62946F9252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50" t="35738" r="5875" b="10677"/>
          <a:stretch/>
        </p:blipFill>
        <p:spPr>
          <a:xfrm>
            <a:off x="74414" y="970641"/>
            <a:ext cx="12101021" cy="491671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4EA3B83-6C80-316E-AE5E-58CAD4C0B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57" y="116996"/>
            <a:ext cx="10933593" cy="578744"/>
          </a:xfrm>
        </p:spPr>
        <p:txBody>
          <a:bodyPr>
            <a:normAutofit/>
          </a:bodyPr>
          <a:lstStyle/>
          <a:p>
            <a:pPr algn="ctr"/>
            <a:r>
              <a:rPr lang="en-GB" sz="2600" b="1"/>
              <a:t>SWAT setup information from SWAT+ Editor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D57847-97AB-923A-2B0F-888E332B0798}"/>
              </a:ext>
            </a:extLst>
          </p:cNvPr>
          <p:cNvSpPr txBox="1"/>
          <p:nvPr/>
        </p:nvSpPr>
        <p:spPr>
          <a:xfrm>
            <a:off x="4860235" y="2355573"/>
            <a:ext cx="3190461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2 crop rotations implemented:</a:t>
            </a:r>
          </a:p>
          <a:p>
            <a:endParaRPr lang="en-GB" dirty="0"/>
          </a:p>
          <a:p>
            <a:pPr marL="342900" indent="-342900">
              <a:buAutoNum type="arabicParenR"/>
            </a:pPr>
            <a:r>
              <a:rPr lang="en-GB" dirty="0"/>
              <a:t>Winter crops </a:t>
            </a:r>
          </a:p>
          <a:p>
            <a:pPr marL="342900" indent="-342900">
              <a:buAutoNum type="arabicParenR"/>
            </a:pPr>
            <a:r>
              <a:rPr lang="en-GB" dirty="0"/>
              <a:t>Summer crops</a:t>
            </a:r>
            <a:endParaRPr lang="hu-HU" dirty="0"/>
          </a:p>
          <a:p>
            <a:pPr marL="342900" indent="-342900">
              <a:buAutoNum type="arabicParenR"/>
            </a:pPr>
            <a:endParaRPr lang="hu-HU" dirty="0"/>
          </a:p>
          <a:p>
            <a:r>
              <a:rPr lang="hu-HU" dirty="0"/>
              <a:t>BUT – </a:t>
            </a:r>
            <a:r>
              <a:rPr lang="hu-HU" dirty="0" err="1"/>
              <a:t>does</a:t>
            </a:r>
            <a:r>
              <a:rPr lang="hu-HU" dirty="0"/>
              <a:t> </a:t>
            </a:r>
            <a:r>
              <a:rPr lang="hu-HU" dirty="0" err="1"/>
              <a:t>not</a:t>
            </a:r>
            <a:r>
              <a:rPr lang="hu-HU" dirty="0"/>
              <a:t> </a:t>
            </a:r>
            <a:r>
              <a:rPr lang="hu-HU" dirty="0" err="1"/>
              <a:t>function</a:t>
            </a:r>
            <a:endParaRPr lang="en-GB" dirty="0"/>
          </a:p>
        </p:txBody>
      </p:sp>
      <p:pic>
        <p:nvPicPr>
          <p:cNvPr id="2" name="Picture 2" descr="Nordbalt-Ecosafe">
            <a:extLst>
              <a:ext uri="{FF2B5EF4-FFF2-40B4-BE49-F238E27FC236}">
                <a16:creationId xmlns:a16="http://schemas.microsoft.com/office/drawing/2014/main" id="{FFFBA79A-6204-744D-D881-949B969EB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539" y="10229"/>
            <a:ext cx="1666461" cy="6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67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3483FE-3011-E179-777F-787A2141EC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28"/>
          <a:stretch/>
        </p:blipFill>
        <p:spPr>
          <a:xfrm>
            <a:off x="5275599" y="1480930"/>
            <a:ext cx="6874218" cy="38961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0A0AE5-3CE3-5C46-744C-C9462FAD03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84" t="3221" r="19825"/>
          <a:stretch/>
        </p:blipFill>
        <p:spPr>
          <a:xfrm>
            <a:off x="42183" y="1273799"/>
            <a:ext cx="5233416" cy="445435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2E8781C-C4FE-87D3-3721-7CFF0784F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57" y="116996"/>
            <a:ext cx="10933593" cy="578744"/>
          </a:xfrm>
        </p:spPr>
        <p:txBody>
          <a:bodyPr>
            <a:normAutofit/>
          </a:bodyPr>
          <a:lstStyle/>
          <a:p>
            <a:pPr algn="ctr"/>
            <a:r>
              <a:rPr lang="en-GB" sz="2600" b="1" dirty="0"/>
              <a:t>Water balance elements as calculated by </a:t>
            </a:r>
            <a:r>
              <a:rPr lang="en-GB" sz="2600" b="1" dirty="0" err="1"/>
              <a:t>SWATDoctR</a:t>
            </a:r>
            <a:endParaRPr lang="en-GB" sz="2600" b="1" dirty="0"/>
          </a:p>
        </p:txBody>
      </p:sp>
      <p:pic>
        <p:nvPicPr>
          <p:cNvPr id="2" name="Picture 2" descr="Nordbalt-Ecosafe">
            <a:extLst>
              <a:ext uri="{FF2B5EF4-FFF2-40B4-BE49-F238E27FC236}">
                <a16:creationId xmlns:a16="http://schemas.microsoft.com/office/drawing/2014/main" id="{5C92B2EA-A323-E2ED-0DEB-DD1241F13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539" y="10229"/>
            <a:ext cx="1666461" cy="6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314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9F70B-16E8-60D8-590E-068E7D93F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65" y="633388"/>
            <a:ext cx="9383695" cy="54096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F3057C-F0C6-FE7C-9451-16DA877866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813" t="28841" r="9925" b="4782"/>
          <a:stretch/>
        </p:blipFill>
        <p:spPr>
          <a:xfrm>
            <a:off x="8735958" y="1414587"/>
            <a:ext cx="3456042" cy="354902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5DFCFED-0AE3-1465-52EB-060238E19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57" y="116996"/>
            <a:ext cx="10933593" cy="578744"/>
          </a:xfrm>
        </p:spPr>
        <p:txBody>
          <a:bodyPr>
            <a:normAutofit/>
          </a:bodyPr>
          <a:lstStyle/>
          <a:p>
            <a:pPr algn="ctr"/>
            <a:r>
              <a:rPr lang="hu-HU" sz="2600" b="1" dirty="0" err="1"/>
              <a:t>Uncalibrated</a:t>
            </a:r>
            <a:r>
              <a:rPr lang="hu-HU" sz="2600" b="1" dirty="0"/>
              <a:t> </a:t>
            </a:r>
            <a:r>
              <a:rPr lang="hu-HU" sz="2600" b="1" dirty="0" err="1"/>
              <a:t>model</a:t>
            </a:r>
            <a:r>
              <a:rPr lang="hu-HU" sz="2600" b="1" dirty="0"/>
              <a:t> </a:t>
            </a:r>
            <a:r>
              <a:rPr lang="hu-HU" sz="2600" b="1" dirty="0" err="1"/>
              <a:t>run</a:t>
            </a:r>
            <a:r>
              <a:rPr lang="hu-HU" sz="2600" b="1" dirty="0"/>
              <a:t> </a:t>
            </a:r>
            <a:r>
              <a:rPr lang="hu-HU" sz="2600" b="1" dirty="0" err="1"/>
              <a:t>for</a:t>
            </a:r>
            <a:r>
              <a:rPr lang="hu-HU" sz="2600" b="1" dirty="0"/>
              <a:t> </a:t>
            </a:r>
            <a:r>
              <a:rPr lang="hu-HU" sz="2600" b="1" dirty="0" err="1"/>
              <a:t>discharge</a:t>
            </a:r>
            <a:r>
              <a:rPr lang="hu-HU" sz="2600" b="1" dirty="0"/>
              <a:t> </a:t>
            </a:r>
            <a:endParaRPr lang="en-GB" sz="2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5F4A85-B920-8D9A-DD81-8D5162BD8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4" y="1030440"/>
            <a:ext cx="8862998" cy="51218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A11699-2378-B414-7CAC-71E60EF3DA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755038"/>
            <a:ext cx="1988559" cy="1060612"/>
          </a:xfrm>
          <a:prstGeom prst="rect">
            <a:avLst/>
          </a:prstGeom>
        </p:spPr>
      </p:pic>
      <p:pic>
        <p:nvPicPr>
          <p:cNvPr id="4" name="Picture 2" descr="Nordbalt-Ecosafe">
            <a:extLst>
              <a:ext uri="{FF2B5EF4-FFF2-40B4-BE49-F238E27FC236}">
                <a16:creationId xmlns:a16="http://schemas.microsoft.com/office/drawing/2014/main" id="{BD3B0F0B-1D27-16EC-5526-9CED859A0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539" y="10229"/>
            <a:ext cx="1666461" cy="6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94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del performance evaluation (Moriasi et al., 2015 ...">
            <a:extLst>
              <a:ext uri="{FF2B5EF4-FFF2-40B4-BE49-F238E27FC236}">
                <a16:creationId xmlns:a16="http://schemas.microsoft.com/office/drawing/2014/main" id="{6B9B5A23-19E2-3BE4-5966-0A120935A5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20"/>
          <a:stretch/>
        </p:blipFill>
        <p:spPr bwMode="auto">
          <a:xfrm>
            <a:off x="668615" y="0"/>
            <a:ext cx="7972425" cy="186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21C48A-AB37-5315-7648-A1A05DCE57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252" t="9187" r="3252" b="2519"/>
          <a:stretch/>
        </p:blipFill>
        <p:spPr>
          <a:xfrm>
            <a:off x="0" y="2090947"/>
            <a:ext cx="7662589" cy="39098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9B493D-E42F-3F00-624A-9C1E524189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7744" y="2270760"/>
            <a:ext cx="4030980" cy="1158240"/>
          </a:xfrm>
          <a:prstGeom prst="rect">
            <a:avLst/>
          </a:prstGeom>
        </p:spPr>
      </p:pic>
      <p:pic>
        <p:nvPicPr>
          <p:cNvPr id="9" name="Picture 2" descr="Nordbalt-Ecosafe">
            <a:extLst>
              <a:ext uri="{FF2B5EF4-FFF2-40B4-BE49-F238E27FC236}">
                <a16:creationId xmlns:a16="http://schemas.microsoft.com/office/drawing/2014/main" id="{348D4DF6-6F63-097A-C1E4-8771F1604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513" y="10229"/>
            <a:ext cx="1666461" cy="6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505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FEC7960F-71A4-1F67-9FC3-EAA1E038BE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745" y="723281"/>
            <a:ext cx="5889211" cy="535946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2000" b="1" dirty="0">
                <a:solidFill>
                  <a:srgbClr val="34597C"/>
                </a:solidFill>
              </a:rPr>
              <a:t>Key </a:t>
            </a:r>
            <a:r>
              <a:rPr lang="en-GB" sz="2000" b="1" dirty="0">
                <a:solidFill>
                  <a:srgbClr val="34597C"/>
                </a:solidFill>
              </a:rPr>
              <a:t>measures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No tillage in the autumn (stubble over winter)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Constructed wetlands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34597C"/>
                </a:solidFill>
              </a:rPr>
              <a:t>Other measures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Direct drilling (recently)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Buffer zones along river</a:t>
            </a:r>
            <a:r>
              <a:rPr lang="hu-HU" sz="1800" dirty="0">
                <a:solidFill>
                  <a:srgbClr val="34597C"/>
                </a:solidFill>
                <a:latin typeface="+mj-lt"/>
              </a:rPr>
              <a:t>s</a:t>
            </a:r>
            <a:r>
              <a:rPr lang="en-GB" sz="1800" dirty="0">
                <a:solidFill>
                  <a:srgbClr val="34597C"/>
                </a:solidFill>
                <a:latin typeface="+mj-lt"/>
              </a:rPr>
              <a:t> and streams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Grass-covered water ways (in ‘mini-valleys’)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Grass on flood-prone areas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Cover crops (recently)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Reduced P-fertilization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Improved sewage treatment</a:t>
            </a:r>
          </a:p>
        </p:txBody>
      </p:sp>
      <p:sp>
        <p:nvSpPr>
          <p:cNvPr id="7" name="Tittel 6">
            <a:extLst>
              <a:ext uri="{FF2B5EF4-FFF2-40B4-BE49-F238E27FC236}">
                <a16:creationId xmlns:a16="http://schemas.microsoft.com/office/drawing/2014/main" id="{B9ADD215-3AF3-F46C-6D3B-BC4A30525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745" y="125735"/>
            <a:ext cx="4588840" cy="588683"/>
          </a:xfrm>
        </p:spPr>
        <p:txBody>
          <a:bodyPr>
            <a:normAutofit/>
          </a:bodyPr>
          <a:lstStyle/>
          <a:p>
            <a:r>
              <a:rPr lang="en-GB" sz="2400" b="1" dirty="0">
                <a:solidFill>
                  <a:srgbClr val="34597C"/>
                </a:solidFill>
              </a:rPr>
              <a:t>Implemented measures</a:t>
            </a:r>
          </a:p>
        </p:txBody>
      </p:sp>
      <p:sp>
        <p:nvSpPr>
          <p:cNvPr id="2" name="Tittel 6">
            <a:extLst>
              <a:ext uri="{FF2B5EF4-FFF2-40B4-BE49-F238E27FC236}">
                <a16:creationId xmlns:a16="http://schemas.microsoft.com/office/drawing/2014/main" id="{129D4F25-78D4-A428-E714-CFAF074B220E}"/>
              </a:ext>
            </a:extLst>
          </p:cNvPr>
          <p:cNvSpPr txBox="1">
            <a:spLocks/>
          </p:cNvSpPr>
          <p:nvPr/>
        </p:nvSpPr>
        <p:spPr>
          <a:xfrm>
            <a:off x="5678556" y="68375"/>
            <a:ext cx="4804189" cy="588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525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rgbClr val="34597C"/>
                </a:solidFill>
              </a:rPr>
              <a:t>Implement</a:t>
            </a:r>
            <a:r>
              <a:rPr lang="hu-HU" sz="2400" b="1" dirty="0" err="1">
                <a:solidFill>
                  <a:srgbClr val="34597C"/>
                </a:solidFill>
              </a:rPr>
              <a:t>ation</a:t>
            </a:r>
            <a:r>
              <a:rPr lang="hu-HU" sz="2400" b="1" dirty="0">
                <a:solidFill>
                  <a:srgbClr val="34597C"/>
                </a:solidFill>
              </a:rPr>
              <a:t> i</a:t>
            </a:r>
            <a:r>
              <a:rPr lang="en-GB" sz="2400" b="1" dirty="0">
                <a:solidFill>
                  <a:srgbClr val="34597C"/>
                </a:solidFill>
              </a:rPr>
              <a:t>n SWAT+</a:t>
            </a:r>
          </a:p>
        </p:txBody>
      </p:sp>
      <p:sp>
        <p:nvSpPr>
          <p:cNvPr id="4" name="Plassholder for tekst 4">
            <a:extLst>
              <a:ext uri="{FF2B5EF4-FFF2-40B4-BE49-F238E27FC236}">
                <a16:creationId xmlns:a16="http://schemas.microsoft.com/office/drawing/2014/main" id="{ADF58575-BB04-A2BF-57FE-4230A524A2DE}"/>
              </a:ext>
            </a:extLst>
          </p:cNvPr>
          <p:cNvSpPr txBox="1">
            <a:spLocks/>
          </p:cNvSpPr>
          <p:nvPr/>
        </p:nvSpPr>
        <p:spPr>
          <a:xfrm>
            <a:off x="6095998" y="726594"/>
            <a:ext cx="6005169" cy="5359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 baseline="0">
                <a:solidFill>
                  <a:schemeClr val="accent6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2000" b="1" dirty="0">
                <a:solidFill>
                  <a:srgbClr val="34597C"/>
                </a:solidFill>
              </a:rPr>
              <a:t>Key measures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 </a:t>
            </a:r>
            <a:r>
              <a:rPr lang="en-GB" sz="1800" b="1" dirty="0">
                <a:solidFill>
                  <a:srgbClr val="00B050"/>
                </a:solidFill>
                <a:latin typeface="+mj-lt"/>
              </a:rPr>
              <a:t>YES – by changing the crop rotation in management</a:t>
            </a:r>
            <a:r>
              <a:rPr lang="en-GB" sz="1800" b="1" i="1" dirty="0">
                <a:solidFill>
                  <a:srgbClr val="00B050"/>
                </a:solidFill>
                <a:latin typeface="+mj-lt"/>
              </a:rPr>
              <a:t>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b="1" dirty="0">
                <a:solidFill>
                  <a:srgbClr val="00B050"/>
                </a:solidFill>
                <a:latin typeface="+mj-lt"/>
              </a:rPr>
              <a:t> YES – to be discussed </a:t>
            </a:r>
            <a:r>
              <a:rPr lang="hu-HU" sz="1800" b="1" dirty="0" err="1">
                <a:solidFill>
                  <a:srgbClr val="00B050"/>
                </a:solidFill>
                <a:latin typeface="+mj-lt"/>
              </a:rPr>
              <a:t>how</a:t>
            </a:r>
            <a:endParaRPr lang="en-GB" sz="1800" b="1" dirty="0">
              <a:solidFill>
                <a:srgbClr val="00B05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34597C"/>
                </a:solidFill>
              </a:rPr>
              <a:t>Other measures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  </a:t>
            </a:r>
            <a:r>
              <a:rPr lang="hu-HU" sz="1800" dirty="0">
                <a:solidFill>
                  <a:srgbClr val="34597C"/>
                </a:solidFill>
                <a:latin typeface="+mj-lt"/>
              </a:rPr>
              <a:t>YES – </a:t>
            </a:r>
            <a:r>
              <a:rPr lang="hu-HU" sz="1800" dirty="0" err="1">
                <a:solidFill>
                  <a:srgbClr val="34597C"/>
                </a:solidFill>
                <a:latin typeface="+mj-lt"/>
              </a:rPr>
              <a:t>to</a:t>
            </a:r>
            <a:r>
              <a:rPr lang="hu-HU" sz="1800" dirty="0">
                <a:solidFill>
                  <a:srgbClr val="34597C"/>
                </a:solidFill>
                <a:latin typeface="+mj-lt"/>
              </a:rPr>
              <a:t> be </a:t>
            </a:r>
            <a:r>
              <a:rPr lang="hu-HU" sz="1800" dirty="0" err="1">
                <a:solidFill>
                  <a:srgbClr val="34597C"/>
                </a:solidFill>
                <a:latin typeface="+mj-lt"/>
              </a:rPr>
              <a:t>discussed</a:t>
            </a:r>
            <a:endParaRPr lang="en-GB" sz="1800" dirty="0">
              <a:solidFill>
                <a:srgbClr val="34597C"/>
              </a:solidFill>
              <a:latin typeface="+mj-lt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 YES – to be discussed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 Probably no</a:t>
            </a:r>
            <a:r>
              <a:rPr lang="hu-HU" sz="1800" dirty="0">
                <a:solidFill>
                  <a:srgbClr val="34597C"/>
                </a:solidFill>
                <a:latin typeface="+mj-lt"/>
              </a:rPr>
              <a:t>t, </a:t>
            </a:r>
            <a:r>
              <a:rPr lang="en-GB" sz="1800" dirty="0">
                <a:solidFill>
                  <a:srgbClr val="34597C"/>
                </a:solidFill>
                <a:latin typeface="+mj-lt"/>
              </a:rPr>
              <a:t> to be discussed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Probably yes, to be discussed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YES – by changing crop rotation in management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YES – by changing fertiliser amounts in management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 Input data – not modelled as a measure in the project</a:t>
            </a:r>
          </a:p>
          <a:p>
            <a:pPr>
              <a:lnSpc>
                <a:spcPct val="150000"/>
              </a:lnSpc>
            </a:pPr>
            <a:endParaRPr lang="en-GB" sz="1800" dirty="0">
              <a:solidFill>
                <a:srgbClr val="34597C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Improved sewage treatment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9DFB5A2-D02A-9DE6-4D34-51644D4CA368}"/>
              </a:ext>
            </a:extLst>
          </p:cNvPr>
          <p:cNvSpPr/>
          <p:nvPr/>
        </p:nvSpPr>
        <p:spPr>
          <a:xfrm>
            <a:off x="5655365" y="1302026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11DCA60-B202-649B-1114-FB171F02F4D3}"/>
              </a:ext>
            </a:extLst>
          </p:cNvPr>
          <p:cNvSpPr/>
          <p:nvPr/>
        </p:nvSpPr>
        <p:spPr>
          <a:xfrm>
            <a:off x="5678556" y="1809541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BCD5D8F-7CBA-5B49-D41B-615C9CE825A8}"/>
              </a:ext>
            </a:extLst>
          </p:cNvPr>
          <p:cNvSpPr/>
          <p:nvPr/>
        </p:nvSpPr>
        <p:spPr>
          <a:xfrm>
            <a:off x="5655364" y="3806387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DC7A9E3-907D-CD56-A5A0-8A276A4B6A48}"/>
              </a:ext>
            </a:extLst>
          </p:cNvPr>
          <p:cNvSpPr/>
          <p:nvPr/>
        </p:nvSpPr>
        <p:spPr>
          <a:xfrm>
            <a:off x="5655363" y="3306936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1303C2C-C3DB-F905-742A-6CC53FCD1981}"/>
              </a:ext>
            </a:extLst>
          </p:cNvPr>
          <p:cNvSpPr/>
          <p:nvPr/>
        </p:nvSpPr>
        <p:spPr>
          <a:xfrm>
            <a:off x="5655365" y="2902527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A94C49E-F397-AA70-D68C-3904B3D3B18A}"/>
              </a:ext>
            </a:extLst>
          </p:cNvPr>
          <p:cNvSpPr/>
          <p:nvPr/>
        </p:nvSpPr>
        <p:spPr>
          <a:xfrm>
            <a:off x="5655365" y="4185151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409AED0-7166-AC68-89B9-22F0443C4D32}"/>
              </a:ext>
            </a:extLst>
          </p:cNvPr>
          <p:cNvSpPr/>
          <p:nvPr/>
        </p:nvSpPr>
        <p:spPr>
          <a:xfrm>
            <a:off x="5713342" y="4736612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7A0AD4A-F0F0-2ADC-77ED-C8BE3C465130}"/>
              </a:ext>
            </a:extLst>
          </p:cNvPr>
          <p:cNvSpPr/>
          <p:nvPr/>
        </p:nvSpPr>
        <p:spPr>
          <a:xfrm>
            <a:off x="5716649" y="5256560"/>
            <a:ext cx="440635" cy="993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Picture 2" descr="Nordbalt-Ecosafe">
            <a:extLst>
              <a:ext uri="{FF2B5EF4-FFF2-40B4-BE49-F238E27FC236}">
                <a16:creationId xmlns:a16="http://schemas.microsoft.com/office/drawing/2014/main" id="{4238833F-AF67-4D1F-A080-D66B5D295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2745" y="10228"/>
            <a:ext cx="1709255" cy="63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780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4">
            <a:extLst>
              <a:ext uri="{FF2B5EF4-FFF2-40B4-BE49-F238E27FC236}">
                <a16:creationId xmlns:a16="http://schemas.microsoft.com/office/drawing/2014/main" id="{6D1AFAD7-1667-A778-E890-F4E4683AC1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59458" y="723281"/>
            <a:ext cx="10371759" cy="535946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200" b="1" dirty="0">
                <a:solidFill>
                  <a:srgbClr val="34597C"/>
                </a:solidFill>
              </a:rPr>
              <a:t>Problems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Issue with different SWAT+ executable versions (model setup is not running with the newest one)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No nitrate and suspended sediment  observations (TN &amp;TP)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b="1" dirty="0">
                <a:solidFill>
                  <a:srgbClr val="34597C"/>
                </a:solidFill>
                <a:latin typeface="+mn-lt"/>
              </a:rPr>
              <a:t>Further</a:t>
            </a:r>
            <a:r>
              <a:rPr lang="en-GB" sz="2200" b="1" dirty="0">
                <a:solidFill>
                  <a:srgbClr val="34597C"/>
                </a:solidFill>
              </a:rPr>
              <a:t> work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Implementation of more realistic and sophisticated management schedule</a:t>
            </a:r>
            <a:r>
              <a:rPr lang="hu-HU" sz="1800" dirty="0">
                <a:solidFill>
                  <a:srgbClr val="34597C"/>
                </a:solidFill>
                <a:latin typeface="+mj-lt"/>
              </a:rPr>
              <a:t> </a:t>
            </a:r>
            <a:endParaRPr lang="en-GB" sz="1800" dirty="0">
              <a:solidFill>
                <a:srgbClr val="34597C"/>
              </a:solidFill>
              <a:latin typeface="+mj-lt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Checking drainage functioning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Verification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Soft calibration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Hard calibration and validation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Scenario implementation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Scenario analyses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1800" dirty="0">
                <a:solidFill>
                  <a:srgbClr val="34597C"/>
                </a:solidFill>
                <a:latin typeface="+mj-lt"/>
              </a:rPr>
              <a:t>Improved sewage treatment</a:t>
            </a:r>
          </a:p>
        </p:txBody>
      </p:sp>
      <p:sp>
        <p:nvSpPr>
          <p:cNvPr id="5" name="Tittel 6">
            <a:extLst>
              <a:ext uri="{FF2B5EF4-FFF2-40B4-BE49-F238E27FC236}">
                <a16:creationId xmlns:a16="http://schemas.microsoft.com/office/drawing/2014/main" id="{C87A5A99-BBCC-414E-64E5-FD3B8793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342" y="37482"/>
            <a:ext cx="5483361" cy="588683"/>
          </a:xfrm>
        </p:spPr>
        <p:txBody>
          <a:bodyPr>
            <a:normAutofit/>
          </a:bodyPr>
          <a:lstStyle/>
          <a:p>
            <a:r>
              <a:rPr lang="en-GB" sz="2600" b="1" dirty="0">
                <a:solidFill>
                  <a:srgbClr val="34597C"/>
                </a:solidFill>
              </a:rPr>
              <a:t>Challenges and further work</a:t>
            </a:r>
          </a:p>
        </p:txBody>
      </p:sp>
      <p:pic>
        <p:nvPicPr>
          <p:cNvPr id="2" name="Picture 2" descr="Nordbalt-Ecosafe">
            <a:extLst>
              <a:ext uri="{FF2B5EF4-FFF2-40B4-BE49-F238E27FC236}">
                <a16:creationId xmlns:a16="http://schemas.microsoft.com/office/drawing/2014/main" id="{910862C2-C2E4-287A-AE11-3108BF86E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539" y="10229"/>
            <a:ext cx="1666461" cy="6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968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ibio_100">
      <a:dk1>
        <a:srgbClr val="005892"/>
      </a:dk1>
      <a:lt1>
        <a:srgbClr val="FFFFFF"/>
      </a:lt1>
      <a:dk2>
        <a:srgbClr val="005892"/>
      </a:dk2>
      <a:lt2>
        <a:srgbClr val="608FBC"/>
      </a:lt2>
      <a:accent1>
        <a:srgbClr val="BFD2E4"/>
      </a:accent1>
      <a:accent2>
        <a:srgbClr val="608FBC"/>
      </a:accent2>
      <a:accent3>
        <a:srgbClr val="BFD2E4"/>
      </a:accent3>
      <a:accent4>
        <a:srgbClr val="005892"/>
      </a:accent4>
      <a:accent5>
        <a:srgbClr val="FFE57F"/>
      </a:accent5>
      <a:accent6>
        <a:srgbClr val="697983"/>
      </a:accent6>
      <a:hlink>
        <a:srgbClr val="608FBC"/>
      </a:hlink>
      <a:folHlink>
        <a:srgbClr val="B9C3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  -  Compatibility Mode" id="{57594ED1-15B5-0B48-B021-B7778E1C0183}" vid="{67D49298-3016-5941-8391-4A09607033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278cf39-3191-48f7-9a7e-edd403fa7d9b">RYC22JRF3QXQ-959765288-736</_dlc_DocId>
    <_dlc_DocIdUrl xmlns="0278cf39-3191-48f7-9a7e-edd403fa7d9b">
      <Url>https://nibio.sharepoint.com/sites/kunnskapsbibliotek/_layouts/15/DocIdRedir.aspx?ID=RYC22JRF3QXQ-959765288-736</Url>
      <Description>RYC22JRF3QXQ-959765288-736</Description>
    </_dlc_DocIdUrl>
    <SharedWithUsers xmlns="0278cf39-3191-48f7-9a7e-edd403fa7d9b">
      <UserInfo>
        <DisplayName>Elisabeth Skoglund Johnsen</DisplayName>
        <AccountId>672</AccountId>
        <AccountType/>
      </UserInfo>
    </SharedWithUsers>
    <lcf76f155ced4ddcb4097134ff3c332f xmlns="ce6b9a64-c9c7-45a7-9cf1-23fc6684107d">
      <Terms xmlns="http://schemas.microsoft.com/office/infopath/2007/PartnerControls"/>
    </lcf76f155ced4ddcb4097134ff3c332f>
    <TaxCatchAll xmlns="0278cf39-3191-48f7-9a7e-edd403fa7d9b" xsi:nil="true"/>
    <Kommentar xmlns="ce6b9a64-c9c7-45a7-9cf1-23fc6684107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AD87A102B58894F9044CA01ABB770FB" ma:contentTypeVersion="15" ma:contentTypeDescription="Opprett et nytt dokument." ma:contentTypeScope="" ma:versionID="d6433b6279430fecb3d5da43b33e1a60">
  <xsd:schema xmlns:xsd="http://www.w3.org/2001/XMLSchema" xmlns:xs="http://www.w3.org/2001/XMLSchema" xmlns:p="http://schemas.microsoft.com/office/2006/metadata/properties" xmlns:ns2="0278cf39-3191-48f7-9a7e-edd403fa7d9b" xmlns:ns3="ce6b9a64-c9c7-45a7-9cf1-23fc6684107d" targetNamespace="http://schemas.microsoft.com/office/2006/metadata/properties" ma:root="true" ma:fieldsID="b045227bda8a75e95d89c39094c80d48" ns2:_="" ns3:_="">
    <xsd:import namespace="0278cf39-3191-48f7-9a7e-edd403fa7d9b"/>
    <xsd:import namespace="ce6b9a64-c9c7-45a7-9cf1-23fc6684107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2:SharedWithUsers" minOccurs="0"/>
                <xsd:element ref="ns2:SharedWithDetails" minOccurs="0"/>
                <xsd:element ref="ns2:TaxCatchAll" minOccurs="0"/>
                <xsd:element ref="ns3:lcf76f155ced4ddcb4097134ff3c332f" minOccurs="0"/>
                <xsd:element ref="ns3:Kommenta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8cf39-3191-48f7-9a7e-edd403fa7d9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kument-ID-verdi" ma:description="Verdien for dokument-IDen som er tilordnet elementet." ma:internalName="_dlc_DocId" ma:readOnly="true">
      <xsd:simpleType>
        <xsd:restriction base="dms:Text"/>
      </xsd:simpleType>
    </xsd:element>
    <xsd:element name="_dlc_DocIdUrl" ma:index="9" nillable="true" ma:displayName="Dokument-ID" ma:description="Fast kobling til dokumente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8749b90d-6eb5-4e74-bfe1-3ca8b1e87abf}" ma:internalName="TaxCatchAll" ma:showField="CatchAllData" ma:web="0278cf39-3191-48f7-9a7e-edd403fa7d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b9a64-c9c7-45a7-9cf1-23fc668410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ildemerkelapper" ma:readOnly="false" ma:fieldId="{5cf76f15-5ced-4ddc-b409-7134ff3c332f}" ma:taxonomyMulti="true" ma:sspId="8564a7b8-6c66-4c34-899b-f18c8a6908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Kommentar" ma:index="23" nillable="true" ma:displayName="Kommentar" ma:format="Dropdown" ma:internalName="Kommentar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4DB764-6D6C-4E40-8289-19F3637DA23B}">
  <ds:schemaRefs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ce6b9a64-c9c7-45a7-9cf1-23fc6684107d"/>
    <ds:schemaRef ds:uri="0278cf39-3191-48f7-9a7e-edd403fa7d9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02BDBC0-D89C-4015-AA96-D7C64FA69A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78cf39-3191-48f7-9a7e-edd403fa7d9b"/>
    <ds:schemaRef ds:uri="ce6b9a64-c9c7-45a7-9cf1-23fc668410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252757-9DE3-4605-B12A-84E96EE36F1F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A9D816F-D9CD-4591-825F-08347F1C86B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NIBIO mal oktober 2021_NY</Template>
  <TotalTime>764</TotalTime>
  <Words>391</Words>
  <Application>Microsoft Office PowerPoint</Application>
  <PresentationFormat>Widescreen</PresentationFormat>
  <Paragraphs>72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Georgia</vt:lpstr>
      <vt:lpstr>System Font Regular</vt:lpstr>
      <vt:lpstr>Wingdings</vt:lpstr>
      <vt:lpstr>Office-tema</vt:lpstr>
      <vt:lpstr>SWAT+ modelling status of the Hobølelva catchment, Norway</vt:lpstr>
      <vt:lpstr>PowerPoint Presentation</vt:lpstr>
      <vt:lpstr>Maps used for delineating the watershed and creating HRU’s </vt:lpstr>
      <vt:lpstr>SWAT setup information from SWAT+ Editor</vt:lpstr>
      <vt:lpstr>Water balance elements as calculated by SWATDoctR</vt:lpstr>
      <vt:lpstr>Uncalibrated model run for discharge </vt:lpstr>
      <vt:lpstr>PowerPoint Presentation</vt:lpstr>
      <vt:lpstr>Implemented measures</vt:lpstr>
      <vt:lpstr>Challenges and further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Kjersti Kildahl</dc:creator>
  <cp:lastModifiedBy>FarkasCs</cp:lastModifiedBy>
  <cp:revision>27</cp:revision>
  <dcterms:created xsi:type="dcterms:W3CDTF">2021-10-07T11:30:21Z</dcterms:created>
  <dcterms:modified xsi:type="dcterms:W3CDTF">2024-10-12T21:07:53Z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0x0101006AD87A102B58894F9044CA01ABB770FB</vt:lpwstr>
  </property>
  <property fmtid="{D5CDD505-2E9C-101B-9397-08002B2CF9AE}" pid="3" name="_dlc_DocIdItemGuid">
    <vt:lpwstr>a5622d71-2ebe-40b1-a4de-2b5438829af4</vt:lpwstr>
  </property>
</Properties>
</file>