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6"/>
  </p:notesMasterIdLst>
  <p:sldIdLst>
    <p:sldId id="309" r:id="rId5"/>
    <p:sldId id="458" r:id="rId6"/>
    <p:sldId id="854" r:id="rId7"/>
    <p:sldId id="843" r:id="rId8"/>
    <p:sldId id="896" r:id="rId9"/>
    <p:sldId id="899" r:id="rId10"/>
    <p:sldId id="900" r:id="rId11"/>
    <p:sldId id="897" r:id="rId12"/>
    <p:sldId id="902" r:id="rId13"/>
    <p:sldId id="904" r:id="rId14"/>
    <p:sldId id="901" r:id="rId15"/>
    <p:sldId id="463" r:id="rId16"/>
    <p:sldId id="439" r:id="rId17"/>
    <p:sldId id="443" r:id="rId18"/>
    <p:sldId id="846" r:id="rId19"/>
    <p:sldId id="847" r:id="rId20"/>
    <p:sldId id="851" r:id="rId21"/>
    <p:sldId id="834" r:id="rId22"/>
    <p:sldId id="905" r:id="rId23"/>
    <p:sldId id="448" r:id="rId24"/>
    <p:sldId id="857" r:id="rId25"/>
    <p:sldId id="858" r:id="rId26"/>
    <p:sldId id="859" r:id="rId27"/>
    <p:sldId id="873" r:id="rId28"/>
    <p:sldId id="866" r:id="rId29"/>
    <p:sldId id="888" r:id="rId30"/>
    <p:sldId id="862" r:id="rId31"/>
    <p:sldId id="861" r:id="rId32"/>
    <p:sldId id="864" r:id="rId33"/>
    <p:sldId id="879" r:id="rId34"/>
    <p:sldId id="865" r:id="rId35"/>
    <p:sldId id="889" r:id="rId36"/>
    <p:sldId id="890" r:id="rId37"/>
    <p:sldId id="891" r:id="rId38"/>
    <p:sldId id="906" r:id="rId39"/>
    <p:sldId id="261" r:id="rId40"/>
    <p:sldId id="283" r:id="rId41"/>
    <p:sldId id="281" r:id="rId42"/>
    <p:sldId id="284" r:id="rId43"/>
    <p:sldId id="285" r:id="rId44"/>
    <p:sldId id="894" r:id="rId45"/>
  </p:sldIdLst>
  <p:sldSz cx="12192000" cy="6858000"/>
  <p:notesSz cx="6797675" cy="9928225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7D"/>
    <a:srgbClr val="CC66FF"/>
    <a:srgbClr val="00A490"/>
    <a:srgbClr val="CC00CC"/>
    <a:srgbClr val="CC9900"/>
    <a:srgbClr val="CC66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00" autoAdjust="0"/>
    <p:restoredTop sz="86415"/>
  </p:normalViewPr>
  <p:slideViewPr>
    <p:cSldViewPr snapToGrid="0" snapToObjects="1" showGuides="1">
      <p:cViewPr varScale="1">
        <p:scale>
          <a:sx n="77" d="100"/>
          <a:sy n="77" d="100"/>
        </p:scale>
        <p:origin x="384" y="43"/>
      </p:cViewPr>
      <p:guideLst>
        <p:guide orient="horz" pos="1026"/>
        <p:guide pos="3840"/>
        <p:guide orient="horz" pos="31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38837-630E-304F-9325-4B624BA1E765}" type="datetimeFigureOut">
              <a:rPr lang="nb-NO" smtClean="0"/>
              <a:t>03.06.2024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98870-1AE0-7743-9BC7-F23B68C875D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530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1A0C01A-8F86-3043-996A-0CD2C424D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8A586-821F-F546-A7EE-9F712AC6F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7785" y="-1"/>
            <a:ext cx="3305380" cy="23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12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: To tekstfelt 1/3 t.v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0" y="0"/>
            <a:ext cx="4008437" cy="616530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75808"/>
            <a:ext cx="7175022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6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519" y="775808"/>
            <a:ext cx="2963384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9CDAC-ABA5-BA48-9113-5B9987B49D4C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211B6F-5128-AB49-872F-0D2540F013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: To tekstfelt 1/3 t.h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8183563" y="0"/>
            <a:ext cx="4008437" cy="62373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7153754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2" y="2252183"/>
            <a:ext cx="7153754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65832" y="775808"/>
            <a:ext cx="3072512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635D0-233B-BB4C-8095-E1E5F7B2345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F4142A-3D52-E444-AB2D-AD682B2BC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: Bilde 1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43769E-B368-5F49-8233-CE1F21EE2A0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BE3F67-C7D0-9141-918E-9C862EB8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589F08-517A-9943-B673-4818601DC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14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: Bilde 1/3 t.v.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846BEC-8815-7F4C-B32A-8E0D2EDCBCD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F530AE-64B6-6243-9CC1-C5A34437B612}"/>
              </a:ext>
            </a:extLst>
          </p:cNvPr>
          <p:cNvSpPr/>
          <p:nvPr userDrawn="1"/>
        </p:nvSpPr>
        <p:spPr>
          <a:xfrm>
            <a:off x="0" y="6092825"/>
            <a:ext cx="4007768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7768" cy="609329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B53C61-2812-6345-AC2B-4DD12657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" y="6356466"/>
            <a:ext cx="3998138" cy="334962"/>
          </a:xfr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50F86D-E31F-2447-93BD-B8053EEAA9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4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: Bilde 1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C6E5A4-81DE-9645-B5A1-6CCC83159E0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07818-40B8-7645-9E74-545A76853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3563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765175"/>
            <a:ext cx="7164388" cy="1317625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7" y="2241550"/>
            <a:ext cx="7164387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F7BC1-C37B-9045-AD2D-01FB659C1A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19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94E69-105C-A547-AB7F-50F2D0710FB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40C9DF8-2EBD-E941-AB38-E7499DDC21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4DBF10-5A79-5D40-932D-5992CE900C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: Bilde 2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03725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981F38-7687-1547-BC6A-30D1CF47464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84550" cy="1340072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84550" cy="3351176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C46C75-8C9C-E646-9700-9BDF39BF44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26E86-BD3D-134F-9FB8-9B20F474B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19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: Stort bildefelt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5176"/>
            <a:ext cx="12192001" cy="532765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A87DE-A73A-FE45-90F4-2D1E2453527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4EA20-494D-BA40-ACE9-5502AEDCD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48856"/>
            <a:ext cx="10944225" cy="6163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24 </a:t>
            </a:r>
            <a:r>
              <a:rPr lang="en-GB" dirty="0" err="1"/>
              <a:t>pt</a:t>
            </a:r>
            <a:r>
              <a:rPr lang="en-GB" dirty="0"/>
              <a:t> </a:t>
            </a:r>
            <a:r>
              <a:rPr lang="en-GB" dirty="0" err="1"/>
              <a:t>brukes</a:t>
            </a:r>
            <a:r>
              <a:rPr lang="en-GB" dirty="0"/>
              <a:t> </a:t>
            </a:r>
            <a:r>
              <a:rPr lang="en-GB" dirty="0" err="1"/>
              <a:t>kun</a:t>
            </a:r>
            <a:r>
              <a:rPr lang="en-GB" dirty="0"/>
              <a:t> her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FDD8F9-C9FF-734A-A598-529B1996D8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329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: 2/3 ligg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1" cy="385127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000D2A-CD7C-6E46-98C6-230850B7C6D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C2949-9F7A-4145-8A51-0D49A40001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552699"/>
            <a:ext cx="10944225" cy="34816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A35A6F-77F0-B340-9CC2-E60B5F108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4FFD6-E73E-9849-87D6-F0D0CBE5E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765175"/>
            <a:ext cx="10933113" cy="5254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latin typeface="Georgia" panose="02040502050405020303" pitchFamily="18" charset="0"/>
              </a:defRPr>
            </a:lvl1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13072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: Bilder x 2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B98A35-D375-644E-B495-B4D4B8919DF2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D4030C-F86F-D942-B7CB-1C45D7700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412" y="1766625"/>
            <a:ext cx="5219699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83" y="1766625"/>
            <a:ext cx="5223068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521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521" y="5218113"/>
            <a:ext cx="5211762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5677" y="5218113"/>
            <a:ext cx="523348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0F95E8E-F5E6-524B-BF9F-F10952C8F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8776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engel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50EABD-2F93-D540-A4B8-3F112933D3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1856" y="0"/>
            <a:ext cx="3295804" cy="233003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2">
                    <a:lumMod val="40000"/>
                    <a:lumOff val="6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5241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: Bilder x 3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BA4BE66-B56D-A847-9868-CD46A07954D9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9C1D85-053D-F547-9B19-504CB95AB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03725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3888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46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3726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98B1A09-3BAE-694B-B843-1FABB87CD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4621" y="1629061"/>
            <a:ext cx="3363284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4D49DB7-3D04-D743-B153-94E3B64C1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4623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604BE6B-33CB-FA48-B2CD-85EFC0700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52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1026" userDrawn="1">
          <p15:clr>
            <a:srgbClr val="FBAE40"/>
          </p15:clr>
        </p15:guide>
        <p15:guide id="3" orient="horz" pos="318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L: Bilder x 4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8A33209-8131-6841-B18D-170ACE03D43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90BAD4-E871-0B4A-8D82-7067A7C65B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3722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2241550"/>
            <a:ext cx="3395184" cy="3203575"/>
          </a:xfrm>
        </p:spPr>
        <p:txBody>
          <a:bodyPr/>
          <a:lstStyle>
            <a:lvl1pPr marL="0" indent="0">
              <a:buFontTx/>
              <a:buNone/>
              <a:defRPr b="0" i="0">
                <a:latin typeface="+mn-lt"/>
              </a:defRPr>
            </a:lvl1pPr>
          </a:lstStyle>
          <a:p>
            <a:pPr lvl="0"/>
            <a:r>
              <a:rPr lang="nb-NO" dirty="0"/>
              <a:t>Tekst </a:t>
            </a:r>
            <a:r>
              <a:rPr lang="nb-NO" dirty="0" err="1"/>
              <a:t>Calibri</a:t>
            </a:r>
            <a:r>
              <a:rPr lang="nb-NO" dirty="0"/>
              <a:t> 24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725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5BCE420-7A1B-2B43-BBA2-94348AF339B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83563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89565CB-0E44-BA46-A012-9FA4B079A3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3563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28F8B886-99B5-334A-A79A-B3F039FE25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03724" y="3500438"/>
            <a:ext cx="3384551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4368F8FB-EEE3-A24C-8152-5A013FC856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3725" y="5626991"/>
            <a:ext cx="3384550" cy="4658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515D0D49-C3C9-4B4D-A312-32A41FAA94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83560" y="3500438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C7ADA1E-5A18-6947-BB0D-0B4EF20B84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563" y="5626991"/>
            <a:ext cx="3384550" cy="45807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5951-F7F2-0542-92F5-03F599C491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3888" y="765175"/>
            <a:ext cx="3384550" cy="11953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C32AEA9-136B-0842-80D7-68585AFDB4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505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343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A: Bilde hel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A343E6-B0E7-CF44-AAB8-15056E8ED9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8870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B: Bilde 1/3 -2/3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008438" y="0"/>
            <a:ext cx="8183563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D3E2291-9672-954B-9877-299A52A78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4008438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F2C1B7-6B07-1A44-9C9C-AEF6D893C5F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9BDFCB-70F5-F747-894A-C5467C5C28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A0FE6A4-7DC0-604B-B01A-13B2F7372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52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C: Bilde 2/3 -1/3 med bunn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3E1ABA9-88BE-C748-833C-8EABAE2E95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8183564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06B3D-4D3E-B844-8148-143656E2CC1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83563" y="0"/>
            <a:ext cx="4008437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21DAD-F527-B447-9519-6A63A405D07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6541D-B927-1149-92F4-F9CE97BDF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7F24338-4994-D144-8098-ABF5475A2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21487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: Bilde hel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DAAB269-170A-EA4C-AC74-9F40768E6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37453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: Bilde 1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CB0DD-AC84-D849-A346-23A04F3A24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7B16-55D6-B54E-8DA4-ADBC782C7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31393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: Bilde 2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D0BD39-3C72-8C4E-BA92-27C2867481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78827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40A0F0-8A9F-EF40-9D5B-DCAAC8843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401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: Bilde hel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3372524-8162-7746-AB08-7FC0CEA3FD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5579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E: Bilde 1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5AC3B-B01A-3F49-8CFF-7F77A514F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94386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52FF9-6023-9D40-A7C4-9EAC9089C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6449373-456E-AF4F-8BFF-438C11617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8987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F: Bilde 2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8356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</a:t>
            </a:r>
            <a:br>
              <a:rPr lang="nb-NO" dirty="0"/>
            </a:br>
            <a:r>
              <a:rPr lang="nb-NO" dirty="0"/>
              <a:t>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4097A-50E4-CE4D-9440-D200F57A5A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4667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75C220-6282-944C-963A-C49183BACA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9686" y="2348880"/>
            <a:ext cx="11810970" cy="4201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35B84E-8B75-8041-8D72-C5FCACBAFB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78A857-4AA1-F14A-9FA4-7CA572C49D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24200"/>
            <a:ext cx="11809312" cy="42011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A837D2-7825-A94C-BD24-6AF7800DEF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88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AFE7D-EBFE-6C41-B365-4446A0DBD4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9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FAD2F-C93A-3C4A-BFD7-8E3C1A30C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196B8-B3EA-F64F-B968-72CCA7B95B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4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9EE18-8F76-9342-B211-A469AEB56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DB4DDB-9FF2-7342-BCFE-A542216304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B6C4B-1A44-8041-904C-52F91CCC9D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3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38DC5E-A91B-4D44-9BA4-E4EBA77A93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engel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502A2B-13C0-0546-BED9-442156B4D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4454" y="0"/>
            <a:ext cx="3337255" cy="2359335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6632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orient="horz" pos="120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4A3FB-09BC-3544-AE75-F67B1B8153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DCE33-C76B-A44A-9D24-FCDE39E19D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D3ABD-895F-6840-A0BF-E10911BEC0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57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165606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1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: Deleside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1796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hel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Anbefalt bruk: Dele/pauseside i presentasjon – bilde + nøkkelord eller kort melding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42F74-ADDB-A241-A595-82087E23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6887"/>
            <a:ext cx="12192000" cy="156278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Nøkkelord</a:t>
            </a:r>
            <a:r>
              <a:rPr lang="en-GB" dirty="0"/>
              <a:t> Georgia 54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A338A93-4792-B54E-904A-7B6F31CFC2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9016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400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FE797-0CAD-144C-A1D9-7BA19666E0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217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887601" y="3847068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NIBIO_no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1" dirty="0" err="1">
                  <a:solidFill>
                    <a:schemeClr val="bg1"/>
                  </a:solidFill>
                </a:rPr>
                <a:t>NIBIO.no</a:t>
              </a:r>
              <a:endParaRPr lang="nb-NO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8941449" y="5519349"/>
            <a:ext cx="338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b="0" dirty="0" err="1">
                <a:solidFill>
                  <a:schemeClr val="bg2"/>
                </a:solidFill>
              </a:rPr>
              <a:t>www.nibio.no</a:t>
            </a:r>
            <a:endParaRPr lang="nb-NO" sz="3600" b="0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Bilder i presentasjonen er tatt av …  / </a:t>
            </a:r>
            <a:br>
              <a:rPr lang="nb-NO" dirty="0"/>
            </a:br>
            <a:r>
              <a:rPr lang="nb-NO" dirty="0"/>
              <a:t>her kan det legges inn kreditering på bilder, </a:t>
            </a:r>
            <a:br>
              <a:rPr lang="nb-NO" dirty="0"/>
            </a:br>
            <a:r>
              <a:rPr lang="nb-NO" dirty="0"/>
              <a:t>eller annen informasjon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0634AFC-C949-D641-832E-3B2E43420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bg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F94346A-B3B7-CC45-A91E-F993E2039A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4261" y="62629"/>
            <a:ext cx="5563431" cy="39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0" y="775808"/>
            <a:ext cx="10933593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0" y="2252183"/>
            <a:ext cx="10933593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784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1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7391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7391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78B5E-5123-684C-AA4F-D9CC2BC993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9D24C-8730-2142-A558-7F7EE3EF8C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71C9D-240C-C545-8907-C66CCBA91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241550"/>
            <a:ext cx="10944224" cy="385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15">
            <a:extLst>
              <a:ext uri="{FF2B5EF4-FFF2-40B4-BE49-F238E27FC236}">
                <a16:creationId xmlns:a16="http://schemas.microsoft.com/office/drawing/2014/main" id="{85E05183-6F84-1641-BED7-4CDF6696D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765175"/>
            <a:ext cx="10944224" cy="13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759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4" r:id="rId4"/>
    <p:sldLayoutId id="2147483657" r:id="rId5"/>
    <p:sldLayoutId id="2147483692" r:id="rId6"/>
    <p:sldLayoutId id="2147483691" r:id="rId7"/>
    <p:sldLayoutId id="2147483650" r:id="rId8"/>
    <p:sldLayoutId id="2147483674" r:id="rId9"/>
    <p:sldLayoutId id="2147483672" r:id="rId10"/>
    <p:sldLayoutId id="2147483670" r:id="rId11"/>
    <p:sldLayoutId id="2147483673" r:id="rId12"/>
    <p:sldLayoutId id="2147483668" r:id="rId13"/>
    <p:sldLayoutId id="2147483651" r:id="rId14"/>
    <p:sldLayoutId id="2147483658" r:id="rId15"/>
    <p:sldLayoutId id="2147483659" r:id="rId16"/>
    <p:sldLayoutId id="2147483665" r:id="rId17"/>
    <p:sldLayoutId id="2147483671" r:id="rId18"/>
    <p:sldLayoutId id="2147483656" r:id="rId19"/>
    <p:sldLayoutId id="2147483666" r:id="rId20"/>
    <p:sldLayoutId id="2147483667" r:id="rId21"/>
    <p:sldLayoutId id="2147483669" r:id="rId22"/>
    <p:sldLayoutId id="2147483664" r:id="rId23"/>
    <p:sldLayoutId id="2147483655" r:id="rId24"/>
    <p:sldLayoutId id="2147483653" r:id="rId25"/>
    <p:sldLayoutId id="2147483660" r:id="rId26"/>
    <p:sldLayoutId id="2147483661" r:id="rId27"/>
    <p:sldLayoutId id="2147483652" r:id="rId28"/>
    <p:sldLayoutId id="2147483662" r:id="rId29"/>
    <p:sldLayoutId id="2147483663" r:id="rId30"/>
    <p:sldLayoutId id="2147483678" r:id="rId31"/>
    <p:sldLayoutId id="2147483679" r:id="rId32"/>
    <p:sldLayoutId id="2147483680" r:id="rId33"/>
    <p:sldLayoutId id="2147483681" r:id="rId34"/>
    <p:sldLayoutId id="2147483683" r:id="rId35"/>
    <p:sldLayoutId id="2147483682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4" r:id="rId43"/>
    <p:sldLayoutId id="2147483695" r:id="rId44"/>
    <p:sldLayoutId id="2147483696" r:id="rId45"/>
  </p:sldLayoutIdLst>
  <p:txStyles>
    <p:titleStyle>
      <a:lvl1pPr marL="9525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3200" kern="1200" baseline="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93">
          <p15:clr>
            <a:srgbClr val="F26B43"/>
          </p15:clr>
        </p15:guide>
        <p15:guide id="3" pos="2525">
          <p15:clr>
            <a:srgbClr val="F26B43"/>
          </p15:clr>
        </p15:guide>
        <p15:guide id="4" pos="2774">
          <p15:clr>
            <a:srgbClr val="F26B43"/>
          </p15:clr>
        </p15:guide>
        <p15:guide id="5" pos="4906">
          <p15:clr>
            <a:srgbClr val="F26B43"/>
          </p15:clr>
        </p15:guide>
        <p15:guide id="6" pos="5155">
          <p15:clr>
            <a:srgbClr val="F26B43"/>
          </p15:clr>
        </p15:guide>
        <p15:guide id="7" pos="7287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orient="horz" pos="3838">
          <p15:clr>
            <a:srgbClr val="F26B43"/>
          </p15:clr>
        </p15:guide>
        <p15:guide id="10" orient="horz" pos="14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2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4.xml"/><Relationship Id="rId6" Type="http://schemas.openxmlformats.org/officeDocument/2006/relationships/hyperlink" Target="https://doi.org/10.1016/j.envres.2020.109313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4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esdac.jrc.ec.europa.eu/content/european-soil-database-v20-vector-and-attribute-dat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4.png"/><Relationship Id="rId4" Type="http://schemas.openxmlformats.org/officeDocument/2006/relationships/image" Target="../media/image5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ds.climate.copernicus.eu/cdsapp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emf"/><Relationship Id="rId5" Type="http://schemas.openxmlformats.org/officeDocument/2006/relationships/image" Target="../media/image66.png"/><Relationship Id="rId4" Type="http://schemas.openxmlformats.org/officeDocument/2006/relationships/hyperlink" Target="https://esdac.jrc.ec.europa.eu/content/european-soil-database-v20-vector-and-attribute-data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78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D7D86-A744-5640-B466-2BDBAFECF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583" y="557300"/>
            <a:ext cx="7974834" cy="1235723"/>
          </a:xfrm>
        </p:spPr>
        <p:txBody>
          <a:bodyPr>
            <a:noAutofit/>
          </a:bodyPr>
          <a:lstStyle/>
          <a:p>
            <a:pPr algn="ctr"/>
            <a:r>
              <a:rPr lang="en-GB" sz="2400" dirty="0"/>
              <a:t>Estimating the nitrogen emissions from </a:t>
            </a:r>
            <a:br>
              <a:rPr lang="en-GB" sz="2400" dirty="0"/>
            </a:br>
            <a:r>
              <a:rPr lang="en-GB" sz="2400" dirty="0"/>
              <a:t>agricultural production </a:t>
            </a:r>
            <a:br>
              <a:rPr lang="en-GB" sz="2400" dirty="0"/>
            </a:br>
            <a:br>
              <a:rPr lang="en-GB" sz="2400" dirty="0"/>
            </a:br>
            <a:r>
              <a:rPr lang="en-GB" sz="1600" dirty="0"/>
              <a:t>Csilla Farkas, Moritz Shore, Dominika Krzeminska, Mojtaba Shafiei, Robert Barneveld</a:t>
            </a:r>
            <a:br>
              <a:rPr lang="en-GB" sz="1600" dirty="0"/>
            </a:br>
            <a:br>
              <a:rPr lang="en-GB" sz="1600" dirty="0"/>
            </a:br>
            <a:endParaRPr lang="en-GB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85AEE3-099F-632F-4596-4F1117DB6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913" y="146058"/>
            <a:ext cx="1806810" cy="187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DCB57C3-0A6E-FE91-3C7B-8FA24371B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991"/>
          <a:stretch/>
        </p:blipFill>
        <p:spPr>
          <a:xfrm>
            <a:off x="5570388" y="2459504"/>
            <a:ext cx="6621612" cy="3563352"/>
          </a:xfrm>
          <a:prstGeom prst="rect">
            <a:avLst/>
          </a:prstGeom>
        </p:spPr>
      </p:pic>
      <p:sp>
        <p:nvSpPr>
          <p:cNvPr id="43" name="Arrow: Down 42">
            <a:extLst>
              <a:ext uri="{FF2B5EF4-FFF2-40B4-BE49-F238E27FC236}">
                <a16:creationId xmlns:a16="http://schemas.microsoft.com/office/drawing/2014/main" id="{4AA72AAC-4594-6DF6-F5A7-760141DCE744}"/>
              </a:ext>
            </a:extLst>
          </p:cNvPr>
          <p:cNvSpPr/>
          <p:nvPr/>
        </p:nvSpPr>
        <p:spPr>
          <a:xfrm>
            <a:off x="9702660" y="4841616"/>
            <a:ext cx="205273" cy="3732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4" name="Arrow: Down 43">
            <a:extLst>
              <a:ext uri="{FF2B5EF4-FFF2-40B4-BE49-F238E27FC236}">
                <a16:creationId xmlns:a16="http://schemas.microsoft.com/office/drawing/2014/main" id="{D46C2E47-BE31-ADD9-78B3-7CF38397BEC2}"/>
              </a:ext>
            </a:extLst>
          </p:cNvPr>
          <p:cNvSpPr/>
          <p:nvPr/>
        </p:nvSpPr>
        <p:spPr>
          <a:xfrm>
            <a:off x="7056315" y="4655004"/>
            <a:ext cx="205273" cy="3732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5" name="Arrow: Down 44">
            <a:extLst>
              <a:ext uri="{FF2B5EF4-FFF2-40B4-BE49-F238E27FC236}">
                <a16:creationId xmlns:a16="http://schemas.microsoft.com/office/drawing/2014/main" id="{59CD7E47-3703-6307-2BEE-3024E8D35AC8}"/>
              </a:ext>
            </a:extLst>
          </p:cNvPr>
          <p:cNvSpPr/>
          <p:nvPr/>
        </p:nvSpPr>
        <p:spPr>
          <a:xfrm>
            <a:off x="8578637" y="4728069"/>
            <a:ext cx="205273" cy="3732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54662E3-4173-DC3F-3FBF-DB5E87716B22}"/>
              </a:ext>
            </a:extLst>
          </p:cNvPr>
          <p:cNvSpPr/>
          <p:nvPr/>
        </p:nvSpPr>
        <p:spPr>
          <a:xfrm>
            <a:off x="7974933" y="3221599"/>
            <a:ext cx="2963748" cy="1337234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D6E285-0E95-F7BC-8873-1F54CC45ED4B}"/>
              </a:ext>
            </a:extLst>
          </p:cNvPr>
          <p:cNvSpPr txBox="1"/>
          <p:nvPr/>
        </p:nvSpPr>
        <p:spPr>
          <a:xfrm>
            <a:off x="-61873" y="2300513"/>
            <a:ext cx="580113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Nitrate pollution of drinking water </a:t>
            </a:r>
            <a:br>
              <a:rPr lang="hu-HU" sz="2000" b="1" dirty="0"/>
            </a:br>
            <a:r>
              <a:rPr lang="hu-HU" sz="2000" b="1" dirty="0" err="1"/>
              <a:t>sources</a:t>
            </a:r>
            <a:r>
              <a:rPr lang="hu-HU" sz="2000" b="1" dirty="0"/>
              <a:t> /</a:t>
            </a:r>
            <a:r>
              <a:rPr lang="en-GB" sz="2000" b="1" dirty="0"/>
              <a:t>reservoirs</a:t>
            </a:r>
          </a:p>
          <a:p>
            <a:endParaRPr lang="en-GB" sz="2000" dirty="0"/>
          </a:p>
          <a:p>
            <a:r>
              <a:rPr lang="en-GB" sz="2000" dirty="0"/>
              <a:t>Overall </a:t>
            </a:r>
            <a:r>
              <a:rPr lang="en-GB" sz="2000" b="1" dirty="0"/>
              <a:t>goal</a:t>
            </a:r>
            <a:r>
              <a:rPr lang="en-GB" sz="2000" dirty="0"/>
              <a:t>: </a:t>
            </a:r>
            <a:br>
              <a:rPr lang="en-GB" sz="2000" dirty="0"/>
            </a:br>
            <a:r>
              <a:rPr lang="en-GB" sz="2000" dirty="0"/>
              <a:t>       to estimate the health effects and unit prices of</a:t>
            </a:r>
            <a:br>
              <a:rPr lang="en-GB" sz="2000" dirty="0"/>
            </a:br>
            <a:r>
              <a:rPr lang="en-GB" sz="2000" dirty="0"/>
              <a:t>        drinking nitrate polluted water </a:t>
            </a:r>
          </a:p>
          <a:p>
            <a:endParaRPr lang="en-GB" sz="2000" dirty="0"/>
          </a:p>
          <a:p>
            <a:r>
              <a:rPr lang="en-GB" sz="2000" b="1" dirty="0"/>
              <a:t>Specific goal: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/>
              <a:t>to evaluate the impact of agriculture on nitrate concentration of surface water (CZ) </a:t>
            </a:r>
            <a:r>
              <a:rPr lang="en-GB" sz="2000" b="1" dirty="0"/>
              <a:t>and groundwater (DK)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/>
              <a:t>to assess the single and combined effects of mitigation measures on nitrate pollution of drinking water sources</a:t>
            </a:r>
          </a:p>
          <a:p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4236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5">
            <a:extLst>
              <a:ext uri="{FF2B5EF4-FFF2-40B4-BE49-F238E27FC236}">
                <a16:creationId xmlns:a16="http://schemas.microsoft.com/office/drawing/2014/main" id="{5076103B-A35C-33C1-CCBA-D3DFBB2D664C}"/>
              </a:ext>
            </a:extLst>
          </p:cNvPr>
          <p:cNvSpPr txBox="1">
            <a:spLocks/>
          </p:cNvSpPr>
          <p:nvPr/>
        </p:nvSpPr>
        <p:spPr>
          <a:xfrm>
            <a:off x="237461" y="2782188"/>
            <a:ext cx="5440325" cy="2096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45850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54CA86-6155-09D7-1394-1862AB2DC26C}"/>
              </a:ext>
            </a:extLst>
          </p:cNvPr>
          <p:cNvGrpSpPr/>
          <p:nvPr/>
        </p:nvGrpSpPr>
        <p:grpSpPr>
          <a:xfrm>
            <a:off x="335665" y="1032903"/>
            <a:ext cx="9757458" cy="4794444"/>
            <a:chOff x="92597" y="385068"/>
            <a:chExt cx="9757458" cy="479444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7542FF9-3FEF-B6E4-5620-72FF3E9057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15888" r="1307" b="14577"/>
            <a:stretch/>
          </p:blipFill>
          <p:spPr bwMode="auto">
            <a:xfrm>
              <a:off x="92597" y="385068"/>
              <a:ext cx="9757458" cy="4768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D56CA3C-51EB-F7ED-93A4-BDEC2602D545}"/>
                </a:ext>
              </a:extLst>
            </p:cNvPr>
            <p:cNvSpPr/>
            <p:nvPr/>
          </p:nvSpPr>
          <p:spPr>
            <a:xfrm>
              <a:off x="137661" y="4527858"/>
              <a:ext cx="9139267" cy="65165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F3E2F8-517C-3DD5-8984-647ACA5E7528}"/>
              </a:ext>
            </a:extLst>
          </p:cNvPr>
          <p:cNvGrpSpPr/>
          <p:nvPr/>
        </p:nvGrpSpPr>
        <p:grpSpPr>
          <a:xfrm>
            <a:off x="1035934" y="284582"/>
            <a:ext cx="6452885" cy="1072376"/>
            <a:chOff x="1140106" y="522440"/>
            <a:chExt cx="6452885" cy="1072376"/>
          </a:xfrm>
        </p:grpSpPr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5077783D-C559-D754-01A1-A0503CDF0BE8}"/>
                </a:ext>
              </a:extLst>
            </p:cNvPr>
            <p:cNvSpPr/>
            <p:nvPr/>
          </p:nvSpPr>
          <p:spPr>
            <a:xfrm>
              <a:off x="1140106" y="523754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14DD7595-6F26-F54F-DDA5-660AED4695A1}"/>
                </a:ext>
              </a:extLst>
            </p:cNvPr>
            <p:cNvSpPr/>
            <p:nvPr/>
          </p:nvSpPr>
          <p:spPr>
            <a:xfrm>
              <a:off x="5170026" y="60966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D78DC29F-47C6-40C3-CF2F-869A547B162F}"/>
                </a:ext>
              </a:extLst>
            </p:cNvPr>
            <p:cNvSpPr/>
            <p:nvPr/>
          </p:nvSpPr>
          <p:spPr>
            <a:xfrm>
              <a:off x="3100086" y="567502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Arrow: Down 10">
              <a:extLst>
                <a:ext uri="{FF2B5EF4-FFF2-40B4-BE49-F238E27FC236}">
                  <a16:creationId xmlns:a16="http://schemas.microsoft.com/office/drawing/2014/main" id="{8CB85FAC-82C0-3A1A-5BF9-8A8438A4EFFD}"/>
                </a:ext>
              </a:extLst>
            </p:cNvPr>
            <p:cNvSpPr/>
            <p:nvPr/>
          </p:nvSpPr>
          <p:spPr>
            <a:xfrm>
              <a:off x="6960245" y="522440"/>
              <a:ext cx="219919" cy="520861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2983B8-3B33-EAFF-B6F4-57D1B59DCD36}"/>
                </a:ext>
              </a:extLst>
            </p:cNvPr>
            <p:cNvSpPr txBox="1"/>
            <p:nvPr/>
          </p:nvSpPr>
          <p:spPr>
            <a:xfrm>
              <a:off x="1140106" y="1133151"/>
              <a:ext cx="6452885" cy="461665"/>
            </a:xfrm>
            <a:prstGeom prst="rect">
              <a:avLst/>
            </a:prstGeom>
            <a:solidFill>
              <a:srgbClr val="ECDFF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7030A0"/>
                  </a:solidFill>
                </a:rPr>
                <a:t>Dry deposition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E8FC6ED-EE34-808E-FCB1-5E34F5C96269}"/>
              </a:ext>
            </a:extLst>
          </p:cNvPr>
          <p:cNvSpPr txBox="1"/>
          <p:nvPr/>
        </p:nvSpPr>
        <p:spPr>
          <a:xfrm>
            <a:off x="335665" y="1393420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9900"/>
                </a:solidFill>
              </a:rPr>
              <a:t>Forest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058F0-5ECD-6F15-9069-8A03F4B17934}"/>
              </a:ext>
            </a:extLst>
          </p:cNvPr>
          <p:cNvSpPr txBox="1"/>
          <p:nvPr/>
        </p:nvSpPr>
        <p:spPr>
          <a:xfrm>
            <a:off x="2709440" y="1592942"/>
            <a:ext cx="101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96633"/>
                </a:solidFill>
              </a:rPr>
              <a:t>Urban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0D03E-BF03-4AFE-5FC6-CD052F1896A5}"/>
              </a:ext>
            </a:extLst>
          </p:cNvPr>
          <p:cNvSpPr txBox="1"/>
          <p:nvPr/>
        </p:nvSpPr>
        <p:spPr>
          <a:xfrm>
            <a:off x="6309473" y="2312084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Cropland</a:t>
            </a:r>
          </a:p>
        </p:txBody>
      </p:sp>
      <p:pic>
        <p:nvPicPr>
          <p:cNvPr id="1028" name="Picture 4" descr="Wheat Drawing by Liis Luige - Fine Art America">
            <a:extLst>
              <a:ext uri="{FF2B5EF4-FFF2-40B4-BE49-F238E27FC236}">
                <a16:creationId xmlns:a16="http://schemas.microsoft.com/office/drawing/2014/main" id="{032C149C-4F55-2904-E25F-7A8D34ADB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4124">
            <a:off x="6364934" y="2955805"/>
            <a:ext cx="1337729" cy="58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C66AB9-05E6-54F8-3C05-DB04B5F8B6C8}"/>
              </a:ext>
            </a:extLst>
          </p:cNvPr>
          <p:cNvSpPr txBox="1"/>
          <p:nvPr/>
        </p:nvSpPr>
        <p:spPr>
          <a:xfrm>
            <a:off x="4561448" y="1855085"/>
            <a:ext cx="144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Pasture </a:t>
            </a:r>
          </a:p>
        </p:txBody>
      </p:sp>
      <p:pic>
        <p:nvPicPr>
          <p:cNvPr id="1030" name="Picture 6" descr="Pasture Clipart and Stock Illustrations. 15,536 Pasture vector EPS  illustrations and drawings available to search from thousands of royalty  free clip art graphic designers.">
            <a:extLst>
              <a:ext uri="{FF2B5EF4-FFF2-40B4-BE49-F238E27FC236}">
                <a16:creationId xmlns:a16="http://schemas.microsoft.com/office/drawing/2014/main" id="{CE91417D-51F1-B598-261E-F49C2C8738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 b="13349"/>
          <a:stretch/>
        </p:blipFill>
        <p:spPr bwMode="auto">
          <a:xfrm rot="221861">
            <a:off x="4497193" y="2664899"/>
            <a:ext cx="1488797" cy="5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Городская среда рисунок - 79 фото">
            <a:extLst>
              <a:ext uri="{FF2B5EF4-FFF2-40B4-BE49-F238E27FC236}">
                <a16:creationId xmlns:a16="http://schemas.microsoft.com/office/drawing/2014/main" id="{0C6AA6A2-8FF8-B055-05B4-4025632D9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140">
            <a:off x="2140681" y="2316639"/>
            <a:ext cx="1950338" cy="77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F6B65FC4-4125-53DA-9337-D2681D6233BF}"/>
              </a:ext>
            </a:extLst>
          </p:cNvPr>
          <p:cNvSpPr/>
          <p:nvPr/>
        </p:nvSpPr>
        <p:spPr>
          <a:xfrm>
            <a:off x="9421792" y="5405377"/>
            <a:ext cx="573127" cy="1736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5FBC8D-9F4F-EFE6-6845-46F3FA9B7358}"/>
              </a:ext>
            </a:extLst>
          </p:cNvPr>
          <p:cNvSpPr txBox="1"/>
          <p:nvPr/>
        </p:nvSpPr>
        <p:spPr>
          <a:xfrm>
            <a:off x="236962" y="4626880"/>
            <a:ext cx="7521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Oxic</a:t>
            </a:r>
            <a:r>
              <a:rPr lang="en-GB" sz="2400" b="1" dirty="0">
                <a:solidFill>
                  <a:srgbClr val="002060"/>
                </a:solidFill>
              </a:rPr>
              <a:t> Groundwater  (near groundwater bodies)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47DA7-CD1D-2D68-C457-1B8198C1D6CE}"/>
              </a:ext>
            </a:extLst>
          </p:cNvPr>
          <p:cNvSpPr txBox="1"/>
          <p:nvPr/>
        </p:nvSpPr>
        <p:spPr>
          <a:xfrm>
            <a:off x="295153" y="5222749"/>
            <a:ext cx="5800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</a:rPr>
              <a:t>Suboxic</a:t>
            </a:r>
            <a:r>
              <a:rPr lang="en-GB" sz="2400" b="1" dirty="0">
                <a:solidFill>
                  <a:srgbClr val="002060"/>
                </a:solidFill>
              </a:rPr>
              <a:t> Groundwater      NO</a:t>
            </a:r>
            <a:r>
              <a:rPr lang="en-GB" sz="2400" b="1" baseline="-25000" dirty="0">
                <a:solidFill>
                  <a:srgbClr val="002060"/>
                </a:solidFill>
              </a:rPr>
              <a:t>3</a:t>
            </a:r>
            <a:r>
              <a:rPr lang="en-GB" sz="3000" b="1" baseline="30000" dirty="0">
                <a:solidFill>
                  <a:srgbClr val="002060"/>
                </a:solidFill>
              </a:rPr>
              <a:t>-                  </a:t>
            </a:r>
            <a:r>
              <a:rPr lang="en-GB" sz="2400" b="1" dirty="0">
                <a:solidFill>
                  <a:srgbClr val="002060"/>
                </a:solidFill>
              </a:rPr>
              <a:t>N</a:t>
            </a:r>
            <a:r>
              <a:rPr lang="en-GB" sz="2400" b="1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F188E62-E837-85B3-7EFA-4E3F803728EE}"/>
              </a:ext>
            </a:extLst>
          </p:cNvPr>
          <p:cNvSpPr/>
          <p:nvPr/>
        </p:nvSpPr>
        <p:spPr>
          <a:xfrm>
            <a:off x="4493753" y="5369431"/>
            <a:ext cx="471575" cy="1144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EA4A2B-145B-D2FE-5BF3-B00B9419D150}"/>
              </a:ext>
            </a:extLst>
          </p:cNvPr>
          <p:cNvSpPr txBox="1"/>
          <p:nvPr/>
        </p:nvSpPr>
        <p:spPr>
          <a:xfrm>
            <a:off x="1246189" y="3198167"/>
            <a:ext cx="19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Unsaturated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CAEC1A-77D1-0F26-F307-ED95BE594167}"/>
              </a:ext>
            </a:extLst>
          </p:cNvPr>
          <p:cNvSpPr txBox="1"/>
          <p:nvPr/>
        </p:nvSpPr>
        <p:spPr>
          <a:xfrm>
            <a:off x="8515669" y="3377914"/>
            <a:ext cx="2123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70C0"/>
                </a:solidFill>
              </a:rPr>
              <a:t>Surface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408251-0E83-182B-D7E7-963BE4940825}"/>
              </a:ext>
            </a:extLst>
          </p:cNvPr>
          <p:cNvSpPr txBox="1"/>
          <p:nvPr/>
        </p:nvSpPr>
        <p:spPr>
          <a:xfrm>
            <a:off x="10050884" y="4187807"/>
            <a:ext cx="2123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err="1">
                <a:solidFill>
                  <a:srgbClr val="0070C0"/>
                </a:solidFill>
              </a:rPr>
              <a:t>Sub-surface</a:t>
            </a:r>
            <a:r>
              <a:rPr lang="hu-HU" sz="2400" b="1" dirty="0">
                <a:solidFill>
                  <a:srgbClr val="0070C0"/>
                </a:solidFill>
              </a:rPr>
              <a:t> </a:t>
            </a:r>
            <a:r>
              <a:rPr lang="hu-HU" sz="2400" b="1" dirty="0" err="1">
                <a:solidFill>
                  <a:srgbClr val="0070C0"/>
                </a:solidFill>
              </a:rPr>
              <a:t>runoff</a:t>
            </a:r>
            <a:endParaRPr lang="en-GB" sz="2400" b="1" dirty="0">
              <a:solidFill>
                <a:srgbClr val="0070C0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E89901D-8BD2-EB35-C183-37BBD8EB188A}"/>
              </a:ext>
            </a:extLst>
          </p:cNvPr>
          <p:cNvGrpSpPr/>
          <p:nvPr/>
        </p:nvGrpSpPr>
        <p:grpSpPr>
          <a:xfrm>
            <a:off x="972273" y="3457295"/>
            <a:ext cx="5870113" cy="1138760"/>
            <a:chOff x="972273" y="3457295"/>
            <a:chExt cx="5870113" cy="113876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Arrow: Down 25">
              <a:extLst>
                <a:ext uri="{FF2B5EF4-FFF2-40B4-BE49-F238E27FC236}">
                  <a16:creationId xmlns:a16="http://schemas.microsoft.com/office/drawing/2014/main" id="{3013969A-060B-3D83-0F85-4496DB989E52}"/>
                </a:ext>
              </a:extLst>
            </p:cNvPr>
            <p:cNvSpPr/>
            <p:nvPr/>
          </p:nvSpPr>
          <p:spPr>
            <a:xfrm>
              <a:off x="972273" y="3457295"/>
              <a:ext cx="347240" cy="520861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CC2CDDF6-742F-E660-DDCB-C0777111F24A}"/>
                </a:ext>
              </a:extLst>
            </p:cNvPr>
            <p:cNvSpPr/>
            <p:nvPr/>
          </p:nvSpPr>
          <p:spPr>
            <a:xfrm>
              <a:off x="3483015" y="4075194"/>
              <a:ext cx="347240" cy="520861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4C75B6C7-2309-429A-5957-2AB951F2502C}"/>
                </a:ext>
              </a:extLst>
            </p:cNvPr>
            <p:cNvSpPr/>
            <p:nvPr/>
          </p:nvSpPr>
          <p:spPr>
            <a:xfrm>
              <a:off x="4918837" y="4036278"/>
              <a:ext cx="347240" cy="520861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50DB902F-974F-24A5-EA29-C0E1A978366F}"/>
                </a:ext>
              </a:extLst>
            </p:cNvPr>
            <p:cNvSpPr/>
            <p:nvPr/>
          </p:nvSpPr>
          <p:spPr>
            <a:xfrm>
              <a:off x="6495146" y="4048758"/>
              <a:ext cx="347240" cy="520861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B25758A-3D11-C730-5772-15688804E1D7}"/>
              </a:ext>
            </a:extLst>
          </p:cNvPr>
          <p:cNvCxnSpPr/>
          <p:nvPr/>
        </p:nvCxnSpPr>
        <p:spPr>
          <a:xfrm flipH="1">
            <a:off x="7814586" y="3728147"/>
            <a:ext cx="688152" cy="222865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E27FEF-CE55-CC4B-FAD7-C84EC48B5843}"/>
              </a:ext>
            </a:extLst>
          </p:cNvPr>
          <p:cNvCxnSpPr>
            <a:cxnSpLocks/>
          </p:cNvCxnSpPr>
          <p:nvPr/>
        </p:nvCxnSpPr>
        <p:spPr>
          <a:xfrm flipH="1">
            <a:off x="8345347" y="4557139"/>
            <a:ext cx="1920408" cy="350232"/>
          </a:xfrm>
          <a:prstGeom prst="straightConnector1">
            <a:avLst/>
          </a:prstGeom>
          <a:ln w="476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07975D6-F9B8-9285-3A29-9CE6E42EE58C}"/>
              </a:ext>
            </a:extLst>
          </p:cNvPr>
          <p:cNvSpPr txBox="1"/>
          <p:nvPr/>
        </p:nvSpPr>
        <p:spPr>
          <a:xfrm>
            <a:off x="7645587" y="129513"/>
            <a:ext cx="4546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Links within the system to be modelled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B4EB36-5022-7A8F-434A-8684AB98BD2C}"/>
              </a:ext>
            </a:extLst>
          </p:cNvPr>
          <p:cNvSpPr/>
          <p:nvPr/>
        </p:nvSpPr>
        <p:spPr>
          <a:xfrm>
            <a:off x="650716" y="3198167"/>
            <a:ext cx="6590743" cy="3038363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A350F-CCEB-D326-96BD-71A4226F816A}"/>
              </a:ext>
            </a:extLst>
          </p:cNvPr>
          <p:cNvSpPr txBox="1"/>
          <p:nvPr/>
        </p:nvSpPr>
        <p:spPr>
          <a:xfrm>
            <a:off x="1525111" y="6343690"/>
            <a:ext cx="8740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Modified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after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Lee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hu-HU" b="0" i="0" u="sng" dirty="0" err="1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</a:t>
            </a:r>
            <a:r>
              <a:rPr lang="hu-HU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., 2020;</a:t>
            </a:r>
            <a:r>
              <a:rPr lang="nb-NO" b="0" i="0" u="sng" dirty="0">
                <a:solidFill>
                  <a:schemeClr val="bg1"/>
                </a:solidFill>
                <a:effectLst/>
                <a:latin typeface="NexusSans"/>
                <a:hlinkClick r:id="rId6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https://doi.org/10.1016/j.envres.2020.109313</a:t>
            </a:r>
            <a:endParaRPr lang="nb-NO" dirty="0">
              <a:solidFill>
                <a:schemeClr val="bg1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E4BBDC9-5B4D-29A9-A292-9D31BB64A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40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386598" y="3675417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386598" y="88097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</a:t>
            </a:r>
            <a:r>
              <a:rPr lang="en-GB" sz="2000" b="1" dirty="0">
                <a:solidFill>
                  <a:srgbClr val="0070C0"/>
                </a:solidFill>
              </a:rPr>
              <a:t>soil tillage </a:t>
            </a:r>
            <a:r>
              <a:rPr lang="en-GB" sz="2000" dirty="0">
                <a:solidFill>
                  <a:srgbClr val="0070C0"/>
                </a:solidFill>
              </a:rPr>
              <a:t>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</a:t>
            </a:r>
            <a:r>
              <a:rPr lang="en-GB" sz="2000" b="1" dirty="0">
                <a:solidFill>
                  <a:srgbClr val="00A490"/>
                </a:solidFill>
              </a:rPr>
              <a:t>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</a:t>
            </a:r>
            <a:r>
              <a:rPr lang="en-GB" sz="2000" b="1" dirty="0">
                <a:solidFill>
                  <a:srgbClr val="CC66FF"/>
                </a:solidFill>
              </a:rPr>
              <a:t>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</a:t>
            </a:r>
            <a:r>
              <a:rPr lang="en-GB" sz="2000" dirty="0">
                <a:solidFill>
                  <a:srgbClr val="C00000"/>
                </a:solidFill>
              </a:rPr>
              <a:t>ongoing </a:t>
            </a:r>
            <a:r>
              <a:rPr lang="en-GB" sz="2000" b="1" dirty="0">
                <a:solidFill>
                  <a:srgbClr val="C00000"/>
                </a:solidFill>
              </a:rPr>
              <a:t>climate change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AA76CDA-1C67-3A61-2C62-A9CA849D382F}"/>
              </a:ext>
            </a:extLst>
          </p:cNvPr>
          <p:cNvSpPr/>
          <p:nvPr/>
        </p:nvSpPr>
        <p:spPr>
          <a:xfrm>
            <a:off x="2651760" y="3299251"/>
            <a:ext cx="238539" cy="544099"/>
          </a:xfrm>
          <a:prstGeom prst="downArrow">
            <a:avLst/>
          </a:prstGeom>
          <a:solidFill>
            <a:srgbClr val="558E7D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3A6737-EA97-E676-CE18-03B6ECE99CC7}"/>
              </a:ext>
            </a:extLst>
          </p:cNvPr>
          <p:cNvSpPr txBox="1"/>
          <p:nvPr/>
        </p:nvSpPr>
        <p:spPr>
          <a:xfrm>
            <a:off x="5530661" y="1178119"/>
            <a:ext cx="6397256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70C0"/>
                </a:solidFill>
              </a:rPr>
              <a:t>Soil- and site specific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A490"/>
                </a:solidFill>
              </a:rPr>
              <a:t>Crop-, soil- and site-specific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Strongly depends on the </a:t>
            </a:r>
            <a:r>
              <a:rPr lang="en-GB" sz="2000" b="1" dirty="0">
                <a:solidFill>
                  <a:srgbClr val="CC66FF"/>
                </a:solidFill>
              </a:rPr>
              <a:t>local conditions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Cannot be interpreted for </a:t>
            </a:r>
            <a:r>
              <a:rPr lang="en-GB" sz="2000" b="1" dirty="0">
                <a:solidFill>
                  <a:srgbClr val="C00000"/>
                </a:solidFill>
              </a:rPr>
              <a:t>future climate</a:t>
            </a:r>
            <a:r>
              <a:rPr lang="hu-HU" sz="2000" b="1" dirty="0">
                <a:solidFill>
                  <a:srgbClr val="C00000"/>
                </a:solidFill>
              </a:rPr>
              <a:t> </a:t>
            </a:r>
            <a:r>
              <a:rPr lang="en-GB" sz="2000" b="1" dirty="0">
                <a:solidFill>
                  <a:srgbClr val="C00000"/>
                </a:solidFill>
              </a:rPr>
              <a:t>conditions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3BF7252-36BA-DFB4-9B5A-626CD925B441}"/>
              </a:ext>
            </a:extLst>
          </p:cNvPr>
          <p:cNvSpPr/>
          <p:nvPr/>
        </p:nvSpPr>
        <p:spPr>
          <a:xfrm>
            <a:off x="5099737" y="1583907"/>
            <a:ext cx="430924" cy="1450428"/>
          </a:xfrm>
          <a:prstGeom prst="rightBrac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74D696-08A3-F0B3-AF20-550D3697409B}"/>
              </a:ext>
            </a:extLst>
          </p:cNvPr>
          <p:cNvSpPr txBox="1"/>
          <p:nvPr/>
        </p:nvSpPr>
        <p:spPr>
          <a:xfrm>
            <a:off x="5155461" y="3604480"/>
            <a:ext cx="6923125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BUT NOT ENOUGH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Our knowledge is region-, crop-, soil etc. specific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Limited knowledge on the effects of mitigation measures on groundwater nitrate input / concentration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Can not be extrapolated for so far unknown conditions </a:t>
            </a:r>
          </a:p>
        </p:txBody>
      </p:sp>
    </p:spTree>
    <p:extLst>
      <p:ext uri="{BB962C8B-B14F-4D97-AF65-F5344CB8AC3E}">
        <p14:creationId xmlns:p14="http://schemas.microsoft.com/office/powerpoint/2010/main" val="336188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1CC01-EBDA-86E8-F565-F2B3E949A6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2278" y="819095"/>
            <a:ext cx="11847444" cy="545834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b="1" dirty="0">
                <a:solidFill>
                  <a:schemeClr val="tx1"/>
                </a:solidFill>
              </a:rPr>
              <a:t>Integrate</a:t>
            </a:r>
            <a:r>
              <a:rPr lang="en-GB" sz="2000" dirty="0">
                <a:solidFill>
                  <a:schemeClr val="tx1"/>
                </a:solidFill>
              </a:rPr>
              <a:t> the existing data, expertise and knowledge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Incorporate </a:t>
            </a:r>
            <a:r>
              <a:rPr lang="en-GB" sz="2000" b="1" dirty="0">
                <a:solidFill>
                  <a:schemeClr val="tx1"/>
                </a:solidFill>
              </a:rPr>
              <a:t>physically based description </a:t>
            </a:r>
            <a:r>
              <a:rPr lang="en-GB" sz="2000" dirty="0">
                <a:solidFill>
                  <a:schemeClr val="tx1"/>
                </a:solidFill>
              </a:rPr>
              <a:t>of various processes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Capable to describe </a:t>
            </a:r>
            <a:r>
              <a:rPr lang="en-GB" sz="2000" b="1" dirty="0">
                <a:solidFill>
                  <a:schemeClr val="tx1"/>
                </a:solidFill>
              </a:rPr>
              <a:t>complex systems </a:t>
            </a:r>
            <a:r>
              <a:rPr lang="en-GB" sz="2000" dirty="0">
                <a:solidFill>
                  <a:schemeClr val="tx1"/>
                </a:solidFill>
              </a:rPr>
              <a:t>and relationships</a:t>
            </a:r>
          </a:p>
          <a:p>
            <a:endParaRPr lang="en-GB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chemeClr val="tx1"/>
                </a:solidFill>
              </a:rPr>
              <a:t> Can be used for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Improving our knowledge about the systems and processes in focus and </a:t>
            </a:r>
            <a:r>
              <a:rPr lang="en-GB" sz="2000" b="1" dirty="0">
                <a:solidFill>
                  <a:schemeClr val="tx1"/>
                </a:solidFill>
              </a:rPr>
              <a:t>process-understanding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b="1" dirty="0" err="1">
                <a:solidFill>
                  <a:schemeClr val="tx1"/>
                </a:solidFill>
              </a:rPr>
              <a:t>Spatio</a:t>
            </a:r>
            <a:r>
              <a:rPr lang="en-GB" sz="2000" b="1" dirty="0">
                <a:solidFill>
                  <a:schemeClr val="tx1"/>
                </a:solidFill>
              </a:rPr>
              <a:t>-temporal extension </a:t>
            </a:r>
            <a:r>
              <a:rPr lang="en-GB" sz="2000" dirty="0">
                <a:solidFill>
                  <a:schemeClr val="tx1"/>
                </a:solidFill>
              </a:rPr>
              <a:t>of knowledge gained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chemeClr val="tx1"/>
                </a:solidFill>
              </a:rPr>
              <a:t>Extrapolatin</a:t>
            </a:r>
            <a:r>
              <a:rPr lang="en-GB" sz="2000" dirty="0">
                <a:solidFill>
                  <a:schemeClr val="tx1"/>
                </a:solidFill>
              </a:rPr>
              <a:t>g our knowledge for conditions that we have not experienced before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chemeClr val="tx1"/>
                </a:solidFill>
              </a:rPr>
              <a:t>Optimising</a:t>
            </a:r>
            <a:r>
              <a:rPr lang="en-GB" sz="2000" dirty="0">
                <a:solidFill>
                  <a:schemeClr val="tx1"/>
                </a:solidFill>
              </a:rPr>
              <a:t> various solutions for planning and decision-making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GB" sz="2000" b="1" dirty="0">
                <a:solidFill>
                  <a:schemeClr val="tx1"/>
                </a:solidFill>
              </a:rPr>
              <a:t>Tools for establishing linkages between farm nitrogen </a:t>
            </a:r>
            <a:r>
              <a:rPr lang="hu-HU" sz="2000" b="1" dirty="0" err="1">
                <a:solidFill>
                  <a:schemeClr val="tx1"/>
                </a:solidFill>
              </a:rPr>
              <a:t>inputs</a:t>
            </a:r>
            <a:r>
              <a:rPr lang="hu-HU" sz="2000" b="1" dirty="0">
                <a:solidFill>
                  <a:schemeClr val="tx1"/>
                </a:solidFill>
              </a:rPr>
              <a:t> </a:t>
            </a:r>
            <a:r>
              <a:rPr lang="en-GB" sz="2000" b="1" dirty="0">
                <a:solidFill>
                  <a:schemeClr val="tx1"/>
                </a:solidFill>
              </a:rPr>
              <a:t>and nitrogen concentrations in </a:t>
            </a:r>
            <a:r>
              <a:rPr lang="hu-HU" sz="2000" b="1" dirty="0" err="1">
                <a:solidFill>
                  <a:schemeClr val="tx1"/>
                </a:solidFill>
              </a:rPr>
              <a:t>sub</a:t>
            </a:r>
            <a:r>
              <a:rPr lang="en-GB" sz="2000" b="1" dirty="0">
                <a:solidFill>
                  <a:schemeClr val="tx1"/>
                </a:solidFill>
              </a:rPr>
              <a:t>surface water</a:t>
            </a:r>
            <a:br>
              <a:rPr lang="en-GB" sz="2000" dirty="0">
                <a:solidFill>
                  <a:schemeClr val="tx1"/>
                </a:solidFill>
              </a:rPr>
            </a:br>
            <a:endParaRPr lang="en-GB" sz="20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GB" sz="2000" b="1" dirty="0">
                <a:solidFill>
                  <a:srgbClr val="C00000"/>
                </a:solidFill>
              </a:rPr>
              <a:t>BUT!!! Should be used following the principles of „good modelling practice” </a:t>
            </a:r>
          </a:p>
          <a:p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8DFA2B-E636-6C9F-A850-BF9F9F570704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Process-based environmental models</a:t>
            </a:r>
          </a:p>
        </p:txBody>
      </p:sp>
    </p:spTree>
    <p:extLst>
      <p:ext uri="{BB962C8B-B14F-4D97-AF65-F5344CB8AC3E}">
        <p14:creationId xmlns:p14="http://schemas.microsoft.com/office/powerpoint/2010/main" val="9422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91" y="274161"/>
            <a:ext cx="10933593" cy="511031"/>
          </a:xfrm>
        </p:spPr>
        <p:txBody>
          <a:bodyPr>
            <a:normAutofit fontScale="90000"/>
          </a:bodyPr>
          <a:lstStyle/>
          <a:p>
            <a:r>
              <a:rPr lang="en-GB" sz="2600" b="1"/>
              <a:t>Hydro-geochemical models in their respective spatio-temporal scale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1093305" y="983974"/>
            <a:ext cx="9280259" cy="508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05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156" y="99416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Advantages  of using SWAT+  in MARCHES – WHY?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38932"/>
            <a:ext cx="1214705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Capable to simulate the processes in focus</a:t>
            </a: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err="1"/>
              <a:t>Accounts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connectivity</a:t>
            </a:r>
            <a:r>
              <a:rPr lang="hu-HU" sz="2000" dirty="0"/>
              <a:t> 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Free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Widely used and tested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Good</a:t>
            </a:r>
            <a:r>
              <a:rPr lang="en-GB" sz="2000" dirty="0"/>
              <a:t> support team and support group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Spatial aspects of representing a catchment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Implementation of structural measures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Agriculture-oriented (field management schemes, in-field measures)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178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4EA9-0782-5FFF-A7F8-B83FD84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590" y="99441"/>
            <a:ext cx="9452113" cy="511031"/>
          </a:xfrm>
        </p:spPr>
        <p:txBody>
          <a:bodyPr>
            <a:normAutofit/>
          </a:bodyPr>
          <a:lstStyle/>
          <a:p>
            <a:r>
              <a:rPr lang="en-GB" sz="2600" b="1" dirty="0"/>
              <a:t>Particularities of SWAT+ / disadvantages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B8D31-CB53-0FD2-B7BB-7567868FA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49" t="24862" r="14242" b="1935"/>
          <a:stretch/>
        </p:blipFill>
        <p:spPr>
          <a:xfrm>
            <a:off x="5384703" y="1451113"/>
            <a:ext cx="6470804" cy="3548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D1293-26F8-00B7-B30F-19A3EAC77482}"/>
              </a:ext>
            </a:extLst>
          </p:cNvPr>
          <p:cNvSpPr txBox="1"/>
          <p:nvPr/>
        </p:nvSpPr>
        <p:spPr>
          <a:xfrm>
            <a:off x="66261" y="1473392"/>
            <a:ext cx="1214705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robust</a:t>
            </a:r>
            <a:r>
              <a:rPr lang="en-GB" sz="2000" dirty="0"/>
              <a:t>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Extremely </a:t>
            </a:r>
            <a:r>
              <a:rPr lang="en-GB" sz="2000" b="1" dirty="0"/>
              <a:t>data demanding </a:t>
            </a:r>
            <a:r>
              <a:rPr lang="en-GB" sz="2000" dirty="0"/>
              <a:t>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Data scarcity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Time consuming to set it up and calibrate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Bugs found all the time, newer versions come 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Different version, not easy to find support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Relatively new model (developed from SWAT2012) – documentation is not yet complete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08C01D8-028A-2853-932D-64DBD06A2768}"/>
              </a:ext>
            </a:extLst>
          </p:cNvPr>
          <p:cNvSpPr/>
          <p:nvPr/>
        </p:nvSpPr>
        <p:spPr>
          <a:xfrm>
            <a:off x="8130209" y="1633476"/>
            <a:ext cx="1928191" cy="18750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C87B704-6DD8-E5BE-568C-6F492799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6131426"/>
            <a:ext cx="805070" cy="64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248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366644" y="116253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rgbClr val="C00000"/>
                </a:solidFill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solidFill>
                  <a:srgbClr val="C00000"/>
                </a:solidFill>
                <a:latin typeface="+mj-lt"/>
                <a:cs typeface="Times" pitchFamily="18" charset="0"/>
              </a:rPr>
              <a:t>Soft calibration – verifying the modelling results against expert knowledge, experience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measured and modelled discharge and nitrate values)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</a:t>
            </a:r>
            <a:r>
              <a:rPr lang="en-GB" sz="2000" dirty="0">
                <a:solidFill>
                  <a:srgbClr val="C00000"/>
                </a:solidFill>
                <a:latin typeface="+mj-lt"/>
                <a:cs typeface="Times" pitchFamily="18" charset="0"/>
              </a:rPr>
              <a:t>evaluating the effects of NBSs on water quality under present</a:t>
            </a:r>
            <a:r>
              <a:rPr lang="en-GB" sz="2000" dirty="0">
                <a:latin typeface="+mj-lt"/>
                <a:cs typeface="Times" pitchFamily="18" charset="0"/>
              </a:rPr>
              <a:t> and future conditions)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</a:p>
          <a:p>
            <a:pPr marL="40005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</p:spTree>
    <p:extLst>
      <p:ext uri="{BB962C8B-B14F-4D97-AF65-F5344CB8AC3E}">
        <p14:creationId xmlns:p14="http://schemas.microsoft.com/office/powerpoint/2010/main" val="909108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C93E6-2BE0-E121-86EC-6E5BAEB949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981" y="1096615"/>
            <a:ext cx="10933593" cy="4664769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sz="1800" b="1" dirty="0">
                <a:solidFill>
                  <a:srgbClr val="14387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GB" sz="1800" b="1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nformation about typical crop rotation and crop yields </a:t>
            </a:r>
            <a:endParaRPr lang="en-GB" sz="1800" dirty="0">
              <a:solidFill>
                <a:srgbClr val="14387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sz="900" dirty="0">
              <a:solidFill>
                <a:srgbClr val="14387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14387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Detailed information is available, but extremely time consuming to implement in the SWAT+ model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en-GB" sz="1800" b="1" dirty="0">
                <a:solidFill>
                  <a:srgbClr val="14387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Characteristic crop- and soil management information</a:t>
            </a: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sz="900" dirty="0">
              <a:solidFill>
                <a:srgbClr val="14387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14387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Type and timing of tillage; fertilization amount and timing; winter crops, cover crops, stubble ..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en-GB" sz="1800" b="1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Mitigation measures applied and their effects on water and N fluxes and crop yield</a:t>
            </a:r>
            <a:endParaRPr lang="en-GB" sz="1800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  <a:p>
            <a:pPr>
              <a:buFont typeface="Wingdings" panose="05000000000000000000" pitchFamily="2" charset="2"/>
              <a:buChar char="Ø"/>
            </a:pPr>
            <a:r>
              <a:rPr lang="en-GB" sz="2000" i="1" dirty="0">
                <a:solidFill>
                  <a:srgbClr val="C00000"/>
                </a:solidFill>
              </a:rPr>
              <a:t>Used for model setup (refining, adjusting the current setup)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i="1" dirty="0">
                <a:solidFill>
                  <a:srgbClr val="C00000"/>
                </a:solidFill>
              </a:rPr>
              <a:t>Would be important to use for evaluating the results of soft-calibration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i="1" dirty="0">
                <a:solidFill>
                  <a:srgbClr val="C00000"/>
                </a:solidFill>
              </a:rPr>
              <a:t>Would be important to use for evaluating the first results on the effects of measures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en-GB" sz="2000" i="1" dirty="0">
              <a:solidFill>
                <a:srgbClr val="C0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E1E055-DC0C-7EE5-0077-552B50107C30}"/>
              </a:ext>
            </a:extLst>
          </p:cNvPr>
          <p:cNvSpPr txBox="1">
            <a:spLocks/>
          </p:cNvSpPr>
          <p:nvPr/>
        </p:nvSpPr>
        <p:spPr>
          <a:xfrm>
            <a:off x="506345" y="115410"/>
            <a:ext cx="11420612" cy="5449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400" b="1"/>
              <a:t>Local expert knowledge useful for successful soft- and hard calibration </a:t>
            </a:r>
          </a:p>
        </p:txBody>
      </p:sp>
    </p:spTree>
    <p:extLst>
      <p:ext uri="{BB962C8B-B14F-4D97-AF65-F5344CB8AC3E}">
        <p14:creationId xmlns:p14="http://schemas.microsoft.com/office/powerpoint/2010/main" val="3717613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694" y="271461"/>
            <a:ext cx="11018611" cy="913649"/>
          </a:xfrm>
        </p:spPr>
        <p:txBody>
          <a:bodyPr/>
          <a:lstStyle/>
          <a:p>
            <a:pPr algn="ctr"/>
            <a:r>
              <a:rPr lang="en-US" dirty="0"/>
              <a:t>Data-model fusion – an advanced approach </a:t>
            </a:r>
            <a:br>
              <a:rPr lang="en-US" dirty="0"/>
            </a:br>
            <a:r>
              <a:rPr lang="en-US" dirty="0"/>
              <a:t>for studying complex systems </a:t>
            </a:r>
          </a:p>
          <a:p>
            <a:endParaRPr lang="nb-NO" dirty="0"/>
          </a:p>
        </p:txBody>
      </p:sp>
      <p:sp>
        <p:nvSpPr>
          <p:cNvPr id="94" name="Tittel 1">
            <a:extLst>
              <a:ext uri="{FF2B5EF4-FFF2-40B4-BE49-F238E27FC236}">
                <a16:creationId xmlns:a16="http://schemas.microsoft.com/office/drawing/2014/main" id="{3D76396B-2B1A-879C-1738-82C34761156A}"/>
              </a:ext>
            </a:extLst>
          </p:cNvPr>
          <p:cNvSpPr txBox="1">
            <a:spLocks/>
          </p:cNvSpPr>
          <p:nvPr/>
        </p:nvSpPr>
        <p:spPr>
          <a:xfrm>
            <a:off x="1473222" y="1752143"/>
            <a:ext cx="8242300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nb-NO" sz="2400" b="1" dirty="0">
              <a:solidFill>
                <a:srgbClr val="197960"/>
              </a:solidFill>
            </a:endParaRPr>
          </a:p>
        </p:txBody>
      </p:sp>
      <p:pic>
        <p:nvPicPr>
          <p:cNvPr id="95" name="Bilde 7">
            <a:extLst>
              <a:ext uri="{FF2B5EF4-FFF2-40B4-BE49-F238E27FC236}">
                <a16:creationId xmlns:a16="http://schemas.microsoft.com/office/drawing/2014/main" id="{BEAECE71-EA3F-654D-70DE-1D0EB4DD7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77" y="1281995"/>
            <a:ext cx="7895589" cy="4294010"/>
          </a:xfrm>
          <a:prstGeom prst="rect">
            <a:avLst/>
          </a:prstGeom>
        </p:spPr>
      </p:pic>
      <p:pic>
        <p:nvPicPr>
          <p:cNvPr id="96" name="Bilde 8">
            <a:extLst>
              <a:ext uri="{FF2B5EF4-FFF2-40B4-BE49-F238E27FC236}">
                <a16:creationId xmlns:a16="http://schemas.microsoft.com/office/drawing/2014/main" id="{FCF3B0AF-17C8-04C4-E0D4-A81FE79D1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9" y="1867380"/>
            <a:ext cx="1508770" cy="1421726"/>
          </a:xfrm>
          <a:prstGeom prst="rect">
            <a:avLst/>
          </a:prstGeom>
        </p:spPr>
      </p:pic>
      <p:sp>
        <p:nvSpPr>
          <p:cNvPr id="97" name="TekstSylinder 23">
            <a:extLst>
              <a:ext uri="{FF2B5EF4-FFF2-40B4-BE49-F238E27FC236}">
                <a16:creationId xmlns:a16="http://schemas.microsoft.com/office/drawing/2014/main" id="{06265A3F-2BF3-3E35-D60B-DB158D4BF05E}"/>
              </a:ext>
            </a:extLst>
          </p:cNvPr>
          <p:cNvSpPr txBox="1"/>
          <p:nvPr/>
        </p:nvSpPr>
        <p:spPr>
          <a:xfrm>
            <a:off x="10111138" y="1083613"/>
            <a:ext cx="1710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Model developers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98" name="TekstSylinder 26">
            <a:extLst>
              <a:ext uri="{FF2B5EF4-FFF2-40B4-BE49-F238E27FC236}">
                <a16:creationId xmlns:a16="http://schemas.microsoft.com/office/drawing/2014/main" id="{01DE7827-6F8F-0645-22CA-5223971CB5BF}"/>
              </a:ext>
            </a:extLst>
          </p:cNvPr>
          <p:cNvSpPr txBox="1"/>
          <p:nvPr/>
        </p:nvSpPr>
        <p:spPr>
          <a:xfrm>
            <a:off x="9542166" y="3919935"/>
            <a:ext cx="1292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„Modeller”</a:t>
            </a:r>
            <a:endParaRPr lang="en-GB" sz="1600" b="1" dirty="0">
              <a:solidFill>
                <a:srgbClr val="197960"/>
              </a:solidFill>
            </a:endParaRPr>
          </a:p>
        </p:txBody>
      </p:sp>
      <p:pic>
        <p:nvPicPr>
          <p:cNvPr id="99" name="Bilde 24">
            <a:extLst>
              <a:ext uri="{FF2B5EF4-FFF2-40B4-BE49-F238E27FC236}">
                <a16:creationId xmlns:a16="http://schemas.microsoft.com/office/drawing/2014/main" id="{3E6197F8-25BF-E4E4-D215-7C1458598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6533" y="4258489"/>
            <a:ext cx="932051" cy="1392506"/>
          </a:xfrm>
          <a:prstGeom prst="rect">
            <a:avLst/>
          </a:prstGeom>
        </p:spPr>
      </p:pic>
      <p:sp>
        <p:nvSpPr>
          <p:cNvPr id="100" name="TekstSylinder 29">
            <a:extLst>
              <a:ext uri="{FF2B5EF4-FFF2-40B4-BE49-F238E27FC236}">
                <a16:creationId xmlns:a16="http://schemas.microsoft.com/office/drawing/2014/main" id="{E4EC7160-440E-6718-5DFC-ED6E71D5E880}"/>
              </a:ext>
            </a:extLst>
          </p:cNvPr>
          <p:cNvSpPr txBox="1"/>
          <p:nvPr/>
        </p:nvSpPr>
        <p:spPr>
          <a:xfrm>
            <a:off x="4604547" y="4819998"/>
            <a:ext cx="2823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>
                <a:solidFill>
                  <a:srgbClr val="197960"/>
                </a:solidFill>
              </a:rPr>
              <a:t>input </a:t>
            </a:r>
            <a:r>
              <a:rPr lang="hu-HU" sz="1600" b="1" dirty="0" err="1">
                <a:solidFill>
                  <a:srgbClr val="197960"/>
                </a:solidFill>
              </a:rPr>
              <a:t>data</a:t>
            </a:r>
            <a:r>
              <a:rPr lang="hu-HU" sz="1600" b="1" dirty="0">
                <a:solidFill>
                  <a:srgbClr val="197960"/>
                </a:solidFill>
              </a:rPr>
              <a:t>, </a:t>
            </a:r>
            <a:r>
              <a:rPr lang="hu-HU" sz="1600" b="1" dirty="0" err="1">
                <a:solidFill>
                  <a:srgbClr val="197960"/>
                </a:solidFill>
              </a:rPr>
              <a:t>parameters</a:t>
            </a:r>
            <a:endParaRPr lang="hu-HU" sz="1600" b="1" dirty="0">
              <a:solidFill>
                <a:srgbClr val="197960"/>
              </a:solidFill>
            </a:endParaRPr>
          </a:p>
          <a:p>
            <a:endParaRPr lang="hu-HU" sz="1600" b="1" dirty="0">
              <a:solidFill>
                <a:srgbClr val="197960"/>
              </a:solidFill>
            </a:endParaRPr>
          </a:p>
          <a:p>
            <a:r>
              <a:rPr lang="hu-HU" sz="1600" b="1" dirty="0">
                <a:solidFill>
                  <a:srgbClr val="197960"/>
                </a:solidFill>
              </a:rPr>
              <a:t> reference data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1" name="TekstSylinder 30">
            <a:extLst>
              <a:ext uri="{FF2B5EF4-FFF2-40B4-BE49-F238E27FC236}">
                <a16:creationId xmlns:a16="http://schemas.microsoft.com/office/drawing/2014/main" id="{BAE0095B-CCAA-A1E6-92B3-6B9E2FAB0181}"/>
              </a:ext>
            </a:extLst>
          </p:cNvPr>
          <p:cNvSpPr txBox="1"/>
          <p:nvPr/>
        </p:nvSpPr>
        <p:spPr>
          <a:xfrm>
            <a:off x="370785" y="269792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 err="1">
                <a:solidFill>
                  <a:srgbClr val="197960"/>
                </a:solidFill>
              </a:rPr>
              <a:t>expert</a:t>
            </a:r>
            <a:r>
              <a:rPr lang="hu-HU" sz="1600" b="1" dirty="0">
                <a:solidFill>
                  <a:srgbClr val="197960"/>
                </a:solidFill>
              </a:rPr>
              <a:t> </a:t>
            </a:r>
            <a:r>
              <a:rPr lang="hu-HU" sz="1600" b="1" dirty="0" err="1">
                <a:solidFill>
                  <a:srgbClr val="197960"/>
                </a:solidFill>
              </a:rPr>
              <a:t>estimates</a:t>
            </a:r>
            <a:endParaRPr lang="hu-HU" sz="1600" b="1" dirty="0">
              <a:solidFill>
                <a:srgbClr val="197960"/>
              </a:solidFill>
            </a:endParaRPr>
          </a:p>
          <a:p>
            <a:endParaRPr lang="hu-HU" sz="1600" b="1" dirty="0">
              <a:solidFill>
                <a:srgbClr val="197960"/>
              </a:solidFill>
            </a:endParaRPr>
          </a:p>
          <a:p>
            <a:r>
              <a:rPr lang="hu-HU" sz="1600" b="1" dirty="0">
                <a:solidFill>
                  <a:srgbClr val="197960"/>
                </a:solidFill>
              </a:rPr>
              <a:t>expert evaluation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2" name="TekstSylinder 31">
            <a:extLst>
              <a:ext uri="{FF2B5EF4-FFF2-40B4-BE49-F238E27FC236}">
                <a16:creationId xmlns:a16="http://schemas.microsoft.com/office/drawing/2014/main" id="{B1109CA8-5ECD-287A-B9FE-A5DC848AA171}"/>
              </a:ext>
            </a:extLst>
          </p:cNvPr>
          <p:cNvSpPr txBox="1"/>
          <p:nvPr/>
        </p:nvSpPr>
        <p:spPr>
          <a:xfrm>
            <a:off x="3938798" y="5896816"/>
            <a:ext cx="52052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>
                <a:solidFill>
                  <a:srgbClr val="C00000"/>
                </a:solidFill>
              </a:rPr>
              <a:t>Modelling is TEAM work</a:t>
            </a:r>
            <a:endParaRPr lang="en-GB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2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100" grpId="0"/>
      <p:bldP spid="101" grpId="0"/>
      <p:bldP spid="1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93E826-1208-F666-D5A3-C599A97236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309636"/>
            <a:ext cx="10729506" cy="638030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Stakeholders involvement from modelling </a:t>
            </a:r>
            <a:r>
              <a:rPr lang="en-GB" dirty="0" err="1"/>
              <a:t>prespective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1DD21-CAC6-CEA3-A48F-BB25437743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740" y="1350328"/>
            <a:ext cx="10634055" cy="4879021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Spring 2024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Introduce the modelling concept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Introduce the data implemented in the SWAT+ model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Show the steps where expert / stakeholder knowledge is highly welcome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Summer 2025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Joint evaluation of the model soft-calibration results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Evaluation of the calibration / validation results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200" dirty="0"/>
              <a:t>Evaluation of the first results on the effects of mitigation measures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Undefined in 2026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Presenting and discussing the modelling results (strengths, uncertainty etc.)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Presenting and discussing the results on mitigation measures 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GB" dirty="0"/>
              <a:t>Discussing the opportunities of reducing nitrate leaching to groundwater systems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13972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881DA74-CF44-EAE5-6F30-C721B145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93AF36BC-69D9-5143-8F46-C06BDC96D2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180826" y="1682682"/>
            <a:ext cx="6085542" cy="349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B181FC-0D76-3243-497B-E03C88CF9063}"/>
              </a:ext>
            </a:extLst>
          </p:cNvPr>
          <p:cNvSpPr txBox="1"/>
          <p:nvPr/>
        </p:nvSpPr>
        <p:spPr>
          <a:xfrm>
            <a:off x="-50378" y="8936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focusing on agriculture?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DE742-E6EA-9670-FA2A-B07306A8F5DA}"/>
              </a:ext>
            </a:extLst>
          </p:cNvPr>
          <p:cNvSpPr txBox="1"/>
          <p:nvPr/>
        </p:nvSpPr>
        <p:spPr>
          <a:xfrm>
            <a:off x="6455352" y="712211"/>
            <a:ext cx="4992042" cy="327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Various nitrogen sources</a:t>
            </a:r>
          </a:p>
          <a:p>
            <a:pPr>
              <a:lnSpc>
                <a:spcPts val="2800"/>
              </a:lnSpc>
            </a:pPr>
            <a:endParaRPr lang="en-GB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Atmospheric deposition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(problem at larger scales, other WPs)</a:t>
            </a: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lvl="1">
              <a:lnSpc>
                <a:spcPts val="2800"/>
              </a:lnSpc>
            </a:pPr>
            <a:endParaRPr lang="hu-HU" sz="20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Point sources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 (industry, wastewater treatment plants</a:t>
            </a:r>
            <a:r>
              <a:rPr lang="hu-HU" sz="2000" dirty="0"/>
              <a:t>)</a:t>
            </a:r>
            <a:endParaRPr lang="en-GB" sz="2000" dirty="0"/>
          </a:p>
          <a:p>
            <a:endParaRPr lang="en-GB" sz="20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339DDC3-4FB8-E2EB-30C6-DBB9FE9DB94F}"/>
              </a:ext>
            </a:extLst>
          </p:cNvPr>
          <p:cNvSpPr/>
          <p:nvPr/>
        </p:nvSpPr>
        <p:spPr>
          <a:xfrm>
            <a:off x="3113637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924BFB-830A-365D-A145-7CC6FD53E262}"/>
              </a:ext>
            </a:extLst>
          </p:cNvPr>
          <p:cNvSpPr/>
          <p:nvPr/>
        </p:nvSpPr>
        <p:spPr>
          <a:xfrm>
            <a:off x="3729438" y="1682682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57AD46E8-D8C2-93F2-C327-69960376814F}"/>
              </a:ext>
            </a:extLst>
          </p:cNvPr>
          <p:cNvSpPr/>
          <p:nvPr/>
        </p:nvSpPr>
        <p:spPr>
          <a:xfrm>
            <a:off x="6537549" y="1848379"/>
            <a:ext cx="219919" cy="52086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3F7C56-ED97-92DB-6104-145D64053218}"/>
              </a:ext>
            </a:extLst>
          </p:cNvPr>
          <p:cNvSpPr/>
          <p:nvPr/>
        </p:nvSpPr>
        <p:spPr>
          <a:xfrm>
            <a:off x="6563578" y="3189170"/>
            <a:ext cx="219919" cy="520861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A7337D0-5D67-4F7D-8BD6-4E597DF48BB1}"/>
              </a:ext>
            </a:extLst>
          </p:cNvPr>
          <p:cNvSpPr/>
          <p:nvPr/>
        </p:nvSpPr>
        <p:spPr>
          <a:xfrm rot="17112193">
            <a:off x="5074103" y="3491704"/>
            <a:ext cx="219919" cy="520861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6ACE8-FD8E-FFCE-E883-2E8EBE7CA855}"/>
              </a:ext>
            </a:extLst>
          </p:cNvPr>
          <p:cNvSpPr txBox="1"/>
          <p:nvPr/>
        </p:nvSpPr>
        <p:spPr>
          <a:xfrm>
            <a:off x="6455352" y="3984902"/>
            <a:ext cx="4992042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Diffuse sources </a:t>
            </a:r>
          </a:p>
          <a:p>
            <a:pPr lvl="1">
              <a:lnSpc>
                <a:spcPts val="2800"/>
              </a:lnSpc>
            </a:pPr>
            <a:r>
              <a:rPr lang="en-GB" sz="2000" dirty="0"/>
              <a:t>  (manure, mineral fertilizers …. ) </a:t>
            </a:r>
          </a:p>
          <a:p>
            <a:endParaRPr lang="en-GB" sz="2000" dirty="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C9569A2-8150-2FAF-F84F-5AC3C0BE1E56}"/>
              </a:ext>
            </a:extLst>
          </p:cNvPr>
          <p:cNvSpPr/>
          <p:nvPr/>
        </p:nvSpPr>
        <p:spPr>
          <a:xfrm>
            <a:off x="6537548" y="4384941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E4001EFC-6DB3-0A43-624F-7797C75170F1}"/>
              </a:ext>
            </a:extLst>
          </p:cNvPr>
          <p:cNvSpPr/>
          <p:nvPr/>
        </p:nvSpPr>
        <p:spPr>
          <a:xfrm rot="19233151">
            <a:off x="2723526" y="3168568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099CDA-6D38-747E-AC94-994E9173A589}"/>
              </a:ext>
            </a:extLst>
          </p:cNvPr>
          <p:cNvSpPr txBox="1"/>
          <p:nvPr/>
        </p:nvSpPr>
        <p:spPr>
          <a:xfrm>
            <a:off x="674491" y="6132156"/>
            <a:ext cx="94212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ElsevierGulliver"/>
              </a:rPr>
              <a:t> ” </a:t>
            </a:r>
            <a:r>
              <a:rPr lang="en-GB" sz="1600" b="0" i="1" dirty="0">
                <a:solidFill>
                  <a:schemeClr val="bg1"/>
                </a:solidFill>
                <a:effectLst/>
                <a:latin typeface="ElsevierGulliver"/>
              </a:rPr>
              <a:t>Along with gradually controlled point source discharges, diffuse nitrogen pollution has become an important cause of  eutrophication</a:t>
            </a:r>
            <a:r>
              <a:rPr lang="en-GB" sz="1600" dirty="0">
                <a:solidFill>
                  <a:schemeClr val="bg1"/>
                </a:solidFill>
                <a:latin typeface="ElsevierGulliver"/>
              </a:rPr>
              <a:t>” </a:t>
            </a:r>
            <a:r>
              <a:rPr lang="en-GB" sz="1600" b="0" dirty="0">
                <a:solidFill>
                  <a:schemeClr val="bg1"/>
                </a:solidFill>
                <a:effectLst/>
                <a:latin typeface="ElsevierGulliver"/>
              </a:rPr>
              <a:t>and water pollution</a:t>
            </a:r>
            <a:r>
              <a:rPr lang="en-GB" sz="1600" b="0" i="0" dirty="0">
                <a:solidFill>
                  <a:schemeClr val="bg1"/>
                </a:solidFill>
                <a:effectLst/>
                <a:latin typeface="ElsevierGulliver"/>
              </a:rPr>
              <a:t>. (Wan</a:t>
            </a:r>
            <a:r>
              <a:rPr lang="en-GB" sz="1600" dirty="0">
                <a:solidFill>
                  <a:schemeClr val="bg1"/>
                </a:solidFill>
                <a:latin typeface="ElsevierGulliver"/>
              </a:rPr>
              <a:t>g et al., Journal of Hydrology, 585:124833)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 animBg="1"/>
      <p:bldP spid="14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B5AE56E-9DCC-4E90-2C19-E733282D5607}"/>
              </a:ext>
            </a:extLst>
          </p:cNvPr>
          <p:cNvSpPr txBox="1">
            <a:spLocks/>
          </p:cNvSpPr>
          <p:nvPr/>
        </p:nvSpPr>
        <p:spPr>
          <a:xfrm>
            <a:off x="1928191" y="99416"/>
            <a:ext cx="8488018" cy="755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hu-HU" sz="2600" b="1" dirty="0"/>
              <a:t>SWAT+ </a:t>
            </a:r>
            <a:r>
              <a:rPr lang="hu-HU" sz="2600" b="1" dirty="0" err="1"/>
              <a:t>data</a:t>
            </a:r>
            <a:r>
              <a:rPr lang="hu-HU" sz="2600" b="1" dirty="0"/>
              <a:t> </a:t>
            </a:r>
            <a:r>
              <a:rPr lang="hu-HU" sz="2600" b="1" dirty="0" err="1"/>
              <a:t>requirement</a:t>
            </a:r>
            <a:endParaRPr lang="en-GB" sz="2600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B3AD0D-8D06-601C-EF20-1E7551DD057B}"/>
              </a:ext>
            </a:extLst>
          </p:cNvPr>
          <p:cNvGrpSpPr/>
          <p:nvPr/>
        </p:nvGrpSpPr>
        <p:grpSpPr>
          <a:xfrm>
            <a:off x="249427" y="757690"/>
            <a:ext cx="5402073" cy="5342620"/>
            <a:chOff x="566927" y="689881"/>
            <a:chExt cx="5402073" cy="534262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BE72FCC-E0C2-A39B-1165-079AC3EA28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5" t="26156" r="50429" b="20082"/>
            <a:stretch/>
          </p:blipFill>
          <p:spPr>
            <a:xfrm>
              <a:off x="566927" y="689881"/>
              <a:ext cx="4830573" cy="534262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9730DC-690F-F046-8358-704D767AE85F}"/>
                </a:ext>
              </a:extLst>
            </p:cNvPr>
            <p:cNvSpPr/>
            <p:nvPr/>
          </p:nvSpPr>
          <p:spPr>
            <a:xfrm>
              <a:off x="3670300" y="4826000"/>
              <a:ext cx="2298700" cy="12065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FA3270-A299-36F0-2184-D89D7081B50C}"/>
              </a:ext>
            </a:extLst>
          </p:cNvPr>
          <p:cNvSpPr txBox="1"/>
          <p:nvPr/>
        </p:nvSpPr>
        <p:spPr>
          <a:xfrm>
            <a:off x="5597294" y="798906"/>
            <a:ext cx="51721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Digital Elevation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Soil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Land use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Watershed information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Catchment boundaries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Stream network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Ponds, lakes etc. 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Meteorological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Crop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Management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Data on point sources</a:t>
            </a: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 err="1"/>
              <a:t>Reference</a:t>
            </a:r>
            <a:r>
              <a:rPr lang="hu-HU" sz="2400" dirty="0"/>
              <a:t> </a:t>
            </a:r>
            <a:r>
              <a:rPr lang="hu-HU" sz="2400" dirty="0" err="1"/>
              <a:t>data</a:t>
            </a:r>
            <a:r>
              <a:rPr lang="hu-HU" sz="2400" dirty="0"/>
              <a:t> </a:t>
            </a:r>
            <a:r>
              <a:rPr lang="hu-HU" sz="2400" dirty="0" err="1"/>
              <a:t>for</a:t>
            </a:r>
            <a:r>
              <a:rPr lang="hu-HU" sz="2400" dirty="0"/>
              <a:t> </a:t>
            </a:r>
            <a:r>
              <a:rPr lang="hu-HU" sz="2400" dirty="0" err="1"/>
              <a:t>model</a:t>
            </a:r>
            <a:r>
              <a:rPr lang="hu-HU" sz="2400" dirty="0"/>
              <a:t> </a:t>
            </a:r>
            <a:r>
              <a:rPr lang="hu-HU" sz="2400" dirty="0" err="1"/>
              <a:t>calibration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85962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/>
          <p:nvPr/>
        </p:nvCxnSpPr>
        <p:spPr>
          <a:xfrm>
            <a:off x="6083303" y="79513"/>
            <a:ext cx="0" cy="5854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956861" y="13654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Digital </a:t>
            </a:r>
            <a:r>
              <a:rPr lang="hu-HU" sz="2800" b="1" dirty="0" err="1"/>
              <a:t>elevation</a:t>
            </a:r>
            <a:r>
              <a:rPr lang="hu-HU" sz="2800" b="1" dirty="0"/>
              <a:t> </a:t>
            </a:r>
            <a:r>
              <a:rPr lang="hu-HU" sz="2800" b="1" dirty="0" err="1"/>
              <a:t>model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74491" y="807024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FD5C82-E0FD-182A-E7A8-4F0C7C151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98" y="1913813"/>
            <a:ext cx="4325987" cy="350755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2667491" y="6440478"/>
            <a:ext cx="7168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https://spacedata.copernicus.eu/collections/copernicus-digital-elevation-model.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1269A4-26E1-5E9B-55A0-6422F3C1F2E3}"/>
              </a:ext>
            </a:extLst>
          </p:cNvPr>
          <p:cNvSpPr txBox="1"/>
          <p:nvPr/>
        </p:nvSpPr>
        <p:spPr>
          <a:xfrm>
            <a:off x="6374420" y="596306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CORINE Land Use data (v. 2018)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m resolution, raster</a:t>
            </a:r>
            <a:endParaRPr lang="en-GB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6E2EAA-E088-A5ED-3EF3-75E70822B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474" y="1670219"/>
            <a:ext cx="4233581" cy="393001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56F65F7-E9F2-7A68-9689-503A2832B2B7}"/>
              </a:ext>
            </a:extLst>
          </p:cNvPr>
          <p:cNvGraphicFramePr>
            <a:graphicFrameLocks noGrp="1"/>
          </p:cNvGraphicFramePr>
          <p:nvPr/>
        </p:nvGraphicFramePr>
        <p:xfrm>
          <a:off x="5053071" y="1910607"/>
          <a:ext cx="2453690" cy="363634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66280">
                  <a:extLst>
                    <a:ext uri="{9D8B030D-6E8A-4147-A177-3AD203B41FA5}">
                      <a16:colId xmlns:a16="http://schemas.microsoft.com/office/drawing/2014/main" val="3968565357"/>
                    </a:ext>
                  </a:extLst>
                </a:gridCol>
                <a:gridCol w="1887410">
                  <a:extLst>
                    <a:ext uri="{9D8B030D-6E8A-4147-A177-3AD203B41FA5}">
                      <a16:colId xmlns:a16="http://schemas.microsoft.com/office/drawing/2014/main" val="2957468650"/>
                    </a:ext>
                  </a:extLst>
                </a:gridCol>
              </a:tblGrid>
              <a:tr h="299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Code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land use type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67080295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Continuous urban fabric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4036734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2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Discontinuous urban fabric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8359567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3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Industrial or commercial units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1793669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Non-irrigated arable land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494562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18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 Pastures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1531975"/>
                  </a:ext>
                </a:extLst>
              </a:tr>
              <a:tr h="3606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Annual crops associated with permanent crops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7109870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20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Complex cultivation patterns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8111968"/>
                  </a:ext>
                </a:extLst>
              </a:tr>
              <a:tr h="544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Land principally occupied by agriculture with significant areas of natural vegetation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6582066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Broad-leaved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4639447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Coniferous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7657941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Mixed forest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0473399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27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Moors and heathland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2859788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29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Transitional woodland-shrub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8048231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35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Inland marshes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7688186"/>
                  </a:ext>
                </a:extLst>
              </a:tr>
              <a:tr h="1870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41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 Water bodies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014702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46EEF26-4B64-D64A-1779-AA99A66830BD}"/>
              </a:ext>
            </a:extLst>
          </p:cNvPr>
          <p:cNvSpPr txBox="1"/>
          <p:nvPr/>
        </p:nvSpPr>
        <p:spPr>
          <a:xfrm>
            <a:off x="7215221" y="0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Land use</a:t>
            </a:r>
          </a:p>
        </p:txBody>
      </p:sp>
    </p:spTree>
    <p:extLst>
      <p:ext uri="{BB962C8B-B14F-4D97-AF65-F5344CB8AC3E}">
        <p14:creationId xmlns:p14="http://schemas.microsoft.com/office/powerpoint/2010/main" val="38268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928869" y="29926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map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765313" y="607871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Soil Database v2.0 (EUSD) 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Soil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metadata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file</a:t>
            </a:r>
            <a:endParaRPr lang="nb-NO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C9FDF-5773-3B0A-C9D2-2E69830D4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91" y="1842369"/>
            <a:ext cx="3857660" cy="38106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ECDDCF-336E-0A64-14BA-CAA195ED2E2B}"/>
              </a:ext>
            </a:extLst>
          </p:cNvPr>
          <p:cNvSpPr txBox="1"/>
          <p:nvPr/>
        </p:nvSpPr>
        <p:spPr>
          <a:xfrm>
            <a:off x="1207910" y="6181743"/>
            <a:ext cx="9414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https://esdac.jrc.ec.europa.eu/content/european-soil-database-v20-vector-and-attribute-data#tabs-0-description=0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F532842-D12E-F40E-6BA2-61F7063E494F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EA37E49-C3AE-E526-986B-57EF53B1DE12}"/>
              </a:ext>
            </a:extLst>
          </p:cNvPr>
          <p:cNvGraphicFramePr>
            <a:graphicFrameLocks noGrp="1"/>
          </p:cNvGraphicFramePr>
          <p:nvPr/>
        </p:nvGraphicFramePr>
        <p:xfrm>
          <a:off x="6489702" y="745067"/>
          <a:ext cx="5553688" cy="178060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00727">
                  <a:extLst>
                    <a:ext uri="{9D8B030D-6E8A-4147-A177-3AD203B41FA5}">
                      <a16:colId xmlns:a16="http://schemas.microsoft.com/office/drawing/2014/main" val="631316871"/>
                    </a:ext>
                  </a:extLst>
                </a:gridCol>
                <a:gridCol w="4652961">
                  <a:extLst>
                    <a:ext uri="{9D8B030D-6E8A-4147-A177-3AD203B41FA5}">
                      <a16:colId xmlns:a16="http://schemas.microsoft.com/office/drawing/2014/main" val="2493214721"/>
                    </a:ext>
                  </a:extLst>
                </a:gridCol>
              </a:tblGrid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Soil class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Information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281522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Medium AWC at both top and sub layer. Also contains peat.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6128530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top layer, low AWC at sublayer.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3655461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High AWC at both top and sub 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672930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Medium AWC at top layer, high AWC at sublayer.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0391014"/>
                  </a:ext>
                </a:extLst>
              </a:tr>
              <a:tr h="296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Medium AWC at top layer, low AWC at sublayer.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39825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D863EEC-51C1-5F21-6BC9-D766D0BC2FFE}"/>
              </a:ext>
            </a:extLst>
          </p:cNvPr>
          <p:cNvGraphicFramePr>
            <a:graphicFrameLocks noGrp="1"/>
          </p:cNvGraphicFramePr>
          <p:nvPr/>
        </p:nvGraphicFramePr>
        <p:xfrm>
          <a:off x="6410633" y="2705672"/>
          <a:ext cx="5711825" cy="3253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68325">
                  <a:extLst>
                    <a:ext uri="{9D8B030D-6E8A-4147-A177-3AD203B41FA5}">
                      <a16:colId xmlns:a16="http://schemas.microsoft.com/office/drawing/2014/main" val="831158476"/>
                    </a:ext>
                  </a:extLst>
                </a:gridCol>
                <a:gridCol w="4171950">
                  <a:extLst>
                    <a:ext uri="{9D8B030D-6E8A-4147-A177-3AD203B41FA5}">
                      <a16:colId xmlns:a16="http://schemas.microsoft.com/office/drawing/2014/main" val="1074322408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3276163335"/>
                    </a:ext>
                  </a:extLst>
                </a:gridCol>
              </a:tblGrid>
              <a:tr h="3551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No.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Parameter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Code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5500858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Soil texture (in terms of clay, silt, and sand content in percentage of soil weight)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Texture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7283740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Depth of the soil layer in mm 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SOL_Z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0178501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3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The number of layers present in the soil profile.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N-layer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9728356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4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Maximum rooting depth of the soil profile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SOL_ZMX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7485424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5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Bulk density in gm/cm3 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SOL_BD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431434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6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Saturated hydraulic conductivity in mm/</a:t>
                      </a:r>
                      <a:r>
                        <a:rPr lang="en-US" sz="1200" kern="100" dirty="0" err="1">
                          <a:effectLst/>
                        </a:rPr>
                        <a:t>hr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SOL_K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8949455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7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Organic carbon content in percentage of soil weight 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SOL_CBN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839775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8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Rock fragment content in percentage of the total weight of that layer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ROCK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5044220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9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Available water capacity of the soil layer in mm H20/mm soil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SOL_AWC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4162923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10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Moist soil albedo only for the topsoil layer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SOL_ALB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540475"/>
                  </a:ext>
                </a:extLst>
              </a:tr>
              <a:tr h="191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11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Soil hydrologic group (A, B, C or D)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-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2250875"/>
                  </a:ext>
                </a:extLst>
              </a:tr>
              <a:tr h="3904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endParaRPr lang="nb-NO" sz="1200" kern="1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Soil erodibility factor K in (metric ton m2 </a:t>
                      </a:r>
                      <a:r>
                        <a:rPr lang="en-US" sz="1200" kern="100" dirty="0" err="1">
                          <a:effectLst/>
                        </a:rPr>
                        <a:t>hr</a:t>
                      </a:r>
                      <a:r>
                        <a:rPr lang="en-US" sz="1200" kern="100" dirty="0">
                          <a:effectLst/>
                        </a:rPr>
                        <a:t>)/(m3 metric ton cm) estimated using the Universal Soil Loss Equation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USLE_K</a:t>
                      </a:r>
                      <a:endParaRPr lang="nb-NO" sz="1200" kern="1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8306176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93A4EBF-3446-C6EB-7933-D39BECAA237D}"/>
              </a:ext>
            </a:extLst>
          </p:cNvPr>
          <p:cNvSpPr txBox="1"/>
          <p:nvPr/>
        </p:nvSpPr>
        <p:spPr>
          <a:xfrm>
            <a:off x="7024869" y="34620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</a:t>
            </a:r>
            <a:r>
              <a:rPr lang="nb-NO" sz="2800" b="1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55878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235904" y="737000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1A911-E8AD-573E-656E-0B8703017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048" r="7394"/>
          <a:stretch/>
        </p:blipFill>
        <p:spPr>
          <a:xfrm>
            <a:off x="380933" y="2093589"/>
            <a:ext cx="5570039" cy="3682888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6E3AB1BF-442F-3A87-C7AC-14D3039671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33" y="2049219"/>
            <a:ext cx="5435584" cy="37272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1B09C1-5A5D-A208-548C-FC419B866D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983" t="21838" r="23535" b="3155"/>
          <a:stretch/>
        </p:blipFill>
        <p:spPr>
          <a:xfrm>
            <a:off x="6453340" y="520592"/>
            <a:ext cx="5369325" cy="547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b="1" dirty="0">
                <a:solidFill>
                  <a:srgbClr val="558E7D"/>
                </a:solidFill>
              </a:rPr>
              <a:t>Želivka watershed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en-GB" sz="2400" b="1" dirty="0" err="1">
                <a:solidFill>
                  <a:srgbClr val="558E7D"/>
                </a:solidFill>
              </a:rPr>
              <a:t>Himmerland</a:t>
            </a:r>
            <a:r>
              <a:rPr lang="en-GB" sz="2400" b="1" dirty="0">
                <a:solidFill>
                  <a:srgbClr val="558E7D"/>
                </a:solidFill>
              </a:rPr>
              <a:t> watershed</a:t>
            </a: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EUROHARP project deliverable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Splitting the AGRL and AGRR CORINE land use categories into crop communities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8827A7-0F53-E5D9-DDF3-ACF7775A66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11" t="6706" r="810" b="-2143"/>
          <a:stretch/>
        </p:blipFill>
        <p:spPr>
          <a:xfrm>
            <a:off x="573155" y="204957"/>
            <a:ext cx="10161105" cy="64480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81AA8D-4F64-F600-633A-0BDDCA86A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232" y="1405888"/>
            <a:ext cx="3857625" cy="41243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3260CE-4CF6-015F-DC60-05CD17CC236A}"/>
              </a:ext>
            </a:extLst>
          </p:cNvPr>
          <p:cNvSpPr txBox="1"/>
          <p:nvPr/>
        </p:nvSpPr>
        <p:spPr>
          <a:xfrm>
            <a:off x="5719702" y="2475617"/>
            <a:ext cx="555598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CORINE </a:t>
            </a:r>
            <a:r>
              <a:rPr lang="hu-HU" sz="2800" b="1" dirty="0" err="1"/>
              <a:t>land</a:t>
            </a:r>
            <a:r>
              <a:rPr lang="hu-HU" sz="2800" b="1" dirty="0"/>
              <a:t> </a:t>
            </a:r>
            <a:r>
              <a:rPr lang="hu-HU" sz="2800" b="1" dirty="0" err="1"/>
              <a:t>use</a:t>
            </a:r>
            <a:r>
              <a:rPr lang="hu-HU" sz="2800" b="1" dirty="0"/>
              <a:t> </a:t>
            </a:r>
            <a:r>
              <a:rPr lang="hu-HU" sz="2800" b="1" dirty="0" err="1"/>
              <a:t>categories</a:t>
            </a:r>
            <a:endParaRPr 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185714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sz="2800" b="1" dirty="0">
              <a:solidFill>
                <a:srgbClr val="558E7D"/>
              </a:solidFill>
            </a:endParaRP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Crop</a:t>
            </a:r>
            <a:r>
              <a:rPr lang="hu-HU" sz="2800" b="1" dirty="0"/>
              <a:t> </a:t>
            </a:r>
            <a:r>
              <a:rPr lang="hu-HU" sz="2800" b="1" dirty="0" err="1"/>
              <a:t>rotation</a:t>
            </a:r>
            <a:r>
              <a:rPr lang="hu-HU" sz="2800" b="1" dirty="0"/>
              <a:t> and management</a:t>
            </a:r>
            <a:endParaRPr lang="nb-NO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CD6-3DA2-DFFD-1B8A-7A460AF443D1}"/>
              </a:ext>
            </a:extLst>
          </p:cNvPr>
          <p:cNvSpPr txBox="1"/>
          <p:nvPr/>
        </p:nvSpPr>
        <p:spPr>
          <a:xfrm>
            <a:off x="528555" y="728198"/>
            <a:ext cx="5937953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Earth Engine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platform</a:t>
            </a:r>
            <a:endParaRPr lang="en-GB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Uses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EU LUCAS database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based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on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Sentinel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endParaRPr lang="en-GB" sz="20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https://zenodo.org/records/6669644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DACC-A839-6392-D0A4-E46B4E689C13}"/>
              </a:ext>
            </a:extLst>
          </p:cNvPr>
          <p:cNvSpPr txBox="1"/>
          <p:nvPr/>
        </p:nvSpPr>
        <p:spPr>
          <a:xfrm>
            <a:off x="3745089" y="6208759"/>
            <a:ext cx="6158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https://ec.europa.eu/eurostat/web/lucas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E8B44A3-9A93-6E68-0D27-0E1A397649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910" t="22225" r="12237" b="9699"/>
          <a:stretch/>
        </p:blipFill>
        <p:spPr>
          <a:xfrm>
            <a:off x="6251713" y="2421272"/>
            <a:ext cx="5791201" cy="3419349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E0448EC-14A3-C553-8D5B-4189990D70D5}"/>
              </a:ext>
            </a:extLst>
          </p:cNvPr>
          <p:cNvGraphicFramePr>
            <a:graphicFrameLocks noGrp="1"/>
          </p:cNvGraphicFramePr>
          <p:nvPr/>
        </p:nvGraphicFramePr>
        <p:xfrm>
          <a:off x="6251713" y="879031"/>
          <a:ext cx="5791647" cy="22487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49895">
                  <a:extLst>
                    <a:ext uri="{9D8B030D-6E8A-4147-A177-3AD203B41FA5}">
                      <a16:colId xmlns:a16="http://schemas.microsoft.com/office/drawing/2014/main" val="767474794"/>
                    </a:ext>
                  </a:extLst>
                </a:gridCol>
                <a:gridCol w="723184">
                  <a:extLst>
                    <a:ext uri="{9D8B030D-6E8A-4147-A177-3AD203B41FA5}">
                      <a16:colId xmlns:a16="http://schemas.microsoft.com/office/drawing/2014/main" val="840740866"/>
                    </a:ext>
                  </a:extLst>
                </a:gridCol>
                <a:gridCol w="658282">
                  <a:extLst>
                    <a:ext uri="{9D8B030D-6E8A-4147-A177-3AD203B41FA5}">
                      <a16:colId xmlns:a16="http://schemas.microsoft.com/office/drawing/2014/main" val="3425516657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2749152472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899715526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511877414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1804769112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2533476959"/>
                    </a:ext>
                  </a:extLst>
                </a:gridCol>
                <a:gridCol w="593381">
                  <a:extLst>
                    <a:ext uri="{9D8B030D-6E8A-4147-A177-3AD203B41FA5}">
                      <a16:colId xmlns:a16="http://schemas.microsoft.com/office/drawing/2014/main" val="3102952544"/>
                    </a:ext>
                  </a:extLst>
                </a:gridCol>
              </a:tblGrid>
              <a:tr h="256089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 dirty="0">
                          <a:effectLst/>
                        </a:rPr>
                        <a:t>Area (% of AGRL)</a:t>
                      </a:r>
                      <a:endParaRPr lang="nb-NO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873734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200" b="1" u="none" strike="noStrike">
                          <a:effectLst/>
                        </a:rPr>
                        <a:t>10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227749"/>
                  </a:ext>
                </a:extLst>
              </a:tr>
              <a:tr h="392137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 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Canola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Barley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 err="1">
                          <a:effectLst/>
                        </a:rPr>
                        <a:t>Corn</a:t>
                      </a:r>
                      <a:endParaRPr lang="nb-NO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wwht150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wwht170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barl100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barl105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0332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2015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97246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2016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 dirty="0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528380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2017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 dirty="0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 dirty="0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04934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2018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721148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2019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41341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2020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63533"/>
                  </a:ext>
                </a:extLst>
              </a:tr>
              <a:tr h="200070"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</a:rPr>
                        <a:t>2021</a:t>
                      </a:r>
                      <a:endParaRPr lang="nb-NO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9FFCC"/>
                          </a:highlight>
                        </a:rPr>
                        <a:t>SBARL</a:t>
                      </a:r>
                      <a:endParaRPr lang="nb-NO" sz="1200" b="1" i="0" u="none" strike="noStrike" dirty="0">
                        <a:effectLst/>
                        <a:highlight>
                          <a:srgbClr val="99FFCC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66FFFF"/>
                          </a:highlight>
                        </a:rPr>
                        <a:t>WCER</a:t>
                      </a:r>
                      <a:endParaRPr lang="nb-NO" sz="1200" b="1" i="0" u="none" strike="noStrike">
                        <a:effectLst/>
                        <a:highlight>
                          <a:srgbClr val="66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>
                          <a:effectLst/>
                          <a:highlight>
                            <a:srgbClr val="FFE699"/>
                          </a:highlight>
                        </a:rPr>
                        <a:t>CORN</a:t>
                      </a:r>
                      <a:endParaRPr lang="nb-NO" sz="1200" b="1" i="0" u="none" strike="noStrike"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200" b="1" u="none" strike="noStrike" dirty="0">
                          <a:effectLst/>
                          <a:highlight>
                            <a:srgbClr val="9BC2E6"/>
                          </a:highlight>
                        </a:rPr>
                        <a:t>RAPE</a:t>
                      </a:r>
                      <a:endParaRPr lang="nb-NO" sz="1200" b="1" i="0" u="none" strike="noStrike" dirty="0">
                        <a:effectLst/>
                        <a:highlight>
                          <a:srgbClr val="9BC2E6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579237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AD78A344-19EB-E2AC-10FA-99DCEF0E53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038" t="13784" r="3171" b="9227"/>
          <a:stretch/>
        </p:blipFill>
        <p:spPr>
          <a:xfrm>
            <a:off x="919409" y="2191530"/>
            <a:ext cx="3876526" cy="376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CEC2D-17C3-31D7-6352-92719C173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C033F-BA89-493F-657B-05B23CE9C7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C4DD35-00EF-32A9-7AEA-993D73EDB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750"/>
            <a:ext cx="12192000" cy="654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73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Meteorological input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64454" y="1117486"/>
            <a:ext cx="5553690" cy="1602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ECMWF ERA5 Re-analyses data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Produced by the Copernicus Climate Service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Approx. 31 km resolution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 dirty="0"/>
              <a:t>16 grid points within the catchment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90AF9-90CC-E0B8-FBEA-684BFB3F0093}"/>
              </a:ext>
            </a:extLst>
          </p:cNvPr>
          <p:cNvSpPr txBox="1"/>
          <p:nvPr/>
        </p:nvSpPr>
        <p:spPr>
          <a:xfrm>
            <a:off x="2667491" y="6440478"/>
            <a:ext cx="7168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600" b="1" dirty="0">
                <a:solidFill>
                  <a:schemeClr val="bg1"/>
                </a:solidFill>
              </a:rPr>
              <a:t>https://www.ecmwf.int/en/forecasts/dataset/ecmwf-reanalysis-v5.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4104FA-AF5F-E647-6E6D-50532E260869}"/>
              </a:ext>
            </a:extLst>
          </p:cNvPr>
          <p:cNvSpPr txBox="1"/>
          <p:nvPr/>
        </p:nvSpPr>
        <p:spPr>
          <a:xfrm>
            <a:off x="1589074" y="3269840"/>
            <a:ext cx="3550031" cy="2372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Maximum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Minimum air temperature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Daily precipitation sum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Air humidity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Solar radiation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Wind speed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929F7E-D8B7-47D3-4B09-402C7C8F72DE}"/>
              </a:ext>
            </a:extLst>
          </p:cNvPr>
          <p:cNvSpPr txBox="1"/>
          <p:nvPr/>
        </p:nvSpPr>
        <p:spPr>
          <a:xfrm>
            <a:off x="6086356" y="5287330"/>
            <a:ext cx="61056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https://moritzshore.github.io/miljotools/articles/metno_reanal.html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C50E9A3-9284-2C03-4CAC-40AC1CAA66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3" t="13518" r="14182" b="5361"/>
          <a:stretch/>
        </p:blipFill>
        <p:spPr>
          <a:xfrm>
            <a:off x="6123566" y="1252250"/>
            <a:ext cx="5960588" cy="34097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30462A-6829-844D-F205-BC1933DB5587}"/>
              </a:ext>
            </a:extLst>
          </p:cNvPr>
          <p:cNvSpPr txBox="1"/>
          <p:nvPr/>
        </p:nvSpPr>
        <p:spPr>
          <a:xfrm>
            <a:off x="6362333" y="588879"/>
            <a:ext cx="5553690" cy="833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 err="1"/>
              <a:t>Danish</a:t>
            </a:r>
            <a:r>
              <a:rPr lang="hu-HU" sz="2000" dirty="0"/>
              <a:t> </a:t>
            </a:r>
            <a:r>
              <a:rPr lang="hu-HU" sz="2000" dirty="0" err="1"/>
              <a:t>Meteorological</a:t>
            </a:r>
            <a:r>
              <a:rPr lang="hu-HU" sz="2000" dirty="0"/>
              <a:t> Institute (5 km)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MetNordic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from</a:t>
            </a:r>
            <a:r>
              <a:rPr lang="hu-HU" sz="2000" dirty="0"/>
              <a:t> </a:t>
            </a:r>
            <a:r>
              <a:rPr lang="hu-HU" sz="2000" dirty="0" err="1"/>
              <a:t>MetNorway</a:t>
            </a:r>
            <a:r>
              <a:rPr lang="hu-HU" sz="2000" dirty="0"/>
              <a:t> (1 km)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4749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178407" y="776111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Reference</a:t>
            </a:r>
            <a:r>
              <a:rPr lang="hu-HU" sz="2800" b="1" dirty="0"/>
              <a:t> </a:t>
            </a:r>
            <a:r>
              <a:rPr lang="hu-HU" sz="2800" b="1" dirty="0" err="1"/>
              <a:t>data</a:t>
            </a:r>
            <a:endParaRPr lang="nb-NO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A84AD3-C88E-390F-17B4-89CA6726FEBD}"/>
              </a:ext>
            </a:extLst>
          </p:cNvPr>
          <p:cNvSpPr txBox="1"/>
          <p:nvPr/>
        </p:nvSpPr>
        <p:spPr>
          <a:xfrm>
            <a:off x="6322429" y="1065481"/>
            <a:ext cx="5553690" cy="237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Surface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water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Danish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Ministry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Accessible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Aarhus</a:t>
            </a: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University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weebsite</a:t>
            </a:r>
            <a:endParaRPr lang="hu-HU" sz="2000" dirty="0"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stations</a:t>
            </a:r>
            <a:r>
              <a:rPr lang="hu-HU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hu-HU" sz="2000" dirty="0" err="1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Daily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average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flow</a:t>
            </a:r>
          </a:p>
          <a:p>
            <a:pPr marL="800100" lvl="1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Nitrate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concentration 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data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 (</a:t>
            </a:r>
            <a:r>
              <a:rPr lang="hu-HU" sz="200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bi-weekly</a:t>
            </a:r>
            <a:r>
              <a:rPr lang="hu-HU" sz="2000" dirty="0">
                <a:latin typeface="Garamond" panose="02020404030301010803" pitchFamily="18" charset="0"/>
                <a:cs typeface="Times New Roman" panose="02020603050405020304" pitchFamily="18" charset="0"/>
              </a:rPr>
              <a:t>)</a:t>
            </a:r>
            <a:endParaRPr lang="nb-NO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AF5A2DA-8453-6531-2ED2-1883FABCBF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703" t="24718" r="24905" b="2959"/>
          <a:stretch/>
        </p:blipFill>
        <p:spPr>
          <a:xfrm>
            <a:off x="366675" y="956944"/>
            <a:ext cx="5046561" cy="473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25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8B5C4D6A-1C45-95D5-E3B5-397A3F402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auto">
          <a:xfrm>
            <a:off x="457198" y="840685"/>
            <a:ext cx="11735904" cy="51625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Model setup and parameterisation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Available data from the study catchment(s) and reach(es) 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Literature review</a:t>
            </a:r>
          </a:p>
          <a:p>
            <a:pPr lvl="1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  <a:cs typeface="Times" pitchFamily="18" charset="0"/>
              </a:rPr>
              <a:t>Expert assumptions (qualitative information)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Verification </a:t>
            </a: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Soft calibration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Hard calibration </a:t>
            </a:r>
            <a:r>
              <a:rPr lang="en-GB" sz="2000" dirty="0">
                <a:latin typeface="+mj-lt"/>
                <a:cs typeface="Times" pitchFamily="18" charset="0"/>
              </a:rPr>
              <a:t>(minimizing the difference between </a:t>
            </a:r>
            <a:br>
              <a:rPr lang="hu-HU" sz="2000" dirty="0">
                <a:latin typeface="+mj-lt"/>
                <a:cs typeface="Times" pitchFamily="18" charset="0"/>
              </a:rPr>
            </a:br>
            <a:r>
              <a:rPr lang="hu-HU" sz="2000" dirty="0">
                <a:latin typeface="+mj-lt"/>
                <a:cs typeface="Times" pitchFamily="18" charset="0"/>
              </a:rPr>
              <a:t>                           </a:t>
            </a:r>
            <a:r>
              <a:rPr lang="en-GB" sz="2000" dirty="0">
                <a:latin typeface="+mj-lt"/>
                <a:cs typeface="Times" pitchFamily="18" charset="0"/>
              </a:rPr>
              <a:t>measured and modelled discharge and nitrate values)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Validation </a:t>
            </a:r>
          </a:p>
          <a:p>
            <a:pPr marL="342900" lvl="1" indent="-34290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sz="2000" b="1" dirty="0">
                <a:latin typeface="+mj-lt"/>
                <a:cs typeface="Times" pitchFamily="18" charset="0"/>
              </a:rPr>
              <a:t>Scenario analyses </a:t>
            </a:r>
            <a:r>
              <a:rPr lang="en-GB" sz="2000" dirty="0">
                <a:latin typeface="+mj-lt"/>
                <a:cs typeface="Times" pitchFamily="18" charset="0"/>
              </a:rPr>
              <a:t>(evaluating the effects of NBSs on water quality under present and future conditions)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Management scenarios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Implementation of measures </a:t>
            </a:r>
          </a:p>
          <a:p>
            <a:pPr marL="400050" lvl="2" indent="0">
              <a:lnSpc>
                <a:spcPts val="2900"/>
              </a:lnSpc>
              <a:spcBef>
                <a:spcPts val="0"/>
              </a:spcBef>
              <a:buClr>
                <a:srgbClr val="0070C0"/>
              </a:buClr>
              <a:buSzPct val="100000"/>
              <a:buNone/>
              <a:defRPr/>
            </a:pPr>
            <a:r>
              <a:rPr lang="en-GB" dirty="0">
                <a:latin typeface="+mj-lt"/>
                <a:cs typeface="Times" pitchFamily="18" charset="0"/>
              </a:rPr>
              <a:t>Climate change scenarios</a:t>
            </a:r>
          </a:p>
          <a:p>
            <a:pPr marL="40005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914400" lvl="2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dirty="0">
              <a:latin typeface="+mj-lt"/>
              <a:cs typeface="Times" pitchFamily="18" charset="0"/>
            </a:endParaRPr>
          </a:p>
          <a:p>
            <a:pPr marL="857250" lvl="3" indent="0">
              <a:lnSpc>
                <a:spcPts val="2900"/>
              </a:lnSpc>
              <a:spcBef>
                <a:spcPts val="300"/>
              </a:spcBef>
              <a:buSzPct val="100000"/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0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  <a:p>
            <a:pPr marL="457200" lvl="1" indent="0">
              <a:lnSpc>
                <a:spcPts val="2900"/>
              </a:lnSpc>
              <a:spcBef>
                <a:spcPts val="300"/>
              </a:spcBef>
              <a:buNone/>
              <a:defRPr/>
            </a:pPr>
            <a:endParaRPr lang="en-GB" sz="2000" dirty="0">
              <a:latin typeface="+mj-lt"/>
              <a:cs typeface="Times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38784-824A-1275-675C-36F1A6C7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13565"/>
            <a:ext cx="9452113" cy="511031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/>
              <a:t>Modelling </a:t>
            </a:r>
            <a:r>
              <a:rPr lang="hu-HU" sz="2600" b="1" dirty="0" err="1"/>
              <a:t>workflow</a:t>
            </a:r>
            <a:r>
              <a:rPr lang="hu-HU" sz="2600" b="1" dirty="0"/>
              <a:t> </a:t>
            </a:r>
            <a:endParaRPr lang="en-GB" sz="2600" b="1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B2448A6-3240-7779-69A2-F24AA151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Spiral / infinite loop - Stock Illustration [83892035] - PIXTA">
            <a:extLst>
              <a:ext uri="{FF2B5EF4-FFF2-40B4-BE49-F238E27FC236}">
                <a16:creationId xmlns:a16="http://schemas.microsoft.com/office/drawing/2014/main" id="{F2027560-566D-090D-E08D-D2EF6448A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966" y="1498672"/>
            <a:ext cx="3180804" cy="23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B454A303-75F3-4C53-49C1-11BCEAF495E2}"/>
              </a:ext>
            </a:extLst>
          </p:cNvPr>
          <p:cNvSpPr/>
          <p:nvPr/>
        </p:nvSpPr>
        <p:spPr>
          <a:xfrm>
            <a:off x="7653867" y="1342213"/>
            <a:ext cx="1017768" cy="2687920"/>
          </a:xfrm>
          <a:prstGeom prst="rightBrace">
            <a:avLst>
              <a:gd name="adj1" fmla="val 2718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385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881DA74-CF44-EAE5-6F30-C721B145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93AF36BC-69D9-5143-8F46-C06BDC96D2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576072" y="836359"/>
            <a:ext cx="5344158" cy="266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B181FC-0D76-3243-497B-E03C88CF9063}"/>
              </a:ext>
            </a:extLst>
          </p:cNvPr>
          <p:cNvSpPr txBox="1"/>
          <p:nvPr/>
        </p:nvSpPr>
        <p:spPr>
          <a:xfrm>
            <a:off x="-50378" y="8936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Why focusing on agriculture?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DE742-E6EA-9670-FA2A-B07306A8F5DA}"/>
              </a:ext>
            </a:extLst>
          </p:cNvPr>
          <p:cNvSpPr txBox="1"/>
          <p:nvPr/>
        </p:nvSpPr>
        <p:spPr>
          <a:xfrm>
            <a:off x="6455352" y="712211"/>
            <a:ext cx="499204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Various nitrogen sources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Atmospheric deposition </a:t>
            </a:r>
          </a:p>
          <a:p>
            <a:pPr lvl="1">
              <a:lnSpc>
                <a:spcPts val="2800"/>
              </a:lnSpc>
            </a:pPr>
            <a:r>
              <a:rPr lang="en-GB" sz="1600" dirty="0"/>
              <a:t> (problem at larger scales, other WPs)</a:t>
            </a:r>
            <a:endParaRPr lang="hu-HU" sz="1600" dirty="0"/>
          </a:p>
          <a:p>
            <a:pPr lvl="1">
              <a:lnSpc>
                <a:spcPts val="2800"/>
              </a:lnSpc>
            </a:pPr>
            <a:endParaRPr lang="hu-HU" sz="1600" dirty="0"/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Point sources</a:t>
            </a:r>
          </a:p>
          <a:p>
            <a:pPr lvl="1">
              <a:lnSpc>
                <a:spcPts val="2800"/>
              </a:lnSpc>
            </a:pPr>
            <a:r>
              <a:rPr lang="en-GB" sz="1600" dirty="0"/>
              <a:t>  (industry, wastewater treatment plants</a:t>
            </a:r>
            <a:r>
              <a:rPr lang="hu-HU" sz="1600" dirty="0"/>
              <a:t>)</a:t>
            </a:r>
            <a:endParaRPr lang="en-GB" sz="1600" dirty="0"/>
          </a:p>
          <a:p>
            <a:endParaRPr lang="en-GB" sz="20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339DDC3-4FB8-E2EB-30C6-DBB9FE9DB94F}"/>
              </a:ext>
            </a:extLst>
          </p:cNvPr>
          <p:cNvSpPr/>
          <p:nvPr/>
        </p:nvSpPr>
        <p:spPr>
          <a:xfrm>
            <a:off x="3165348" y="1276079"/>
            <a:ext cx="129331" cy="420463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924BFB-830A-365D-A145-7CC6FD53E262}"/>
              </a:ext>
            </a:extLst>
          </p:cNvPr>
          <p:cNvSpPr/>
          <p:nvPr/>
        </p:nvSpPr>
        <p:spPr>
          <a:xfrm>
            <a:off x="4076911" y="1468867"/>
            <a:ext cx="129330" cy="420463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57AD46E8-D8C2-93F2-C327-69960376814F}"/>
              </a:ext>
            </a:extLst>
          </p:cNvPr>
          <p:cNvSpPr/>
          <p:nvPr/>
        </p:nvSpPr>
        <p:spPr>
          <a:xfrm>
            <a:off x="6497755" y="1458996"/>
            <a:ext cx="135988" cy="35516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3F7C56-ED97-92DB-6104-145D64053218}"/>
              </a:ext>
            </a:extLst>
          </p:cNvPr>
          <p:cNvSpPr/>
          <p:nvPr/>
        </p:nvSpPr>
        <p:spPr>
          <a:xfrm>
            <a:off x="6483437" y="2572222"/>
            <a:ext cx="193889" cy="355164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A7337D0-5D67-4F7D-8BD6-4E597DF48BB1}"/>
              </a:ext>
            </a:extLst>
          </p:cNvPr>
          <p:cNvSpPr/>
          <p:nvPr/>
        </p:nvSpPr>
        <p:spPr>
          <a:xfrm rot="17112193">
            <a:off x="4749242" y="2207175"/>
            <a:ext cx="151118" cy="539558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6ACE8-FD8E-FFCE-E883-2E8EBE7CA855}"/>
              </a:ext>
            </a:extLst>
          </p:cNvPr>
          <p:cNvSpPr txBox="1"/>
          <p:nvPr/>
        </p:nvSpPr>
        <p:spPr>
          <a:xfrm>
            <a:off x="4591027" y="3424027"/>
            <a:ext cx="2230397" cy="429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/>
              <a:t>Diffuse sources</a:t>
            </a:r>
            <a:r>
              <a:rPr lang="en-GB" sz="2000" dirty="0"/>
              <a:t>  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C9569A2-8150-2FAF-F84F-5AC3C0BE1E56}"/>
              </a:ext>
            </a:extLst>
          </p:cNvPr>
          <p:cNvSpPr/>
          <p:nvPr/>
        </p:nvSpPr>
        <p:spPr>
          <a:xfrm>
            <a:off x="6714641" y="3466171"/>
            <a:ext cx="233811" cy="34506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E4001EFC-6DB3-0A43-624F-7797C75170F1}"/>
              </a:ext>
            </a:extLst>
          </p:cNvPr>
          <p:cNvSpPr/>
          <p:nvPr/>
        </p:nvSpPr>
        <p:spPr>
          <a:xfrm rot="19233151">
            <a:off x="2869671" y="1875832"/>
            <a:ext cx="219919" cy="5208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670B3E-022F-4208-0337-AD5376122C39}"/>
              </a:ext>
            </a:extLst>
          </p:cNvPr>
          <p:cNvSpPr txBox="1"/>
          <p:nvPr/>
        </p:nvSpPr>
        <p:spPr>
          <a:xfrm>
            <a:off x="303247" y="4517343"/>
            <a:ext cx="4852003" cy="1140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70C0"/>
                </a:solidFill>
              </a:rPr>
              <a:t>Identification of </a:t>
            </a:r>
            <a:r>
              <a:rPr lang="en-GB" sz="1800" b="1" dirty="0">
                <a:solidFill>
                  <a:srgbClr val="0070C0"/>
                </a:solidFill>
              </a:rPr>
              <a:t>sources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70C0"/>
                </a:solidFill>
              </a:rPr>
              <a:t>Determining the main </a:t>
            </a:r>
            <a:r>
              <a:rPr lang="en-GB" sz="1800" b="1" dirty="0">
                <a:solidFill>
                  <a:srgbClr val="0070C0"/>
                </a:solidFill>
              </a:rPr>
              <a:t>pathways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70C0"/>
                </a:solidFill>
              </a:rPr>
              <a:t>Developing retention / removal </a:t>
            </a:r>
            <a:r>
              <a:rPr lang="en-GB" sz="1800" b="1" dirty="0">
                <a:solidFill>
                  <a:srgbClr val="0070C0"/>
                </a:solidFill>
              </a:rPr>
              <a:t>methods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F64DCA-04AE-E230-834A-34027A22FCF1}"/>
              </a:ext>
            </a:extLst>
          </p:cNvPr>
          <p:cNvSpPr txBox="1"/>
          <p:nvPr/>
        </p:nvSpPr>
        <p:spPr>
          <a:xfrm>
            <a:off x="5586174" y="4107112"/>
            <a:ext cx="6188308" cy="2583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endParaRPr lang="en-GB" sz="2000" b="1" dirty="0">
              <a:solidFill>
                <a:srgbClr val="0070C0"/>
              </a:solidFill>
            </a:endParaRP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70C0"/>
                </a:solidFill>
              </a:rPr>
              <a:t>Region- and site specific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70C0"/>
                </a:solidFill>
              </a:rPr>
              <a:t>Depend on several natural and </a:t>
            </a:r>
            <a:r>
              <a:rPr lang="en-GB" sz="2000" b="1" dirty="0" err="1">
                <a:solidFill>
                  <a:srgbClr val="0070C0"/>
                </a:solidFill>
              </a:rPr>
              <a:t>antrophogenic</a:t>
            </a:r>
            <a:r>
              <a:rPr lang="en-GB" sz="2000" b="1" dirty="0">
                <a:solidFill>
                  <a:srgbClr val="0070C0"/>
                </a:solidFill>
              </a:rPr>
              <a:t> factors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70C0"/>
                </a:solidFill>
              </a:rPr>
              <a:t>Require complex assessment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b="1" dirty="0">
              <a:solidFill>
                <a:srgbClr val="0070C0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b="1" dirty="0">
              <a:solidFill>
                <a:srgbClr val="0070C0"/>
              </a:solidFill>
            </a:endParaRPr>
          </a:p>
          <a:p>
            <a:pPr lvl="1">
              <a:lnSpc>
                <a:spcPts val="2800"/>
              </a:lnSpc>
            </a:pPr>
            <a:r>
              <a:rPr lang="en-GB" sz="2000" b="1" dirty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ABF00B3B-D967-A30F-5F32-700802142BC8}"/>
              </a:ext>
            </a:extLst>
          </p:cNvPr>
          <p:cNvSpPr/>
          <p:nvPr/>
        </p:nvSpPr>
        <p:spPr>
          <a:xfrm>
            <a:off x="5155250" y="4418606"/>
            <a:ext cx="430924" cy="1450428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b="1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F0D413-9386-C29A-97E4-4EC406B1A232}"/>
              </a:ext>
            </a:extLst>
          </p:cNvPr>
          <p:cNvSpPr txBox="1"/>
          <p:nvPr/>
        </p:nvSpPr>
        <p:spPr>
          <a:xfrm>
            <a:off x="674491" y="6132156"/>
            <a:ext cx="94212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ElsevierGulliver"/>
              </a:rPr>
              <a:t> ” </a:t>
            </a:r>
            <a:r>
              <a:rPr lang="en-GB" sz="1600" b="0" i="1" dirty="0">
                <a:solidFill>
                  <a:schemeClr val="bg1"/>
                </a:solidFill>
                <a:effectLst/>
                <a:latin typeface="ElsevierGulliver"/>
              </a:rPr>
              <a:t>Along with gradually controlled point source discharges, diffuse nitrogen pollution has become an important cause of  eutrophication</a:t>
            </a:r>
            <a:r>
              <a:rPr lang="en-GB" sz="1600" dirty="0">
                <a:solidFill>
                  <a:schemeClr val="bg1"/>
                </a:solidFill>
                <a:latin typeface="ElsevierGulliver"/>
              </a:rPr>
              <a:t>” </a:t>
            </a:r>
            <a:r>
              <a:rPr lang="en-GB" sz="1600" b="0" dirty="0">
                <a:solidFill>
                  <a:schemeClr val="bg1"/>
                </a:solidFill>
                <a:effectLst/>
                <a:latin typeface="ElsevierGulliver"/>
              </a:rPr>
              <a:t>and water pollution</a:t>
            </a:r>
            <a:r>
              <a:rPr lang="en-GB" sz="1600" b="0" i="0" dirty="0">
                <a:solidFill>
                  <a:schemeClr val="bg1"/>
                </a:solidFill>
                <a:effectLst/>
                <a:latin typeface="ElsevierGulliver"/>
              </a:rPr>
              <a:t>. (Wan</a:t>
            </a:r>
            <a:r>
              <a:rPr lang="en-GB" sz="1600" dirty="0">
                <a:solidFill>
                  <a:schemeClr val="bg1"/>
                </a:solidFill>
                <a:latin typeface="ElsevierGulliver"/>
              </a:rPr>
              <a:t>g et al., Journal of Hydrology, 585:124833)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6" grpId="0"/>
      <p:bldP spid="15" grpId="0"/>
      <p:bldP spid="17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Model verification (highlights)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07E185-F6A4-4A46-DC37-A5F61C3FF4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6" r="2586"/>
          <a:stretch/>
        </p:blipFill>
        <p:spPr>
          <a:xfrm>
            <a:off x="593468" y="934529"/>
            <a:ext cx="10741306" cy="56025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07AD74-E27B-F011-FBF6-4525FCC62555}"/>
              </a:ext>
            </a:extLst>
          </p:cNvPr>
          <p:cNvSpPr txBox="1"/>
          <p:nvPr/>
        </p:nvSpPr>
        <p:spPr>
          <a:xfrm>
            <a:off x="10441064" y="5457143"/>
            <a:ext cx="138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02891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6597" y="178904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B4D5D6-DFCE-5680-7F20-5E87906AF144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364090" y="79513"/>
            <a:ext cx="593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Reference</a:t>
            </a:r>
            <a:r>
              <a:rPr lang="hu-HU" sz="2800" b="1" dirty="0"/>
              <a:t> </a:t>
            </a:r>
            <a:r>
              <a:rPr lang="hu-HU" sz="2800" b="1" dirty="0" err="1"/>
              <a:t>data</a:t>
            </a:r>
            <a:endParaRPr lang="nb-NO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3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sz="200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ECMWF RE-analyses data (first trial)</a:t>
            </a:r>
            <a:br>
              <a:rPr lang="en-GB" sz="200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3C14AB-B7B5-E1D4-DD00-5AC00CFA37D1}"/>
              </a:ext>
            </a:extLst>
          </p:cNvPr>
          <p:cNvSpPr txBox="1"/>
          <p:nvPr/>
        </p:nvSpPr>
        <p:spPr>
          <a:xfrm>
            <a:off x="1117599" y="6315403"/>
            <a:ext cx="9527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https://cds.climate.copernicus.eu/cdsapp#!/dataset/reanalysis-era5-single-levels?tab=form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74C16B-045E-3F70-8A48-F309A9E6F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9513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5E49AE-52CD-2130-122D-98E3BA2DF894}"/>
              </a:ext>
            </a:extLst>
          </p:cNvPr>
          <p:cNvSpPr txBox="1"/>
          <p:nvPr/>
        </p:nvSpPr>
        <p:spPr>
          <a:xfrm>
            <a:off x="10081549" y="6297182"/>
            <a:ext cx="172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93216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1305-80ED-E5D6-4789-83C2F6A53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AF0C1-7AC8-F8DB-B8CE-252439E169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FF4E6-C046-8D4A-F8D0-B603902A6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A2CF14-3DE4-77A9-A5FD-5C0BF495FAF5}"/>
              </a:ext>
            </a:extLst>
          </p:cNvPr>
          <p:cNvSpPr txBox="1"/>
          <p:nvPr/>
        </p:nvSpPr>
        <p:spPr>
          <a:xfrm>
            <a:off x="10081549" y="6297182"/>
            <a:ext cx="172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Himmerland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062362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89F-0C6A-A408-890D-6B77A0C7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45" y="115410"/>
            <a:ext cx="11420612" cy="544992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/>
              <a:t>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7E44D-F06F-31F7-3D5F-9A79468EAE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0" y="660402"/>
            <a:ext cx="10933593" cy="5021702"/>
          </a:xfrm>
        </p:spPr>
        <p:txBody>
          <a:bodyPr>
            <a:normAutofit/>
          </a:bodyPr>
          <a:lstStyle/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Our modelling results are as good as good is our data implemented in the model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Local knowledge, information (quantitative and qualitative) is very important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EU-level available data for the „cooking book” is being tested, BUT so far the results show that data from local authorities, experts etc. are essential for successful model calibration 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tx1"/>
                </a:solidFill>
              </a:rPr>
              <a:t> Plans for improving model performance: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Using DEM available at national scale (1, 5, 10 m resolution instead of 30 m)  - HRU number?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Applying national datasets for land use and soil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Using the Google Earth Engine output in a more sophisticated way (</a:t>
            </a:r>
            <a:r>
              <a:rPr lang="en-GB" dirty="0" err="1">
                <a:solidFill>
                  <a:schemeClr val="tx1"/>
                </a:solidFill>
              </a:rPr>
              <a:t>SWATfarmR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GB" dirty="0">
                <a:solidFill>
                  <a:schemeClr val="tx1"/>
                </a:solidFill>
              </a:rPr>
              <a:t>BUT! The catchments are large; trade-off of </a:t>
            </a:r>
            <a:r>
              <a:rPr lang="en-GB" dirty="0" err="1">
                <a:solidFill>
                  <a:schemeClr val="tx1"/>
                </a:solidFill>
              </a:rPr>
              <a:t>detailness</a:t>
            </a:r>
            <a:r>
              <a:rPr lang="en-GB" dirty="0">
                <a:solidFill>
                  <a:schemeClr val="tx1"/>
                </a:solidFill>
              </a:rPr>
              <a:t> and robustness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endParaRPr lang="en-GB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46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B2870-4B0A-AFF3-60B0-52D0F1CD7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524" y="279736"/>
            <a:ext cx="5338897" cy="5754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nb-NO" b="1" dirty="0">
                <a:solidFill>
                  <a:srgbClr val="558E7D"/>
                </a:solidFill>
              </a:rPr>
              <a:t>Ž</a:t>
            </a:r>
            <a:r>
              <a:rPr lang="hu-HU" b="1" dirty="0" err="1">
                <a:solidFill>
                  <a:srgbClr val="558E7D"/>
                </a:solidFill>
              </a:rPr>
              <a:t>elivka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watershed</a:t>
            </a:r>
            <a:endParaRPr lang="nb-NO" b="1" dirty="0">
              <a:solidFill>
                <a:srgbClr val="558E7D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82E453-356B-E71C-66AD-6CDEF963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3915D-BE60-9F41-5453-A46693FD1E3E}"/>
              </a:ext>
            </a:extLst>
          </p:cNvPr>
          <p:cNvSpPr txBox="1"/>
          <p:nvPr/>
        </p:nvSpPr>
        <p:spPr>
          <a:xfrm>
            <a:off x="6251713" y="178904"/>
            <a:ext cx="5695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hu-HU" sz="2800" b="1" dirty="0">
              <a:solidFill>
                <a:srgbClr val="558E7D"/>
              </a:solidFill>
            </a:endParaRPr>
          </a:p>
          <a:p>
            <a:pPr marL="0" indent="0" algn="ctr">
              <a:buNone/>
            </a:pPr>
            <a:r>
              <a:rPr lang="hu-HU" sz="2400" b="1" dirty="0" err="1">
                <a:solidFill>
                  <a:srgbClr val="558E7D"/>
                </a:solidFill>
              </a:rPr>
              <a:t>Himmerland</a:t>
            </a:r>
            <a:r>
              <a:rPr lang="hu-HU" sz="2400" b="1" dirty="0">
                <a:solidFill>
                  <a:srgbClr val="558E7D"/>
                </a:solidFill>
              </a:rPr>
              <a:t> </a:t>
            </a:r>
            <a:r>
              <a:rPr lang="hu-HU" sz="2400" b="1" dirty="0" err="1">
                <a:solidFill>
                  <a:srgbClr val="558E7D"/>
                </a:solidFill>
              </a:rPr>
              <a:t>watershed</a:t>
            </a:r>
            <a:endParaRPr lang="nb-NO" sz="24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hu-HU" sz="2800" b="1" dirty="0">
              <a:solidFill>
                <a:srgbClr val="558E7D"/>
              </a:solidFill>
            </a:endParaRPr>
          </a:p>
          <a:p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8B6BB6-1256-F2B7-53C5-8938299484E7}"/>
              </a:ext>
            </a:extLst>
          </p:cNvPr>
          <p:cNvSpPr txBox="1"/>
          <p:nvPr/>
        </p:nvSpPr>
        <p:spPr>
          <a:xfrm>
            <a:off x="3706183" y="10130"/>
            <a:ext cx="387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/>
              <a:t>Soil map </a:t>
            </a:r>
            <a:endParaRPr lang="nb-NO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FAB5B-8ACA-7357-9348-FBCF7F92B696}"/>
              </a:ext>
            </a:extLst>
          </p:cNvPr>
          <p:cNvSpPr txBox="1"/>
          <p:nvPr/>
        </p:nvSpPr>
        <p:spPr>
          <a:xfrm>
            <a:off x="6251713" y="1225344"/>
            <a:ext cx="5553690" cy="45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Soil Database v2.0 (EUSD) 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094CE-EE0A-6272-8F85-0484B2B085AF}"/>
              </a:ext>
            </a:extLst>
          </p:cNvPr>
          <p:cNvSpPr txBox="1"/>
          <p:nvPr/>
        </p:nvSpPr>
        <p:spPr>
          <a:xfrm>
            <a:off x="445409" y="1225343"/>
            <a:ext cx="5553690" cy="836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Copernicus Digital Elevation Model (DEM)</a:t>
            </a:r>
            <a:endParaRPr lang="hu-HU" sz="2000" dirty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m </a:t>
            </a:r>
            <a:r>
              <a:rPr lang="hu-HU" sz="20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resolution</a:t>
            </a:r>
            <a:r>
              <a:rPr lang="en-US" sz="2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nb-NO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C9FDF-5773-3B0A-C9D2-2E69830D4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297" y="1678225"/>
            <a:ext cx="4458548" cy="44041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ECDDCF-336E-0A64-14BA-CAA195ED2E2B}"/>
              </a:ext>
            </a:extLst>
          </p:cNvPr>
          <p:cNvSpPr txBox="1"/>
          <p:nvPr/>
        </p:nvSpPr>
        <p:spPr>
          <a:xfrm>
            <a:off x="1207910" y="6181743"/>
            <a:ext cx="9414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en-US" sz="1800" b="1" i="0" u="sng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https://esdac.jrc.ec.europa.eu/content/european-soil-database-v20-vector-and-attribute-data#tabs-0-description=0</a:t>
            </a:r>
            <a:r>
              <a:rPr lang="en-US" sz="1800" b="1" i="0" u="none" strike="noStrike" kern="100" baseline="0" dirty="0">
                <a:solidFill>
                  <a:schemeClr val="bg1"/>
                </a:solidFill>
                <a:latin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nb-NO" b="1" dirty="0">
              <a:solidFill>
                <a:schemeClr val="bg1"/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F532842-D12E-F40E-6BA2-61F7063E494F}"/>
              </a:ext>
            </a:extLst>
          </p:cNvPr>
          <p:cNvCxnSpPr>
            <a:cxnSpLocks/>
          </p:cNvCxnSpPr>
          <p:nvPr/>
        </p:nvCxnSpPr>
        <p:spPr>
          <a:xfrm>
            <a:off x="6096000" y="745067"/>
            <a:ext cx="0" cy="5305777"/>
          </a:xfrm>
          <a:prstGeom prst="straightConnector1">
            <a:avLst/>
          </a:prstGeom>
          <a:ln w="22225">
            <a:solidFill>
              <a:srgbClr val="558E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8167269E-36AF-F408-E4E0-23C22FD88D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896" t="37364" r="46879" b="21472"/>
          <a:stretch/>
        </p:blipFill>
        <p:spPr>
          <a:xfrm>
            <a:off x="8718199" y="2419035"/>
            <a:ext cx="1257706" cy="18242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505497-1D56-76F0-B2D7-E437FE77A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708" y="2223501"/>
            <a:ext cx="4482239" cy="366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96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0201183-0E1D-1C25-9F5E-19FA12BBBBF8}"/>
              </a:ext>
            </a:extLst>
          </p:cNvPr>
          <p:cNvSpPr txBox="1">
            <a:spLocks/>
          </p:cNvSpPr>
          <p:nvPr/>
        </p:nvSpPr>
        <p:spPr>
          <a:xfrm>
            <a:off x="429069" y="118872"/>
            <a:ext cx="11498453" cy="7010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hydrologiske parameterne i forhold til basisperioden (%) </a:t>
            </a:r>
            <a:br>
              <a:rPr lang="nb-NO" sz="2000" dirty="0"/>
            </a:br>
            <a:r>
              <a:rPr lang="nb-NO" sz="2000" dirty="0"/>
              <a:t>– tiltakseffekter ved maksimalt implementeringsnivå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B188A6-90F9-5C08-D4E8-F8CA836F1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25" y="1106424"/>
            <a:ext cx="7118683" cy="4931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9C6726-A185-CC5F-7F7F-3A8084394A75}"/>
              </a:ext>
            </a:extLst>
          </p:cNvPr>
          <p:cNvSpPr txBox="1"/>
          <p:nvPr/>
        </p:nvSpPr>
        <p:spPr>
          <a:xfrm>
            <a:off x="7423277" y="5299424"/>
            <a:ext cx="4577398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400" dirty="0" err="1"/>
              <a:t>Q_høy_dag</a:t>
            </a:r>
            <a:r>
              <a:rPr lang="nb-NO" sz="1400" dirty="0"/>
              <a:t>: </a:t>
            </a:r>
            <a:r>
              <a:rPr lang="hu-HU" sz="1400" dirty="0"/>
              <a:t>  </a:t>
            </a:r>
            <a:r>
              <a:rPr lang="nb-NO" sz="1400" dirty="0"/>
              <a:t>antall dager med høy</a:t>
            </a:r>
            <a:r>
              <a:rPr lang="hu-HU" sz="1400" dirty="0"/>
              <a:t> (&gt;Q</a:t>
            </a:r>
            <a:r>
              <a:rPr lang="hu-HU" sz="1400" baseline="-25000" dirty="0"/>
              <a:t>p05</a:t>
            </a:r>
            <a:r>
              <a:rPr lang="hu-HU" sz="1400" dirty="0"/>
              <a:t>)</a:t>
            </a:r>
            <a:r>
              <a:rPr lang="nb-NO" sz="1400" dirty="0"/>
              <a:t> vannføring</a:t>
            </a:r>
          </a:p>
          <a:p>
            <a:r>
              <a:rPr lang="nb-NO" sz="1400" dirty="0" err="1"/>
              <a:t>Q_lav_dag</a:t>
            </a:r>
            <a:r>
              <a:rPr lang="nb-NO" sz="1400" dirty="0"/>
              <a:t>:  </a:t>
            </a:r>
            <a:r>
              <a:rPr lang="hu-HU" sz="1400" dirty="0"/>
              <a:t>  </a:t>
            </a:r>
            <a:r>
              <a:rPr lang="nb-NO" sz="1400" dirty="0"/>
              <a:t>antall dager med lav </a:t>
            </a:r>
            <a:r>
              <a:rPr lang="hu-HU" sz="1400" dirty="0"/>
              <a:t>(&lt; Q</a:t>
            </a:r>
            <a:r>
              <a:rPr lang="hu-HU" sz="1400" baseline="-25000" dirty="0"/>
              <a:t>p90</a:t>
            </a:r>
            <a:r>
              <a:rPr lang="hu-HU" sz="1400" dirty="0"/>
              <a:t>)</a:t>
            </a:r>
            <a:r>
              <a:rPr lang="nb-NO" sz="1400" dirty="0"/>
              <a:t> vannføring</a:t>
            </a:r>
          </a:p>
          <a:p>
            <a:r>
              <a:rPr lang="nb-NO" sz="1400" dirty="0" err="1"/>
              <a:t>Q_max</a:t>
            </a:r>
            <a:r>
              <a:rPr lang="hu-HU" sz="1400" dirty="0"/>
              <a:t>_</a:t>
            </a:r>
            <a:r>
              <a:rPr lang="nb-NO" sz="1400" dirty="0"/>
              <a:t>min:  f</a:t>
            </a:r>
            <a:r>
              <a:rPr lang="hu-HU" sz="1400" dirty="0" err="1"/>
              <a:t>or</a:t>
            </a:r>
            <a:r>
              <a:rPr lang="nb-NO" sz="1400"/>
              <a:t>skjell </a:t>
            </a:r>
            <a:r>
              <a:rPr lang="nb-NO" sz="1400" dirty="0"/>
              <a:t>mellom maks og min Q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F52D90-E58D-5A9B-76D7-378DD7A8E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261" y="1117183"/>
            <a:ext cx="4625413" cy="2336067"/>
          </a:xfrm>
          <a:prstGeom prst="rect">
            <a:avLst/>
          </a:prstGeom>
        </p:spPr>
      </p:pic>
      <p:sp>
        <p:nvSpPr>
          <p:cNvPr id="10" name="Freeform 63">
            <a:extLst>
              <a:ext uri="{FF2B5EF4-FFF2-40B4-BE49-F238E27FC236}">
                <a16:creationId xmlns:a16="http://schemas.microsoft.com/office/drawing/2014/main" id="{1A317367-18FB-D957-ADBC-D5A08EE66EF4}"/>
              </a:ext>
            </a:extLst>
          </p:cNvPr>
          <p:cNvSpPr>
            <a:spLocks noChangeAspect="1"/>
          </p:cNvSpPr>
          <p:nvPr/>
        </p:nvSpPr>
        <p:spPr bwMode="auto">
          <a:xfrm>
            <a:off x="10236354" y="175624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1" name="Freeform 65">
            <a:extLst>
              <a:ext uri="{FF2B5EF4-FFF2-40B4-BE49-F238E27FC236}">
                <a16:creationId xmlns:a16="http://schemas.microsoft.com/office/drawing/2014/main" id="{0F865924-2DD1-6AD6-570D-5C81E8A8D8F7}"/>
              </a:ext>
            </a:extLst>
          </p:cNvPr>
          <p:cNvSpPr>
            <a:spLocks noChangeAspect="1"/>
          </p:cNvSpPr>
          <p:nvPr/>
        </p:nvSpPr>
        <p:spPr bwMode="auto">
          <a:xfrm>
            <a:off x="10275630" y="2462419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75">
            <a:extLst>
              <a:ext uri="{FF2B5EF4-FFF2-40B4-BE49-F238E27FC236}">
                <a16:creationId xmlns:a16="http://schemas.microsoft.com/office/drawing/2014/main" id="{E3E0A94E-10CC-C2E2-317D-DF3CC059BB97}"/>
              </a:ext>
            </a:extLst>
          </p:cNvPr>
          <p:cNvSpPr>
            <a:spLocks noChangeAspect="1"/>
          </p:cNvSpPr>
          <p:nvPr/>
        </p:nvSpPr>
        <p:spPr bwMode="auto">
          <a:xfrm>
            <a:off x="10773877" y="2419078"/>
            <a:ext cx="155971" cy="248841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69290C87-358C-5075-EA4C-864F13ACC5D5}"/>
              </a:ext>
            </a:extLst>
          </p:cNvPr>
          <p:cNvSpPr>
            <a:spLocks noChangeAspect="1"/>
          </p:cNvSpPr>
          <p:nvPr/>
        </p:nvSpPr>
        <p:spPr bwMode="auto">
          <a:xfrm>
            <a:off x="9819051" y="1756245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81">
            <a:extLst>
              <a:ext uri="{FF2B5EF4-FFF2-40B4-BE49-F238E27FC236}">
                <a16:creationId xmlns:a16="http://schemas.microsoft.com/office/drawing/2014/main" id="{DF72A327-8F36-C050-981F-3E28DB5D1F95}"/>
              </a:ext>
            </a:extLst>
          </p:cNvPr>
          <p:cNvSpPr>
            <a:spLocks noChangeAspect="1"/>
          </p:cNvSpPr>
          <p:nvPr/>
        </p:nvSpPr>
        <p:spPr bwMode="auto">
          <a:xfrm>
            <a:off x="11677702" y="1756244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48BE8F48-1993-E204-2BF4-61CED1F5F815}"/>
              </a:ext>
            </a:extLst>
          </p:cNvPr>
          <p:cNvSpPr>
            <a:spLocks noChangeAspect="1"/>
          </p:cNvSpPr>
          <p:nvPr/>
        </p:nvSpPr>
        <p:spPr bwMode="auto">
          <a:xfrm>
            <a:off x="10739039" y="175624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5">
            <a:extLst>
              <a:ext uri="{FF2B5EF4-FFF2-40B4-BE49-F238E27FC236}">
                <a16:creationId xmlns:a16="http://schemas.microsoft.com/office/drawing/2014/main" id="{D28E2B53-BEA7-90B8-FD77-978620349ABE}"/>
              </a:ext>
            </a:extLst>
          </p:cNvPr>
          <p:cNvSpPr>
            <a:spLocks noChangeAspect="1"/>
          </p:cNvSpPr>
          <p:nvPr/>
        </p:nvSpPr>
        <p:spPr bwMode="auto">
          <a:xfrm>
            <a:off x="9829428" y="2473164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8" name="Freeform 81">
            <a:extLst>
              <a:ext uri="{FF2B5EF4-FFF2-40B4-BE49-F238E27FC236}">
                <a16:creationId xmlns:a16="http://schemas.microsoft.com/office/drawing/2014/main" id="{79F5EE78-BF0D-B30A-99C2-F3E560320D1E}"/>
              </a:ext>
            </a:extLst>
          </p:cNvPr>
          <p:cNvSpPr>
            <a:spLocks noChangeAspect="1"/>
          </p:cNvSpPr>
          <p:nvPr/>
        </p:nvSpPr>
        <p:spPr bwMode="auto">
          <a:xfrm>
            <a:off x="10755371" y="31554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9" name="Freeform 81">
            <a:extLst>
              <a:ext uri="{FF2B5EF4-FFF2-40B4-BE49-F238E27FC236}">
                <a16:creationId xmlns:a16="http://schemas.microsoft.com/office/drawing/2014/main" id="{7B10679A-02B7-DCFE-20FD-239523060F63}"/>
              </a:ext>
            </a:extLst>
          </p:cNvPr>
          <p:cNvSpPr>
            <a:spLocks noChangeAspect="1"/>
          </p:cNvSpPr>
          <p:nvPr/>
        </p:nvSpPr>
        <p:spPr bwMode="auto">
          <a:xfrm>
            <a:off x="10236354" y="20903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0" name="Freeform 81">
            <a:extLst>
              <a:ext uri="{FF2B5EF4-FFF2-40B4-BE49-F238E27FC236}">
                <a16:creationId xmlns:a16="http://schemas.microsoft.com/office/drawing/2014/main" id="{8FE3E45E-A437-CD6C-B278-045C2F9337AE}"/>
              </a:ext>
            </a:extLst>
          </p:cNvPr>
          <p:cNvSpPr>
            <a:spLocks noChangeAspect="1"/>
          </p:cNvSpPr>
          <p:nvPr/>
        </p:nvSpPr>
        <p:spPr bwMode="auto">
          <a:xfrm>
            <a:off x="10768276" y="20903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06B93B7F-9DF8-229D-6C09-35DA7B486C1C}"/>
              </a:ext>
            </a:extLst>
          </p:cNvPr>
          <p:cNvSpPr>
            <a:spLocks noChangeAspect="1"/>
          </p:cNvSpPr>
          <p:nvPr/>
        </p:nvSpPr>
        <p:spPr bwMode="auto">
          <a:xfrm>
            <a:off x="9871607" y="210158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2" name="Freeform 63">
            <a:extLst>
              <a:ext uri="{FF2B5EF4-FFF2-40B4-BE49-F238E27FC236}">
                <a16:creationId xmlns:a16="http://schemas.microsoft.com/office/drawing/2014/main" id="{503BAE22-0B7E-99AA-FB0C-060F69CE712F}"/>
              </a:ext>
            </a:extLst>
          </p:cNvPr>
          <p:cNvSpPr>
            <a:spLocks noChangeAspect="1"/>
          </p:cNvSpPr>
          <p:nvPr/>
        </p:nvSpPr>
        <p:spPr bwMode="auto">
          <a:xfrm>
            <a:off x="11672186" y="213375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3" name="Freeform 81">
            <a:extLst>
              <a:ext uri="{FF2B5EF4-FFF2-40B4-BE49-F238E27FC236}">
                <a16:creationId xmlns:a16="http://schemas.microsoft.com/office/drawing/2014/main" id="{6B3102B7-B3BB-CDAA-9BCC-CCD23BA25821}"/>
              </a:ext>
            </a:extLst>
          </p:cNvPr>
          <p:cNvSpPr>
            <a:spLocks noChangeAspect="1"/>
          </p:cNvSpPr>
          <p:nvPr/>
        </p:nvSpPr>
        <p:spPr bwMode="auto">
          <a:xfrm>
            <a:off x="9788019" y="313682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4" name="Freeform 63">
            <a:extLst>
              <a:ext uri="{FF2B5EF4-FFF2-40B4-BE49-F238E27FC236}">
                <a16:creationId xmlns:a16="http://schemas.microsoft.com/office/drawing/2014/main" id="{71C3C80F-087B-8901-25A2-973C9A7D998C}"/>
              </a:ext>
            </a:extLst>
          </p:cNvPr>
          <p:cNvSpPr>
            <a:spLocks noChangeAspect="1"/>
          </p:cNvSpPr>
          <p:nvPr/>
        </p:nvSpPr>
        <p:spPr bwMode="auto">
          <a:xfrm>
            <a:off x="10275630" y="310853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5" name="Freeform 81">
            <a:extLst>
              <a:ext uri="{FF2B5EF4-FFF2-40B4-BE49-F238E27FC236}">
                <a16:creationId xmlns:a16="http://schemas.microsoft.com/office/drawing/2014/main" id="{588AE552-5704-5F3B-2F56-E3527400FC05}"/>
              </a:ext>
            </a:extLst>
          </p:cNvPr>
          <p:cNvSpPr>
            <a:spLocks noChangeAspect="1"/>
          </p:cNvSpPr>
          <p:nvPr/>
        </p:nvSpPr>
        <p:spPr bwMode="auto">
          <a:xfrm>
            <a:off x="11660333" y="31554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6" name="Freeform 81">
            <a:extLst>
              <a:ext uri="{FF2B5EF4-FFF2-40B4-BE49-F238E27FC236}">
                <a16:creationId xmlns:a16="http://schemas.microsoft.com/office/drawing/2014/main" id="{BF78351D-83B6-A3E8-7374-AE28AC87A72E}"/>
              </a:ext>
            </a:extLst>
          </p:cNvPr>
          <p:cNvSpPr>
            <a:spLocks noChangeAspect="1"/>
          </p:cNvSpPr>
          <p:nvPr/>
        </p:nvSpPr>
        <p:spPr bwMode="auto">
          <a:xfrm>
            <a:off x="9825031" y="2790424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7" name="Freeform 81">
            <a:extLst>
              <a:ext uri="{FF2B5EF4-FFF2-40B4-BE49-F238E27FC236}">
                <a16:creationId xmlns:a16="http://schemas.microsoft.com/office/drawing/2014/main" id="{3B4B476E-9CAA-330C-2287-F42A6C774B17}"/>
              </a:ext>
            </a:extLst>
          </p:cNvPr>
          <p:cNvSpPr>
            <a:spLocks noChangeAspect="1"/>
          </p:cNvSpPr>
          <p:nvPr/>
        </p:nvSpPr>
        <p:spPr bwMode="auto">
          <a:xfrm>
            <a:off x="10766071" y="284181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8" name="Freeform 81">
            <a:extLst>
              <a:ext uri="{FF2B5EF4-FFF2-40B4-BE49-F238E27FC236}">
                <a16:creationId xmlns:a16="http://schemas.microsoft.com/office/drawing/2014/main" id="{26F6F4D6-2D0F-D350-0347-AB77D69E905A}"/>
              </a:ext>
            </a:extLst>
          </p:cNvPr>
          <p:cNvSpPr>
            <a:spLocks noChangeAspect="1"/>
          </p:cNvSpPr>
          <p:nvPr/>
        </p:nvSpPr>
        <p:spPr bwMode="auto">
          <a:xfrm>
            <a:off x="11660333" y="280129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9" name="Freeform 63">
            <a:extLst>
              <a:ext uri="{FF2B5EF4-FFF2-40B4-BE49-F238E27FC236}">
                <a16:creationId xmlns:a16="http://schemas.microsoft.com/office/drawing/2014/main" id="{05E78FD3-894A-73D1-B208-7984A96C5415}"/>
              </a:ext>
            </a:extLst>
          </p:cNvPr>
          <p:cNvSpPr>
            <a:spLocks noChangeAspect="1"/>
          </p:cNvSpPr>
          <p:nvPr/>
        </p:nvSpPr>
        <p:spPr bwMode="auto">
          <a:xfrm>
            <a:off x="10291591" y="277741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30" name="Freeform 65">
            <a:extLst>
              <a:ext uri="{FF2B5EF4-FFF2-40B4-BE49-F238E27FC236}">
                <a16:creationId xmlns:a16="http://schemas.microsoft.com/office/drawing/2014/main" id="{9E239C57-6DA5-4A17-D87F-DC55F824FF30}"/>
              </a:ext>
            </a:extLst>
          </p:cNvPr>
          <p:cNvSpPr>
            <a:spLocks noChangeAspect="1"/>
          </p:cNvSpPr>
          <p:nvPr/>
        </p:nvSpPr>
        <p:spPr bwMode="auto">
          <a:xfrm>
            <a:off x="11689007" y="2443674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66217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156D40-2DF2-AFB6-369D-E170BE4B7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09" y="1171775"/>
            <a:ext cx="7712964" cy="5061204"/>
          </a:xfrm>
          <a:prstGeom prst="rect">
            <a:avLst/>
          </a:prstGeom>
        </p:spPr>
      </p:pic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088ADFAE-7FA9-CE1A-8BCF-5FBC551984C9}"/>
              </a:ext>
            </a:extLst>
          </p:cNvPr>
          <p:cNvSpPr txBox="1">
            <a:spLocks/>
          </p:cNvSpPr>
          <p:nvPr/>
        </p:nvSpPr>
        <p:spPr>
          <a:xfrm>
            <a:off x="253187" y="11079"/>
            <a:ext cx="11498453" cy="61394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jordvanninnhold i forhold til basisperioden (%) </a:t>
            </a:r>
            <a:br>
              <a:rPr lang="nb-NO" sz="2000" dirty="0"/>
            </a:br>
            <a:r>
              <a:rPr lang="nb-NO" sz="2000" dirty="0"/>
              <a:t>– tiltakseffekter ved maksimalt implementeringsnivå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7DF112-39DA-B694-F838-DF26EAF0A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158" y="1262824"/>
            <a:ext cx="3880151" cy="2439553"/>
          </a:xfrm>
          <a:prstGeom prst="rect">
            <a:avLst/>
          </a:prstGeom>
        </p:spPr>
      </p:pic>
      <p:sp>
        <p:nvSpPr>
          <p:cNvPr id="11" name="Freeform 63">
            <a:extLst>
              <a:ext uri="{FF2B5EF4-FFF2-40B4-BE49-F238E27FC236}">
                <a16:creationId xmlns:a16="http://schemas.microsoft.com/office/drawing/2014/main" id="{439D5152-8109-1DED-BF4D-A97100198C70}"/>
              </a:ext>
            </a:extLst>
          </p:cNvPr>
          <p:cNvSpPr>
            <a:spLocks noChangeAspect="1"/>
          </p:cNvSpPr>
          <p:nvPr/>
        </p:nvSpPr>
        <p:spPr bwMode="auto">
          <a:xfrm>
            <a:off x="10046779" y="235981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2" name="Freeform 81">
            <a:extLst>
              <a:ext uri="{FF2B5EF4-FFF2-40B4-BE49-F238E27FC236}">
                <a16:creationId xmlns:a16="http://schemas.microsoft.com/office/drawing/2014/main" id="{00322416-EC40-DFA2-FCB5-20EBE45B0FE2}"/>
              </a:ext>
            </a:extLst>
          </p:cNvPr>
          <p:cNvSpPr>
            <a:spLocks noChangeAspect="1"/>
          </p:cNvSpPr>
          <p:nvPr/>
        </p:nvSpPr>
        <p:spPr bwMode="auto">
          <a:xfrm>
            <a:off x="10070536" y="2003491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57DBD7BB-54D1-5FB8-D447-2CC45663A81A}"/>
              </a:ext>
            </a:extLst>
          </p:cNvPr>
          <p:cNvSpPr>
            <a:spLocks noChangeAspect="1"/>
          </p:cNvSpPr>
          <p:nvPr/>
        </p:nvSpPr>
        <p:spPr bwMode="auto">
          <a:xfrm>
            <a:off x="11751640" y="199841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63">
            <a:extLst>
              <a:ext uri="{FF2B5EF4-FFF2-40B4-BE49-F238E27FC236}">
                <a16:creationId xmlns:a16="http://schemas.microsoft.com/office/drawing/2014/main" id="{206E2BEE-4C09-3161-CF6D-2F879CB56509}"/>
              </a:ext>
            </a:extLst>
          </p:cNvPr>
          <p:cNvSpPr>
            <a:spLocks noChangeAspect="1"/>
          </p:cNvSpPr>
          <p:nvPr/>
        </p:nvSpPr>
        <p:spPr bwMode="auto">
          <a:xfrm>
            <a:off x="11767685" y="234864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E2080EEB-8A89-B835-3E3C-3E8BAABAC0F5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234864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6" name="Freeform 63">
            <a:extLst>
              <a:ext uri="{FF2B5EF4-FFF2-40B4-BE49-F238E27FC236}">
                <a16:creationId xmlns:a16="http://schemas.microsoft.com/office/drawing/2014/main" id="{BD320613-CFD4-8A54-D771-4ABEEBE912EC}"/>
              </a:ext>
            </a:extLst>
          </p:cNvPr>
          <p:cNvSpPr>
            <a:spLocks noChangeAspect="1"/>
          </p:cNvSpPr>
          <p:nvPr/>
        </p:nvSpPr>
        <p:spPr bwMode="auto">
          <a:xfrm>
            <a:off x="10046779" y="269931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783F83BE-3010-F068-0FF0-D14C423F8B44}"/>
              </a:ext>
            </a:extLst>
          </p:cNvPr>
          <p:cNvSpPr>
            <a:spLocks noChangeAspect="1"/>
          </p:cNvSpPr>
          <p:nvPr/>
        </p:nvSpPr>
        <p:spPr bwMode="auto">
          <a:xfrm>
            <a:off x="11767685" y="268814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63">
            <a:extLst>
              <a:ext uri="{FF2B5EF4-FFF2-40B4-BE49-F238E27FC236}">
                <a16:creationId xmlns:a16="http://schemas.microsoft.com/office/drawing/2014/main" id="{C6A947E9-7075-1A2C-FC45-ADC4FC5A7F6F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268814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9" name="Freeform 63">
            <a:extLst>
              <a:ext uri="{FF2B5EF4-FFF2-40B4-BE49-F238E27FC236}">
                <a16:creationId xmlns:a16="http://schemas.microsoft.com/office/drawing/2014/main" id="{D020E8ED-F31D-7128-6B12-A39623088233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303743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D3FF93B2-B1A3-0AE6-FD51-5BB386461DEA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335712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C0A5ACE8-29F8-9D80-C48D-A7907624C8F4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10052277" y="302878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2" name="Freeform 63">
            <a:extLst>
              <a:ext uri="{FF2B5EF4-FFF2-40B4-BE49-F238E27FC236}">
                <a16:creationId xmlns:a16="http://schemas.microsoft.com/office/drawing/2014/main" id="{BDC923A5-C5C1-FE5A-CFFE-9883E603F646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10073305" y="336046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3" name="Freeform 63">
            <a:extLst>
              <a:ext uri="{FF2B5EF4-FFF2-40B4-BE49-F238E27FC236}">
                <a16:creationId xmlns:a16="http://schemas.microsoft.com/office/drawing/2014/main" id="{5ECCD819-4AB0-AB2D-50DF-2E75F70D1D3F}"/>
              </a:ext>
            </a:extLst>
          </p:cNvPr>
          <p:cNvSpPr>
            <a:spLocks noChangeAspect="1"/>
          </p:cNvSpPr>
          <p:nvPr/>
        </p:nvSpPr>
        <p:spPr bwMode="auto">
          <a:xfrm rot="10649961">
            <a:off x="11773182" y="306417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4" name="Freeform 63">
            <a:extLst>
              <a:ext uri="{FF2B5EF4-FFF2-40B4-BE49-F238E27FC236}">
                <a16:creationId xmlns:a16="http://schemas.microsoft.com/office/drawing/2014/main" id="{6D9E2CB4-0FA4-2050-B573-02DA8A27C0B2}"/>
              </a:ext>
            </a:extLst>
          </p:cNvPr>
          <p:cNvSpPr>
            <a:spLocks noChangeAspect="1"/>
          </p:cNvSpPr>
          <p:nvPr/>
        </p:nvSpPr>
        <p:spPr bwMode="auto">
          <a:xfrm rot="10649961">
            <a:off x="11799694" y="3389720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9708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BBA1E6-2480-0191-A2EB-BEAB2CEE1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4" y="1041779"/>
            <a:ext cx="7682484" cy="5189220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39EF41B-2E88-DE26-536B-B20FAD641DA1}"/>
              </a:ext>
            </a:extLst>
          </p:cNvPr>
          <p:cNvSpPr txBox="1">
            <a:spLocks/>
          </p:cNvSpPr>
          <p:nvPr/>
        </p:nvSpPr>
        <p:spPr>
          <a:xfrm>
            <a:off x="346773" y="31404"/>
            <a:ext cx="11498453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tap av jordpartikkel og næringsstoffer i forhold til basisperioden (%)</a:t>
            </a:r>
            <a:br>
              <a:rPr lang="nb-NO" sz="2000" dirty="0"/>
            </a:br>
            <a:r>
              <a:rPr lang="nb-NO" sz="2000" dirty="0"/>
              <a:t>– tiltakseffekter ved maksimalt implementeringsnivå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21255F-6B46-D84C-7A35-0AD112B44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324" y="1041779"/>
            <a:ext cx="3956902" cy="2264985"/>
          </a:xfrm>
          <a:prstGeom prst="rect">
            <a:avLst/>
          </a:prstGeom>
        </p:spPr>
      </p:pic>
      <p:sp>
        <p:nvSpPr>
          <p:cNvPr id="6" name="Freeform 81">
            <a:extLst>
              <a:ext uri="{FF2B5EF4-FFF2-40B4-BE49-F238E27FC236}">
                <a16:creationId xmlns:a16="http://schemas.microsoft.com/office/drawing/2014/main" id="{4F5D19BE-6D20-BBB7-9AAA-20A7E11A6CC1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7" y="2877261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7" name="Freeform 63">
            <a:extLst>
              <a:ext uri="{FF2B5EF4-FFF2-40B4-BE49-F238E27FC236}">
                <a16:creationId xmlns:a16="http://schemas.microsoft.com/office/drawing/2014/main" id="{5C69DA31-B85E-4E68-EC92-94797E67B714}"/>
              </a:ext>
            </a:extLst>
          </p:cNvPr>
          <p:cNvSpPr>
            <a:spLocks noChangeAspect="1"/>
          </p:cNvSpPr>
          <p:nvPr/>
        </p:nvSpPr>
        <p:spPr bwMode="auto">
          <a:xfrm>
            <a:off x="9800339" y="204091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8" name="Freeform 81">
            <a:extLst>
              <a:ext uri="{FF2B5EF4-FFF2-40B4-BE49-F238E27FC236}">
                <a16:creationId xmlns:a16="http://schemas.microsoft.com/office/drawing/2014/main" id="{8591ABB2-739A-F327-431F-E070BE7DE4DE}"/>
              </a:ext>
            </a:extLst>
          </p:cNvPr>
          <p:cNvSpPr>
            <a:spLocks noChangeAspect="1"/>
          </p:cNvSpPr>
          <p:nvPr/>
        </p:nvSpPr>
        <p:spPr bwMode="auto">
          <a:xfrm>
            <a:off x="9847607" y="2927257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9" name="Freeform 81">
            <a:extLst>
              <a:ext uri="{FF2B5EF4-FFF2-40B4-BE49-F238E27FC236}">
                <a16:creationId xmlns:a16="http://schemas.microsoft.com/office/drawing/2014/main" id="{25669FB0-2681-C139-ECAD-8DD0290AB0DD}"/>
              </a:ext>
            </a:extLst>
          </p:cNvPr>
          <p:cNvSpPr>
            <a:spLocks noChangeAspect="1"/>
          </p:cNvSpPr>
          <p:nvPr/>
        </p:nvSpPr>
        <p:spPr bwMode="auto">
          <a:xfrm>
            <a:off x="9850726" y="249230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" name="Freeform 81">
            <a:extLst>
              <a:ext uri="{FF2B5EF4-FFF2-40B4-BE49-F238E27FC236}">
                <a16:creationId xmlns:a16="http://schemas.microsoft.com/office/drawing/2014/main" id="{E5EF9430-1045-DC5F-DEE8-45A78637FA60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9" y="2040913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" name="Freeform 81">
            <a:extLst>
              <a:ext uri="{FF2B5EF4-FFF2-40B4-BE49-F238E27FC236}">
                <a16:creationId xmlns:a16="http://schemas.microsoft.com/office/drawing/2014/main" id="{8B494FF2-183D-174B-AD87-21F844F6DDF0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8" y="2515017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81">
            <a:extLst>
              <a:ext uri="{FF2B5EF4-FFF2-40B4-BE49-F238E27FC236}">
                <a16:creationId xmlns:a16="http://schemas.microsoft.com/office/drawing/2014/main" id="{D76FA51A-41C8-F438-112A-11CC95771147}"/>
              </a:ext>
            </a:extLst>
          </p:cNvPr>
          <p:cNvSpPr>
            <a:spLocks noChangeAspect="1"/>
          </p:cNvSpPr>
          <p:nvPr/>
        </p:nvSpPr>
        <p:spPr bwMode="auto">
          <a:xfrm>
            <a:off x="10409916" y="2964392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27C34EAE-11E5-584D-FCDD-7FF0862635F9}"/>
              </a:ext>
            </a:extLst>
          </p:cNvPr>
          <p:cNvSpPr>
            <a:spLocks noChangeAspect="1"/>
          </p:cNvSpPr>
          <p:nvPr/>
        </p:nvSpPr>
        <p:spPr bwMode="auto">
          <a:xfrm>
            <a:off x="10404000" y="2495301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81">
            <a:extLst>
              <a:ext uri="{FF2B5EF4-FFF2-40B4-BE49-F238E27FC236}">
                <a16:creationId xmlns:a16="http://schemas.microsoft.com/office/drawing/2014/main" id="{D4712F2F-81C2-CEE9-6651-7EE5D3F96467}"/>
              </a:ext>
            </a:extLst>
          </p:cNvPr>
          <p:cNvSpPr>
            <a:spLocks noChangeAspect="1"/>
          </p:cNvSpPr>
          <p:nvPr/>
        </p:nvSpPr>
        <p:spPr bwMode="auto">
          <a:xfrm>
            <a:off x="11467815" y="2497347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5" name="Freeform 81">
            <a:extLst>
              <a:ext uri="{FF2B5EF4-FFF2-40B4-BE49-F238E27FC236}">
                <a16:creationId xmlns:a16="http://schemas.microsoft.com/office/drawing/2014/main" id="{9B38D9A1-0712-3BE9-51DA-AA231B980A76}"/>
              </a:ext>
            </a:extLst>
          </p:cNvPr>
          <p:cNvSpPr>
            <a:spLocks noChangeAspect="1"/>
          </p:cNvSpPr>
          <p:nvPr/>
        </p:nvSpPr>
        <p:spPr bwMode="auto">
          <a:xfrm>
            <a:off x="11468435" y="2040913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81BCEA8E-552A-0446-8C75-7D5B2C10B9F8}"/>
              </a:ext>
            </a:extLst>
          </p:cNvPr>
          <p:cNvSpPr>
            <a:spLocks noChangeAspect="1"/>
          </p:cNvSpPr>
          <p:nvPr/>
        </p:nvSpPr>
        <p:spPr bwMode="auto">
          <a:xfrm>
            <a:off x="10873109" y="204091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81">
            <a:extLst>
              <a:ext uri="{FF2B5EF4-FFF2-40B4-BE49-F238E27FC236}">
                <a16:creationId xmlns:a16="http://schemas.microsoft.com/office/drawing/2014/main" id="{9A47FD15-0BCE-F518-5EE7-9957C52132AD}"/>
              </a:ext>
            </a:extLst>
          </p:cNvPr>
          <p:cNvSpPr>
            <a:spLocks noChangeAspect="1"/>
          </p:cNvSpPr>
          <p:nvPr/>
        </p:nvSpPr>
        <p:spPr bwMode="auto">
          <a:xfrm>
            <a:off x="11467815" y="2940884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70241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A1F8C8-4735-AD79-CBDF-67D363FC42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620" y="192024"/>
            <a:ext cx="10556621" cy="400286"/>
          </a:xfrm>
        </p:spPr>
        <p:txBody>
          <a:bodyPr/>
          <a:lstStyle/>
          <a:p>
            <a:pPr algn="ctr"/>
            <a:r>
              <a:rPr lang="nb-NO" sz="1800" dirty="0"/>
              <a:t>Demonstrasjon av usikkerhet i modelleringsresultater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3DD651-E8F9-12EA-B372-C4421EADB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1" y="924299"/>
            <a:ext cx="7257461" cy="44570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66A3F-F249-0A55-FFBE-68AE9670BCDA}"/>
              </a:ext>
            </a:extLst>
          </p:cNvPr>
          <p:cNvSpPr txBox="1"/>
          <p:nvPr/>
        </p:nvSpPr>
        <p:spPr>
          <a:xfrm>
            <a:off x="7571688" y="924299"/>
            <a:ext cx="4506011" cy="414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Kilder av usikkerhet:</a:t>
            </a:r>
          </a:p>
          <a:p>
            <a:endParaRPr lang="nb-NO" b="1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Usikkerhet i inngangsdata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Tidsmessige endringer i parametere (f.eks. jordegenskaper etc.)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Romlig variabilitet av parametere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Forenklinger i modellstruktur/ligninger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Forutsetninger som ble gjort under oppsett av modellen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hu-HU" dirty="0">
                <a:solidFill>
                  <a:schemeClr val="bg1"/>
                </a:solidFill>
              </a:rPr>
              <a:t>U</a:t>
            </a:r>
            <a:r>
              <a:rPr lang="nb-NO" dirty="0">
                <a:solidFill>
                  <a:schemeClr val="bg1"/>
                </a:solidFill>
              </a:rPr>
              <a:t>sikkerhet i referansedata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dirty="0">
              <a:solidFill>
                <a:schemeClr val="bg1"/>
              </a:solidFill>
            </a:endParaRPr>
          </a:p>
          <a:p>
            <a:endParaRPr lang="nb-NO" dirty="0">
              <a:solidFill>
                <a:schemeClr val="bg1"/>
              </a:solidFill>
            </a:endParaRPr>
          </a:p>
          <a:p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753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76B0B05-4347-BC76-78DB-F3AF9A2FA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" y="614172"/>
            <a:ext cx="10905072" cy="575005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604460-3972-3538-DE2B-12FF548AE1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44" y="147473"/>
            <a:ext cx="11498453" cy="638030"/>
          </a:xfrm>
        </p:spPr>
        <p:txBody>
          <a:bodyPr/>
          <a:lstStyle/>
          <a:p>
            <a:r>
              <a:rPr lang="hu-HU" sz="2000" dirty="0" err="1"/>
              <a:t>Endringer</a:t>
            </a:r>
            <a:r>
              <a:rPr lang="hu-HU" sz="2000" dirty="0"/>
              <a:t> i de </a:t>
            </a:r>
            <a:r>
              <a:rPr lang="hu-HU" sz="2000" dirty="0" err="1"/>
              <a:t>hidrologiske</a:t>
            </a:r>
            <a:r>
              <a:rPr lang="hu-HU" sz="2000" dirty="0"/>
              <a:t> </a:t>
            </a:r>
            <a:r>
              <a:rPr lang="hu-HU" sz="2000" dirty="0" err="1"/>
              <a:t>patameterne</a:t>
            </a:r>
            <a:r>
              <a:rPr lang="hu-HU" sz="2000" dirty="0"/>
              <a:t> i </a:t>
            </a:r>
            <a:r>
              <a:rPr lang="hu-HU" sz="2000" dirty="0" err="1"/>
              <a:t>forhold</a:t>
            </a:r>
            <a:r>
              <a:rPr lang="hu-HU" sz="2000" dirty="0"/>
              <a:t> </a:t>
            </a:r>
            <a:r>
              <a:rPr lang="hu-HU" sz="2000" dirty="0" err="1"/>
              <a:t>til</a:t>
            </a:r>
            <a:r>
              <a:rPr lang="hu-HU" sz="2000" dirty="0"/>
              <a:t> </a:t>
            </a:r>
            <a:r>
              <a:rPr lang="hu-HU" sz="2000" dirty="0" err="1"/>
              <a:t>basisperioden</a:t>
            </a:r>
            <a:r>
              <a:rPr lang="hu-HU" sz="2000" dirty="0"/>
              <a:t> (%)</a:t>
            </a:r>
            <a:endParaRPr lang="nb-NO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1757A2-2D7C-CF91-B597-4D2AF223041D}"/>
              </a:ext>
            </a:extLst>
          </p:cNvPr>
          <p:cNvSpPr txBox="1"/>
          <p:nvPr/>
        </p:nvSpPr>
        <p:spPr>
          <a:xfrm>
            <a:off x="7735824" y="1141738"/>
            <a:ext cx="4352544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nb-NO" sz="1600" dirty="0" err="1"/>
              <a:t>Q_høy_dag</a:t>
            </a:r>
            <a:r>
              <a:rPr lang="nb-NO" sz="1600" dirty="0"/>
              <a:t>: antall dager med høy vannføring</a:t>
            </a:r>
          </a:p>
          <a:p>
            <a:r>
              <a:rPr lang="nb-NO" sz="1600" dirty="0" err="1"/>
              <a:t>Q_lav_dag</a:t>
            </a:r>
            <a:r>
              <a:rPr lang="nb-NO" sz="1600" dirty="0"/>
              <a:t>:  antall dager med lav vannføring</a:t>
            </a:r>
          </a:p>
          <a:p>
            <a:r>
              <a:rPr lang="nb-NO" sz="1600" dirty="0" err="1"/>
              <a:t>Q_maxmin</a:t>
            </a:r>
            <a:r>
              <a:rPr lang="nb-NO" sz="1600" dirty="0"/>
              <a:t>:  forskjell mellom maks og min Q</a:t>
            </a:r>
          </a:p>
          <a:p>
            <a:r>
              <a:rPr lang="nb-NO" sz="1600" dirty="0" err="1"/>
              <a:t>JV_mai</a:t>
            </a:r>
            <a:r>
              <a:rPr lang="nb-NO" sz="1600" dirty="0"/>
              <a:t>:       jordvanninnhold i mai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0DCF68-D564-1B7A-F666-E80580628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44" y="758452"/>
            <a:ext cx="2259688" cy="93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1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DFFAF1-91EA-E2AA-8749-E792A5E2308C}"/>
              </a:ext>
            </a:extLst>
          </p:cNvPr>
          <p:cNvSpPr txBox="1"/>
          <p:nvPr/>
        </p:nvSpPr>
        <p:spPr>
          <a:xfrm>
            <a:off x="98706" y="100305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800" b="1" dirty="0">
                <a:solidFill>
                  <a:srgbClr val="245850"/>
                </a:solidFill>
                <a:latin typeface="Georgia" panose="02040502050405020303" pitchFamily="18" charset="0"/>
                <a:ea typeface="+mj-ea"/>
                <a:cs typeface="+mj-cs"/>
              </a:rPr>
              <a:t>Impact of agriculture on water quality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182D10-A33E-0B60-8703-83F5BAF7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" y="6182138"/>
            <a:ext cx="575785" cy="5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6AB928-0DB0-BD85-510F-943EE2771BBE}"/>
              </a:ext>
            </a:extLst>
          </p:cNvPr>
          <p:cNvSpPr txBox="1"/>
          <p:nvPr/>
        </p:nvSpPr>
        <p:spPr>
          <a:xfrm>
            <a:off x="386598" y="3675417"/>
            <a:ext cx="5325774" cy="186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Local field-scale experiments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Data mining and analyses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Catchment and sub-catchment scale </a:t>
            </a:r>
            <a:br>
              <a:rPr lang="en-GB" sz="2000" dirty="0"/>
            </a:br>
            <a:r>
              <a:rPr lang="en-GB" sz="2000" dirty="0"/>
              <a:t>assessments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BBB68-2F8B-17AE-6231-3BC09C517132}"/>
              </a:ext>
            </a:extLst>
          </p:cNvPr>
          <p:cNvSpPr txBox="1"/>
          <p:nvPr/>
        </p:nvSpPr>
        <p:spPr>
          <a:xfrm>
            <a:off x="386598" y="880972"/>
            <a:ext cx="5325774" cy="222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000" b="1" dirty="0"/>
              <a:t>WE KNOW MUCH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soil tillage practices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crop management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Effects of mitigation measures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Impact of ongoing climate change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AA76CDA-1C67-3A61-2C62-A9CA849D382F}"/>
              </a:ext>
            </a:extLst>
          </p:cNvPr>
          <p:cNvSpPr/>
          <p:nvPr/>
        </p:nvSpPr>
        <p:spPr>
          <a:xfrm>
            <a:off x="2651760" y="3299251"/>
            <a:ext cx="238539" cy="544099"/>
          </a:xfrm>
          <a:prstGeom prst="down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09979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B3208E-C523-56B0-B897-9740A9B1F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1" y="933255"/>
            <a:ext cx="8006881" cy="4925534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0BBD344-1C9A-45D4-28C6-07A042BB0956}"/>
              </a:ext>
            </a:extLst>
          </p:cNvPr>
          <p:cNvSpPr txBox="1">
            <a:spLocks/>
          </p:cNvSpPr>
          <p:nvPr/>
        </p:nvSpPr>
        <p:spPr>
          <a:xfrm>
            <a:off x="346773" y="131360"/>
            <a:ext cx="11498453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2000" dirty="0"/>
              <a:t>Endringer i tap av jordpartikkel og næringsstoffer i forhold til basisperioden (%)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5306A0-347E-53B3-7B1E-78E296B5C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28" y="1049908"/>
            <a:ext cx="1756403" cy="7253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CF8E52D-0A7B-6B0B-14E2-B0D8D36E5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989" y="982730"/>
            <a:ext cx="3742280" cy="3099076"/>
          </a:xfrm>
          <a:prstGeom prst="rect">
            <a:avLst/>
          </a:prstGeom>
        </p:spPr>
      </p:pic>
      <p:sp>
        <p:nvSpPr>
          <p:cNvPr id="6" name="Freeform 81">
            <a:extLst>
              <a:ext uri="{FF2B5EF4-FFF2-40B4-BE49-F238E27FC236}">
                <a16:creationId xmlns:a16="http://schemas.microsoft.com/office/drawing/2014/main" id="{FBB55E7C-A3A8-B59F-13FD-6201AE89F7AF}"/>
              </a:ext>
            </a:extLst>
          </p:cNvPr>
          <p:cNvSpPr>
            <a:spLocks noChangeAspect="1"/>
          </p:cNvSpPr>
          <p:nvPr/>
        </p:nvSpPr>
        <p:spPr bwMode="auto">
          <a:xfrm>
            <a:off x="10220382" y="1775253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7" name="Freeform 81">
            <a:extLst>
              <a:ext uri="{FF2B5EF4-FFF2-40B4-BE49-F238E27FC236}">
                <a16:creationId xmlns:a16="http://schemas.microsoft.com/office/drawing/2014/main" id="{81138671-369D-188D-4792-DBAEFF764E69}"/>
              </a:ext>
            </a:extLst>
          </p:cNvPr>
          <p:cNvSpPr>
            <a:spLocks noChangeAspect="1"/>
          </p:cNvSpPr>
          <p:nvPr/>
        </p:nvSpPr>
        <p:spPr bwMode="auto">
          <a:xfrm>
            <a:off x="10249846" y="296121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8" name="Freeform 63">
            <a:extLst>
              <a:ext uri="{FF2B5EF4-FFF2-40B4-BE49-F238E27FC236}">
                <a16:creationId xmlns:a16="http://schemas.microsoft.com/office/drawing/2014/main" id="{0081E84B-25F1-8436-8187-70E3CC5C7127}"/>
              </a:ext>
            </a:extLst>
          </p:cNvPr>
          <p:cNvSpPr>
            <a:spLocks noChangeAspect="1"/>
          </p:cNvSpPr>
          <p:nvPr/>
        </p:nvSpPr>
        <p:spPr bwMode="auto">
          <a:xfrm>
            <a:off x="10863682" y="1786491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9" name="Freeform 81">
            <a:extLst>
              <a:ext uri="{FF2B5EF4-FFF2-40B4-BE49-F238E27FC236}">
                <a16:creationId xmlns:a16="http://schemas.microsoft.com/office/drawing/2014/main" id="{6356701E-1719-B3FF-0172-BC33B5017EFB}"/>
              </a:ext>
            </a:extLst>
          </p:cNvPr>
          <p:cNvSpPr>
            <a:spLocks noChangeAspect="1"/>
          </p:cNvSpPr>
          <p:nvPr/>
        </p:nvSpPr>
        <p:spPr bwMode="auto">
          <a:xfrm>
            <a:off x="10231831" y="220937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" name="Freeform 81">
            <a:extLst>
              <a:ext uri="{FF2B5EF4-FFF2-40B4-BE49-F238E27FC236}">
                <a16:creationId xmlns:a16="http://schemas.microsoft.com/office/drawing/2014/main" id="{099FE1B3-8B4C-2914-644A-B9E5951B1842}"/>
              </a:ext>
            </a:extLst>
          </p:cNvPr>
          <p:cNvSpPr>
            <a:spLocks noChangeAspect="1"/>
          </p:cNvSpPr>
          <p:nvPr/>
        </p:nvSpPr>
        <p:spPr bwMode="auto">
          <a:xfrm>
            <a:off x="11552524" y="220937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" name="Freeform 81">
            <a:extLst>
              <a:ext uri="{FF2B5EF4-FFF2-40B4-BE49-F238E27FC236}">
                <a16:creationId xmlns:a16="http://schemas.microsoft.com/office/drawing/2014/main" id="{B3D0ECEC-01F6-57D6-9C04-7E5813027A85}"/>
              </a:ext>
            </a:extLst>
          </p:cNvPr>
          <p:cNvSpPr>
            <a:spLocks noChangeAspect="1"/>
          </p:cNvSpPr>
          <p:nvPr/>
        </p:nvSpPr>
        <p:spPr bwMode="auto">
          <a:xfrm>
            <a:off x="10220382" y="257811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C64F6B47-204E-0CD9-B9B1-8EE729C4505F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297245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3" name="Freeform 63">
            <a:extLst>
              <a:ext uri="{FF2B5EF4-FFF2-40B4-BE49-F238E27FC236}">
                <a16:creationId xmlns:a16="http://schemas.microsoft.com/office/drawing/2014/main" id="{79FBBB05-9559-340A-6292-C1C18900016C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257811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4" name="Freeform 63">
            <a:extLst>
              <a:ext uri="{FF2B5EF4-FFF2-40B4-BE49-F238E27FC236}">
                <a16:creationId xmlns:a16="http://schemas.microsoft.com/office/drawing/2014/main" id="{4F9DAAA4-18A3-D16C-F854-F0EFB5474F11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297245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E2466651-2B4E-E4C2-64FE-0CD15B55B556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2578111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6" name="Freeform 63">
            <a:extLst>
              <a:ext uri="{FF2B5EF4-FFF2-40B4-BE49-F238E27FC236}">
                <a16:creationId xmlns:a16="http://schemas.microsoft.com/office/drawing/2014/main" id="{A4116813-1F9C-EC2F-D61F-86082D2D2A3B}"/>
              </a:ext>
            </a:extLst>
          </p:cNvPr>
          <p:cNvSpPr>
            <a:spLocks noChangeAspect="1"/>
          </p:cNvSpPr>
          <p:nvPr/>
        </p:nvSpPr>
        <p:spPr bwMode="auto">
          <a:xfrm>
            <a:off x="10247798" y="370272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93BF8EF2-2933-673E-D0EA-10B1EEB0A8FB}"/>
              </a:ext>
            </a:extLst>
          </p:cNvPr>
          <p:cNvSpPr>
            <a:spLocks noChangeAspect="1"/>
          </p:cNvSpPr>
          <p:nvPr/>
        </p:nvSpPr>
        <p:spPr bwMode="auto">
          <a:xfrm>
            <a:off x="10271788" y="335285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63">
            <a:extLst>
              <a:ext uri="{FF2B5EF4-FFF2-40B4-BE49-F238E27FC236}">
                <a16:creationId xmlns:a16="http://schemas.microsoft.com/office/drawing/2014/main" id="{F1582A82-4EFF-BE45-1FC9-4361B7F315E5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338583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9" name="Freeform 63">
            <a:extLst>
              <a:ext uri="{FF2B5EF4-FFF2-40B4-BE49-F238E27FC236}">
                <a16:creationId xmlns:a16="http://schemas.microsoft.com/office/drawing/2014/main" id="{57382F9C-2A57-9559-9615-52C99CFA5E59}"/>
              </a:ext>
            </a:extLst>
          </p:cNvPr>
          <p:cNvSpPr>
            <a:spLocks noChangeAspect="1"/>
          </p:cNvSpPr>
          <p:nvPr/>
        </p:nvSpPr>
        <p:spPr bwMode="auto">
          <a:xfrm>
            <a:off x="10919506" y="370272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3C22E867-D988-56D4-4A9F-7B39ABE0AA1C}"/>
              </a:ext>
            </a:extLst>
          </p:cNvPr>
          <p:cNvSpPr>
            <a:spLocks noChangeAspect="1"/>
          </p:cNvSpPr>
          <p:nvPr/>
        </p:nvSpPr>
        <p:spPr bwMode="auto">
          <a:xfrm>
            <a:off x="11552524" y="374793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6D91D739-3EA6-9C79-6ECA-6E42A5EE4423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335285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151627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78780F2-F91E-B25A-91AA-3A0C1D2A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062" y="1168522"/>
            <a:ext cx="7547705" cy="477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447C46-D6EA-DF8E-A9F6-850C4D948A00}"/>
              </a:ext>
            </a:extLst>
          </p:cNvPr>
          <p:cNvSpPr txBox="1">
            <a:spLocks/>
          </p:cNvSpPr>
          <p:nvPr/>
        </p:nvSpPr>
        <p:spPr>
          <a:xfrm>
            <a:off x="3070713" y="279448"/>
            <a:ext cx="5016599" cy="7303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hu-HU" altLang="nb-NO" sz="2800" b="1" dirty="0" err="1"/>
              <a:t>Thank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you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for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the</a:t>
            </a:r>
            <a:r>
              <a:rPr lang="hu-HU" altLang="nb-NO" sz="2800" b="1" dirty="0"/>
              <a:t> </a:t>
            </a:r>
            <a:r>
              <a:rPr lang="hu-HU" altLang="nb-NO" sz="2800" b="1" dirty="0" err="1"/>
              <a:t>attention</a:t>
            </a:r>
            <a:r>
              <a:rPr lang="hu-HU" altLang="nb-NO" sz="2800" b="1" dirty="0"/>
              <a:t>! </a:t>
            </a:r>
            <a:endParaRPr lang="en-US" alt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3901060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EF1FD88-248F-28A1-3B44-9B804268B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" r="1917" b="28533"/>
          <a:stretch/>
        </p:blipFill>
        <p:spPr>
          <a:xfrm>
            <a:off x="648053" y="818075"/>
            <a:ext cx="6288956" cy="1450259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3CDBD4-B5C6-CE12-B5DC-84A5E67E85C8}"/>
              </a:ext>
            </a:extLst>
          </p:cNvPr>
          <p:cNvSpPr txBox="1">
            <a:spLocks/>
          </p:cNvSpPr>
          <p:nvPr/>
        </p:nvSpPr>
        <p:spPr>
          <a:xfrm>
            <a:off x="5259630" y="8407"/>
            <a:ext cx="6932370" cy="3977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hu-HU" dirty="0" err="1">
                <a:solidFill>
                  <a:srgbClr val="558E7D"/>
                </a:solidFill>
              </a:rPr>
              <a:t>Some</a:t>
            </a:r>
            <a:r>
              <a:rPr lang="hu-HU" dirty="0">
                <a:solidFill>
                  <a:srgbClr val="558E7D"/>
                </a:solidFill>
              </a:rPr>
              <a:t> </a:t>
            </a:r>
            <a:r>
              <a:rPr lang="hu-HU" dirty="0" err="1">
                <a:solidFill>
                  <a:srgbClr val="558E7D"/>
                </a:solidFill>
              </a:rPr>
              <a:t>examples</a:t>
            </a:r>
            <a:r>
              <a:rPr lang="hu-HU" dirty="0">
                <a:solidFill>
                  <a:srgbClr val="558E7D"/>
                </a:solidFill>
              </a:rPr>
              <a:t> of </a:t>
            </a:r>
            <a:r>
              <a:rPr lang="hu-HU" dirty="0" err="1">
                <a:solidFill>
                  <a:srgbClr val="558E7D"/>
                </a:solidFill>
              </a:rPr>
              <a:t>practical</a:t>
            </a:r>
            <a:r>
              <a:rPr lang="hu-HU" dirty="0">
                <a:solidFill>
                  <a:srgbClr val="558E7D"/>
                </a:solidFill>
              </a:rPr>
              <a:t> </a:t>
            </a:r>
            <a:r>
              <a:rPr lang="hu-HU" dirty="0" err="1">
                <a:solidFill>
                  <a:srgbClr val="558E7D"/>
                </a:solidFill>
              </a:rPr>
              <a:t>experience</a:t>
            </a:r>
            <a:r>
              <a:rPr lang="hu-HU" dirty="0">
                <a:solidFill>
                  <a:srgbClr val="558E7D"/>
                </a:solidFill>
              </a:rPr>
              <a:t> / </a:t>
            </a:r>
            <a:r>
              <a:rPr lang="hu-HU" dirty="0" err="1">
                <a:solidFill>
                  <a:srgbClr val="558E7D"/>
                </a:solidFill>
              </a:rPr>
              <a:t>knowledge</a:t>
            </a:r>
            <a:endParaRPr lang="nb-NO" dirty="0">
              <a:solidFill>
                <a:srgbClr val="558E7D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A2D01B-5284-CA40-6449-32CD4127E8EC}"/>
              </a:ext>
            </a:extLst>
          </p:cNvPr>
          <p:cNvSpPr txBox="1"/>
          <p:nvPr/>
        </p:nvSpPr>
        <p:spPr>
          <a:xfrm>
            <a:off x="648053" y="1888535"/>
            <a:ext cx="2596566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dirty="0" err="1">
                <a:solidFill>
                  <a:schemeClr val="bg1"/>
                </a:solidFill>
              </a:rPr>
              <a:t>Sources</a:t>
            </a:r>
            <a:r>
              <a:rPr lang="hu-HU" sz="1200" dirty="0">
                <a:solidFill>
                  <a:schemeClr val="bg1"/>
                </a:solidFill>
              </a:rPr>
              <a:t>: NICRA, </a:t>
            </a:r>
            <a:r>
              <a:rPr lang="hu-HU" sz="1200" dirty="0" err="1">
                <a:solidFill>
                  <a:schemeClr val="bg1"/>
                </a:solidFill>
              </a:rPr>
              <a:t>FreePic</a:t>
            </a:r>
            <a:r>
              <a:rPr lang="hu-HU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E119F9F-168B-2151-9D63-2A4E2A2FE9CE}"/>
              </a:ext>
            </a:extLst>
          </p:cNvPr>
          <p:cNvGrpSpPr/>
          <p:nvPr/>
        </p:nvGrpSpPr>
        <p:grpSpPr>
          <a:xfrm>
            <a:off x="7981825" y="806303"/>
            <a:ext cx="3337451" cy="1450259"/>
            <a:chOff x="5567616" y="2037173"/>
            <a:chExt cx="3337451" cy="1507236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B4370D8-1561-F9E5-9331-564A3ED45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7616" y="2037173"/>
              <a:ext cx="3337451" cy="1507236"/>
            </a:xfrm>
            <a:prstGeom prst="rect">
              <a:avLst/>
            </a:prstGeom>
          </p:spPr>
        </p:pic>
        <p:sp>
          <p:nvSpPr>
            <p:cNvPr id="8" name="Freeform 63">
              <a:extLst>
                <a:ext uri="{FF2B5EF4-FFF2-40B4-BE49-F238E27FC236}">
                  <a16:creationId xmlns:a16="http://schemas.microsoft.com/office/drawing/2014/main" id="{D96D2D59-08C7-9072-E18A-87CCCD80B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366" y="2434954"/>
              <a:ext cx="206375" cy="331788"/>
            </a:xfrm>
            <a:custGeom>
              <a:avLst/>
              <a:gdLst>
                <a:gd name="T0" fmla="*/ 0 w 130"/>
                <a:gd name="T1" fmla="*/ 65 h 209"/>
                <a:gd name="T2" fmla="*/ 65 w 130"/>
                <a:gd name="T3" fmla="*/ 0 h 209"/>
                <a:gd name="T4" fmla="*/ 130 w 130"/>
                <a:gd name="T5" fmla="*/ 65 h 209"/>
                <a:gd name="T6" fmla="*/ 98 w 130"/>
                <a:gd name="T7" fmla="*/ 65 h 209"/>
                <a:gd name="T8" fmla="*/ 98 w 130"/>
                <a:gd name="T9" fmla="*/ 209 h 209"/>
                <a:gd name="T10" fmla="*/ 33 w 130"/>
                <a:gd name="T11" fmla="*/ 209 h 209"/>
                <a:gd name="T12" fmla="*/ 33 w 130"/>
                <a:gd name="T13" fmla="*/ 65 h 209"/>
                <a:gd name="T14" fmla="*/ 0 w 130"/>
                <a:gd name="T15" fmla="*/ 6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9">
                  <a:moveTo>
                    <a:pt x="0" y="65"/>
                  </a:moveTo>
                  <a:lnTo>
                    <a:pt x="65" y="0"/>
                  </a:lnTo>
                  <a:lnTo>
                    <a:pt x="130" y="65"/>
                  </a:lnTo>
                  <a:lnTo>
                    <a:pt x="98" y="65"/>
                  </a:lnTo>
                  <a:lnTo>
                    <a:pt x="98" y="209"/>
                  </a:lnTo>
                  <a:lnTo>
                    <a:pt x="33" y="209"/>
                  </a:lnTo>
                  <a:lnTo>
                    <a:pt x="33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dirty="0">
                <a:solidFill>
                  <a:srgbClr val="558E7D"/>
                </a:solidFill>
              </a:endParaRPr>
            </a:p>
          </p:txBody>
        </p:sp>
        <p:sp>
          <p:nvSpPr>
            <p:cNvPr id="9" name="Freeform 65">
              <a:extLst>
                <a:ext uri="{FF2B5EF4-FFF2-40B4-BE49-F238E27FC236}">
                  <a16:creationId xmlns:a16="http://schemas.microsoft.com/office/drawing/2014/main" id="{7D8B55A1-0204-3701-ACE7-07A8FF52B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063" y="2823959"/>
              <a:ext cx="209550" cy="331788"/>
            </a:xfrm>
            <a:custGeom>
              <a:avLst/>
              <a:gdLst>
                <a:gd name="T0" fmla="*/ 132 w 132"/>
                <a:gd name="T1" fmla="*/ 143 h 209"/>
                <a:gd name="T2" fmla="*/ 66 w 132"/>
                <a:gd name="T3" fmla="*/ 209 h 209"/>
                <a:gd name="T4" fmla="*/ 0 w 132"/>
                <a:gd name="T5" fmla="*/ 143 h 209"/>
                <a:gd name="T6" fmla="*/ 33 w 132"/>
                <a:gd name="T7" fmla="*/ 143 h 209"/>
                <a:gd name="T8" fmla="*/ 33 w 132"/>
                <a:gd name="T9" fmla="*/ 0 h 209"/>
                <a:gd name="T10" fmla="*/ 99 w 132"/>
                <a:gd name="T11" fmla="*/ 0 h 209"/>
                <a:gd name="T12" fmla="*/ 99 w 132"/>
                <a:gd name="T13" fmla="*/ 143 h 209"/>
                <a:gd name="T14" fmla="*/ 132 w 132"/>
                <a:gd name="T15" fmla="*/ 14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09">
                  <a:moveTo>
                    <a:pt x="132" y="143"/>
                  </a:moveTo>
                  <a:lnTo>
                    <a:pt x="66" y="209"/>
                  </a:lnTo>
                  <a:lnTo>
                    <a:pt x="0" y="143"/>
                  </a:lnTo>
                  <a:lnTo>
                    <a:pt x="33" y="143"/>
                  </a:lnTo>
                  <a:lnTo>
                    <a:pt x="33" y="0"/>
                  </a:lnTo>
                  <a:lnTo>
                    <a:pt x="99" y="0"/>
                  </a:lnTo>
                  <a:lnTo>
                    <a:pt x="99" y="143"/>
                  </a:lnTo>
                  <a:lnTo>
                    <a:pt x="132" y="14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>
                <a:solidFill>
                  <a:srgbClr val="558E7D"/>
                </a:solidFill>
              </a:endParaRPr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0A0145C0-F6F3-FAC1-087B-AAF62BA54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969" y="2811151"/>
              <a:ext cx="207963" cy="331788"/>
            </a:xfrm>
            <a:custGeom>
              <a:avLst/>
              <a:gdLst>
                <a:gd name="T0" fmla="*/ 0 w 131"/>
                <a:gd name="T1" fmla="*/ 66 h 209"/>
                <a:gd name="T2" fmla="*/ 65 w 131"/>
                <a:gd name="T3" fmla="*/ 0 h 209"/>
                <a:gd name="T4" fmla="*/ 131 w 131"/>
                <a:gd name="T5" fmla="*/ 66 h 209"/>
                <a:gd name="T6" fmla="*/ 98 w 131"/>
                <a:gd name="T7" fmla="*/ 66 h 209"/>
                <a:gd name="T8" fmla="*/ 98 w 131"/>
                <a:gd name="T9" fmla="*/ 209 h 209"/>
                <a:gd name="T10" fmla="*/ 33 w 131"/>
                <a:gd name="T11" fmla="*/ 209 h 209"/>
                <a:gd name="T12" fmla="*/ 33 w 131"/>
                <a:gd name="T13" fmla="*/ 66 h 209"/>
                <a:gd name="T14" fmla="*/ 0 w 131"/>
                <a:gd name="T15" fmla="*/ 6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209">
                  <a:moveTo>
                    <a:pt x="0" y="66"/>
                  </a:moveTo>
                  <a:lnTo>
                    <a:pt x="65" y="0"/>
                  </a:lnTo>
                  <a:lnTo>
                    <a:pt x="131" y="66"/>
                  </a:lnTo>
                  <a:lnTo>
                    <a:pt x="98" y="66"/>
                  </a:lnTo>
                  <a:lnTo>
                    <a:pt x="98" y="209"/>
                  </a:lnTo>
                  <a:lnTo>
                    <a:pt x="33" y="209"/>
                  </a:lnTo>
                  <a:lnTo>
                    <a:pt x="33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>
                <a:solidFill>
                  <a:srgbClr val="558E7D"/>
                </a:solidFill>
              </a:endParaRPr>
            </a:p>
          </p:txBody>
        </p:sp>
        <p:sp>
          <p:nvSpPr>
            <p:cNvPr id="11" name="Freeform 79">
              <a:extLst>
                <a:ext uri="{FF2B5EF4-FFF2-40B4-BE49-F238E27FC236}">
                  <a16:creationId xmlns:a16="http://schemas.microsoft.com/office/drawing/2014/main" id="{623D4329-218D-DFDB-21C4-185A4AA93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969" y="3155747"/>
              <a:ext cx="206375" cy="333375"/>
            </a:xfrm>
            <a:custGeom>
              <a:avLst/>
              <a:gdLst>
                <a:gd name="T0" fmla="*/ 0 w 130"/>
                <a:gd name="T1" fmla="*/ 65 h 210"/>
                <a:gd name="T2" fmla="*/ 65 w 130"/>
                <a:gd name="T3" fmla="*/ 0 h 210"/>
                <a:gd name="T4" fmla="*/ 130 w 130"/>
                <a:gd name="T5" fmla="*/ 65 h 210"/>
                <a:gd name="T6" fmla="*/ 97 w 130"/>
                <a:gd name="T7" fmla="*/ 65 h 210"/>
                <a:gd name="T8" fmla="*/ 97 w 130"/>
                <a:gd name="T9" fmla="*/ 210 h 210"/>
                <a:gd name="T10" fmla="*/ 32 w 130"/>
                <a:gd name="T11" fmla="*/ 210 h 210"/>
                <a:gd name="T12" fmla="*/ 32 w 130"/>
                <a:gd name="T13" fmla="*/ 65 h 210"/>
                <a:gd name="T14" fmla="*/ 0 w 130"/>
                <a:gd name="T15" fmla="*/ 6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10">
                  <a:moveTo>
                    <a:pt x="0" y="65"/>
                  </a:moveTo>
                  <a:lnTo>
                    <a:pt x="65" y="0"/>
                  </a:lnTo>
                  <a:lnTo>
                    <a:pt x="130" y="65"/>
                  </a:lnTo>
                  <a:lnTo>
                    <a:pt x="97" y="65"/>
                  </a:lnTo>
                  <a:lnTo>
                    <a:pt x="97" y="210"/>
                  </a:lnTo>
                  <a:lnTo>
                    <a:pt x="32" y="210"/>
                  </a:lnTo>
                  <a:lnTo>
                    <a:pt x="32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>
                <a:solidFill>
                  <a:srgbClr val="558E7D"/>
                </a:solidFill>
              </a:endParaRPr>
            </a:p>
          </p:txBody>
        </p:sp>
        <p:sp>
          <p:nvSpPr>
            <p:cNvPr id="12" name="Freeform 81">
              <a:extLst>
                <a:ext uri="{FF2B5EF4-FFF2-40B4-BE49-F238E27FC236}">
                  <a16:creationId xmlns:a16="http://schemas.microsoft.com/office/drawing/2014/main" id="{D831D5BD-A4F0-18A2-34E6-E64D98132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7110" y="2434954"/>
              <a:ext cx="207963" cy="331788"/>
            </a:xfrm>
            <a:custGeom>
              <a:avLst/>
              <a:gdLst>
                <a:gd name="T0" fmla="*/ 131 w 131"/>
                <a:gd name="T1" fmla="*/ 143 h 209"/>
                <a:gd name="T2" fmla="*/ 65 w 131"/>
                <a:gd name="T3" fmla="*/ 209 h 209"/>
                <a:gd name="T4" fmla="*/ 0 w 131"/>
                <a:gd name="T5" fmla="*/ 143 h 209"/>
                <a:gd name="T6" fmla="*/ 33 w 131"/>
                <a:gd name="T7" fmla="*/ 143 h 209"/>
                <a:gd name="T8" fmla="*/ 33 w 131"/>
                <a:gd name="T9" fmla="*/ 0 h 209"/>
                <a:gd name="T10" fmla="*/ 98 w 131"/>
                <a:gd name="T11" fmla="*/ 0 h 209"/>
                <a:gd name="T12" fmla="*/ 98 w 131"/>
                <a:gd name="T13" fmla="*/ 143 h 209"/>
                <a:gd name="T14" fmla="*/ 131 w 131"/>
                <a:gd name="T15" fmla="*/ 14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209">
                  <a:moveTo>
                    <a:pt x="131" y="143"/>
                  </a:moveTo>
                  <a:lnTo>
                    <a:pt x="65" y="209"/>
                  </a:lnTo>
                  <a:lnTo>
                    <a:pt x="0" y="143"/>
                  </a:lnTo>
                  <a:lnTo>
                    <a:pt x="33" y="143"/>
                  </a:lnTo>
                  <a:lnTo>
                    <a:pt x="33" y="0"/>
                  </a:lnTo>
                  <a:lnTo>
                    <a:pt x="98" y="0"/>
                  </a:lnTo>
                  <a:lnTo>
                    <a:pt x="98" y="143"/>
                  </a:lnTo>
                  <a:lnTo>
                    <a:pt x="131" y="143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>
                <a:solidFill>
                  <a:srgbClr val="558E7D"/>
                </a:solidFill>
              </a:endParaRPr>
            </a:p>
          </p:txBody>
        </p:sp>
        <p:sp>
          <p:nvSpPr>
            <p:cNvPr id="13" name="Freeform 65">
              <a:extLst>
                <a:ext uri="{FF2B5EF4-FFF2-40B4-BE49-F238E27FC236}">
                  <a16:creationId xmlns:a16="http://schemas.microsoft.com/office/drawing/2014/main" id="{407E4498-B506-3C02-14FB-C99EBE0F5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063" y="3196400"/>
              <a:ext cx="209550" cy="331788"/>
            </a:xfrm>
            <a:custGeom>
              <a:avLst/>
              <a:gdLst>
                <a:gd name="T0" fmla="*/ 132 w 132"/>
                <a:gd name="T1" fmla="*/ 143 h 209"/>
                <a:gd name="T2" fmla="*/ 66 w 132"/>
                <a:gd name="T3" fmla="*/ 209 h 209"/>
                <a:gd name="T4" fmla="*/ 0 w 132"/>
                <a:gd name="T5" fmla="*/ 143 h 209"/>
                <a:gd name="T6" fmla="*/ 33 w 132"/>
                <a:gd name="T7" fmla="*/ 143 h 209"/>
                <a:gd name="T8" fmla="*/ 33 w 132"/>
                <a:gd name="T9" fmla="*/ 0 h 209"/>
                <a:gd name="T10" fmla="*/ 99 w 132"/>
                <a:gd name="T11" fmla="*/ 0 h 209"/>
                <a:gd name="T12" fmla="*/ 99 w 132"/>
                <a:gd name="T13" fmla="*/ 143 h 209"/>
                <a:gd name="T14" fmla="*/ 132 w 132"/>
                <a:gd name="T15" fmla="*/ 14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09">
                  <a:moveTo>
                    <a:pt x="132" y="143"/>
                  </a:moveTo>
                  <a:lnTo>
                    <a:pt x="66" y="209"/>
                  </a:lnTo>
                  <a:lnTo>
                    <a:pt x="0" y="143"/>
                  </a:lnTo>
                  <a:lnTo>
                    <a:pt x="33" y="143"/>
                  </a:lnTo>
                  <a:lnTo>
                    <a:pt x="33" y="0"/>
                  </a:lnTo>
                  <a:lnTo>
                    <a:pt x="99" y="0"/>
                  </a:lnTo>
                  <a:lnTo>
                    <a:pt x="99" y="143"/>
                  </a:lnTo>
                  <a:lnTo>
                    <a:pt x="132" y="14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>
                <a:solidFill>
                  <a:srgbClr val="558E7D"/>
                </a:solidFill>
              </a:endParaRPr>
            </a:p>
          </p:txBody>
        </p:sp>
      </p:grp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0CC2BDB-CF67-D6DC-D085-B6E18B9E32EA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25456" y="393619"/>
            <a:ext cx="10933113" cy="472164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/>
            </a:pPr>
            <a:r>
              <a:rPr lang="en-US" b="1" dirty="0">
                <a:solidFill>
                  <a:srgbClr val="558E7D"/>
                </a:solidFill>
              </a:rPr>
              <a:t>Soil tillage: from intensive to extensive systems  - increase in water retention and reduction of N losses</a:t>
            </a:r>
            <a:endParaRPr lang="hu-HU" b="1" dirty="0">
              <a:solidFill>
                <a:srgbClr val="558E7D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4A5E2C55-B7EC-2CF9-0A50-AC897AF0E8C2}"/>
              </a:ext>
            </a:extLst>
          </p:cNvPr>
          <p:cNvSpPr/>
          <p:nvPr/>
        </p:nvSpPr>
        <p:spPr>
          <a:xfrm>
            <a:off x="7196456" y="1222835"/>
            <a:ext cx="547997" cy="322101"/>
          </a:xfrm>
          <a:prstGeom prst="rightArrow">
            <a:avLst/>
          </a:prstGeom>
          <a:solidFill>
            <a:srgbClr val="00A490"/>
          </a:solidFill>
          <a:ln>
            <a:solidFill>
              <a:srgbClr val="00A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0550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EF1FD88-248F-28A1-3B44-9B804268B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" r="1917" b="28533"/>
          <a:stretch/>
        </p:blipFill>
        <p:spPr>
          <a:xfrm>
            <a:off x="648053" y="818075"/>
            <a:ext cx="6288956" cy="1450259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3CDBD4-B5C6-CE12-B5DC-84A5E67E85C8}"/>
              </a:ext>
            </a:extLst>
          </p:cNvPr>
          <p:cNvSpPr txBox="1">
            <a:spLocks/>
          </p:cNvSpPr>
          <p:nvPr/>
        </p:nvSpPr>
        <p:spPr>
          <a:xfrm>
            <a:off x="5259630" y="8407"/>
            <a:ext cx="6932370" cy="3977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hu-HU" dirty="0" err="1">
                <a:solidFill>
                  <a:srgbClr val="558E7D"/>
                </a:solidFill>
              </a:rPr>
              <a:t>Some</a:t>
            </a:r>
            <a:r>
              <a:rPr lang="hu-HU" dirty="0">
                <a:solidFill>
                  <a:srgbClr val="558E7D"/>
                </a:solidFill>
              </a:rPr>
              <a:t> </a:t>
            </a:r>
            <a:r>
              <a:rPr lang="hu-HU" dirty="0" err="1">
                <a:solidFill>
                  <a:srgbClr val="558E7D"/>
                </a:solidFill>
              </a:rPr>
              <a:t>examples</a:t>
            </a:r>
            <a:r>
              <a:rPr lang="hu-HU" dirty="0">
                <a:solidFill>
                  <a:srgbClr val="558E7D"/>
                </a:solidFill>
              </a:rPr>
              <a:t> of </a:t>
            </a:r>
            <a:r>
              <a:rPr lang="hu-HU" dirty="0" err="1">
                <a:solidFill>
                  <a:srgbClr val="558E7D"/>
                </a:solidFill>
              </a:rPr>
              <a:t>practical</a:t>
            </a:r>
            <a:r>
              <a:rPr lang="hu-HU" dirty="0">
                <a:solidFill>
                  <a:srgbClr val="558E7D"/>
                </a:solidFill>
              </a:rPr>
              <a:t> </a:t>
            </a:r>
            <a:r>
              <a:rPr lang="hu-HU" dirty="0" err="1">
                <a:solidFill>
                  <a:srgbClr val="558E7D"/>
                </a:solidFill>
              </a:rPr>
              <a:t>experience</a:t>
            </a:r>
            <a:r>
              <a:rPr lang="hu-HU" dirty="0">
                <a:solidFill>
                  <a:srgbClr val="558E7D"/>
                </a:solidFill>
              </a:rPr>
              <a:t> / </a:t>
            </a:r>
            <a:r>
              <a:rPr lang="hu-HU" dirty="0" err="1">
                <a:solidFill>
                  <a:srgbClr val="558E7D"/>
                </a:solidFill>
              </a:rPr>
              <a:t>knowledge</a:t>
            </a:r>
            <a:endParaRPr lang="nb-NO" dirty="0">
              <a:solidFill>
                <a:srgbClr val="558E7D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A2D01B-5284-CA40-6449-32CD4127E8EC}"/>
              </a:ext>
            </a:extLst>
          </p:cNvPr>
          <p:cNvSpPr txBox="1"/>
          <p:nvPr/>
        </p:nvSpPr>
        <p:spPr>
          <a:xfrm>
            <a:off x="648053" y="1888535"/>
            <a:ext cx="2596566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dirty="0" err="1">
                <a:solidFill>
                  <a:schemeClr val="bg1"/>
                </a:solidFill>
              </a:rPr>
              <a:t>Sources</a:t>
            </a:r>
            <a:r>
              <a:rPr lang="hu-HU" sz="1200" dirty="0">
                <a:solidFill>
                  <a:schemeClr val="bg1"/>
                </a:solidFill>
              </a:rPr>
              <a:t>: NICRA, </a:t>
            </a:r>
            <a:r>
              <a:rPr lang="hu-HU" sz="1200" dirty="0" err="1">
                <a:solidFill>
                  <a:schemeClr val="bg1"/>
                </a:solidFill>
              </a:rPr>
              <a:t>FreePic</a:t>
            </a:r>
            <a:r>
              <a:rPr lang="hu-HU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0CC2BDB-CF67-D6DC-D085-B6E18B9E32EA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25456" y="393619"/>
            <a:ext cx="10933113" cy="472164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/>
            </a:pPr>
            <a:r>
              <a:rPr lang="en-US" b="1" dirty="0">
                <a:solidFill>
                  <a:srgbClr val="558E7D"/>
                </a:solidFill>
              </a:rPr>
              <a:t>Soil tillage: from intensive to extensive systems  - increase in water retention and reduction of N losses</a:t>
            </a:r>
            <a:endParaRPr lang="hu-HU" b="1" dirty="0">
              <a:solidFill>
                <a:srgbClr val="558E7D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377882A-9F88-53CE-5FD8-167BDD070987}"/>
              </a:ext>
            </a:extLst>
          </p:cNvPr>
          <p:cNvSpPr txBox="1">
            <a:spLocks/>
          </p:cNvSpPr>
          <p:nvPr/>
        </p:nvSpPr>
        <p:spPr>
          <a:xfrm>
            <a:off x="36629" y="2376824"/>
            <a:ext cx="10933113" cy="472164"/>
          </a:xfrm>
          <a:prstGeom prst="roundRect">
            <a:avLst>
              <a:gd name="adj" fmla="val 3131"/>
            </a:avLst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 startAt="2"/>
            </a:pPr>
            <a:r>
              <a:rPr lang="hu-HU" b="1" dirty="0" err="1">
                <a:solidFill>
                  <a:srgbClr val="558E7D"/>
                </a:solidFill>
              </a:rPr>
              <a:t>Land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use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change</a:t>
            </a:r>
            <a:r>
              <a:rPr lang="hu-HU" b="1" dirty="0">
                <a:solidFill>
                  <a:srgbClr val="558E7D"/>
                </a:solidFill>
              </a:rPr>
              <a:t>: </a:t>
            </a:r>
            <a:r>
              <a:rPr lang="hu-HU" b="1" dirty="0" err="1">
                <a:solidFill>
                  <a:srgbClr val="558E7D"/>
                </a:solidFill>
              </a:rPr>
              <a:t>from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arable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to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grassland</a:t>
            </a:r>
            <a:r>
              <a:rPr lang="hu-HU" b="1" dirty="0">
                <a:solidFill>
                  <a:srgbClr val="558E7D"/>
                </a:solidFill>
              </a:rPr>
              <a:t>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36C608-2B71-2E45-2073-7951C74F82C8}"/>
              </a:ext>
            </a:extLst>
          </p:cNvPr>
          <p:cNvGrpSpPr/>
          <p:nvPr/>
        </p:nvGrpSpPr>
        <p:grpSpPr>
          <a:xfrm>
            <a:off x="6455582" y="1543204"/>
            <a:ext cx="5579052" cy="4474843"/>
            <a:chOff x="6455582" y="1543204"/>
            <a:chExt cx="5579052" cy="4474843"/>
          </a:xfrm>
        </p:grpSpPr>
        <p:sp>
          <p:nvSpPr>
            <p:cNvPr id="43" name="Arrow: Right 42">
              <a:extLst>
                <a:ext uri="{FF2B5EF4-FFF2-40B4-BE49-F238E27FC236}">
                  <a16:creationId xmlns:a16="http://schemas.microsoft.com/office/drawing/2014/main" id="{C5D7E5CA-0A3F-7FE1-BD1B-A5DA27720FF3}"/>
                </a:ext>
              </a:extLst>
            </p:cNvPr>
            <p:cNvSpPr/>
            <p:nvPr/>
          </p:nvSpPr>
          <p:spPr>
            <a:xfrm>
              <a:off x="6455582" y="3285822"/>
              <a:ext cx="547997" cy="322101"/>
            </a:xfrm>
            <a:prstGeom prst="rightArrow">
              <a:avLst/>
            </a:prstGeom>
            <a:solidFill>
              <a:srgbClr val="00A490"/>
            </a:solidFill>
            <a:ln>
              <a:solidFill>
                <a:srgbClr val="00A4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dirty="0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56A47B4-EA18-4AD2-2A3F-04A2044FDB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0705" y="1543204"/>
              <a:ext cx="4303929" cy="4474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5AF0EB9B-02DE-9ADC-A572-D86E4D6F571C}"/>
              </a:ext>
            </a:extLst>
          </p:cNvPr>
          <p:cNvSpPr/>
          <p:nvPr/>
        </p:nvSpPr>
        <p:spPr>
          <a:xfrm>
            <a:off x="10588682" y="3958407"/>
            <a:ext cx="1458497" cy="2616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DA72ADD-D2C4-09B6-555C-5DC14B359D3C}"/>
              </a:ext>
            </a:extLst>
          </p:cNvPr>
          <p:cNvSpPr/>
          <p:nvPr/>
        </p:nvSpPr>
        <p:spPr>
          <a:xfrm>
            <a:off x="7778073" y="4799190"/>
            <a:ext cx="1458497" cy="2340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258239-9DDB-5B6A-8484-74A4166A72E6}"/>
              </a:ext>
            </a:extLst>
          </p:cNvPr>
          <p:cNvSpPr txBox="1"/>
          <p:nvPr/>
        </p:nvSpPr>
        <p:spPr>
          <a:xfrm>
            <a:off x="8021200" y="6080423"/>
            <a:ext cx="41708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100" dirty="0">
                <a:solidFill>
                  <a:schemeClr val="bg1"/>
                </a:solidFill>
              </a:rPr>
              <a:t>www.frontiersin.org/articles/10.3389/fsufs.2021.706142/full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B2D50B-5F40-D714-EDCA-394500D6D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53" y="2766794"/>
            <a:ext cx="2430126" cy="12422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5FB81-E30D-42D3-4F51-29A4B12C26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3291" y="2766794"/>
            <a:ext cx="2430126" cy="124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5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EF1FD88-248F-28A1-3B44-9B804268B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" r="1917" b="28533"/>
          <a:stretch/>
        </p:blipFill>
        <p:spPr>
          <a:xfrm>
            <a:off x="648053" y="818075"/>
            <a:ext cx="6288956" cy="1450259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3CDBD4-B5C6-CE12-B5DC-84A5E67E85C8}"/>
              </a:ext>
            </a:extLst>
          </p:cNvPr>
          <p:cNvSpPr txBox="1">
            <a:spLocks/>
          </p:cNvSpPr>
          <p:nvPr/>
        </p:nvSpPr>
        <p:spPr>
          <a:xfrm>
            <a:off x="648052" y="8407"/>
            <a:ext cx="11184283" cy="3977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rgbClr val="558E7D"/>
                </a:solidFill>
              </a:rPr>
              <a:t>Some examples of practical experience / knowledge</a:t>
            </a:r>
            <a:r>
              <a:rPr lang="hu-HU" b="1" dirty="0">
                <a:solidFill>
                  <a:srgbClr val="558E7D"/>
                </a:solidFill>
              </a:rPr>
              <a:t> – in-</a:t>
            </a:r>
            <a:r>
              <a:rPr lang="hu-HU" b="1" dirty="0" err="1">
                <a:solidFill>
                  <a:srgbClr val="558E7D"/>
                </a:solidFill>
              </a:rPr>
              <a:t>field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measures</a:t>
            </a:r>
            <a:r>
              <a:rPr lang="hu-HU" b="1" dirty="0">
                <a:solidFill>
                  <a:srgbClr val="558E7D"/>
                </a:solidFill>
              </a:rPr>
              <a:t>  </a:t>
            </a:r>
            <a:endParaRPr lang="en-US" b="1" dirty="0">
              <a:solidFill>
                <a:srgbClr val="558E7D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A2D01B-5284-CA40-6449-32CD4127E8EC}"/>
              </a:ext>
            </a:extLst>
          </p:cNvPr>
          <p:cNvSpPr txBox="1"/>
          <p:nvPr/>
        </p:nvSpPr>
        <p:spPr>
          <a:xfrm>
            <a:off x="648053" y="1888535"/>
            <a:ext cx="2596566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dirty="0" err="1">
                <a:solidFill>
                  <a:schemeClr val="bg1"/>
                </a:solidFill>
              </a:rPr>
              <a:t>Sources</a:t>
            </a:r>
            <a:r>
              <a:rPr lang="hu-HU" sz="1200" dirty="0">
                <a:solidFill>
                  <a:schemeClr val="bg1"/>
                </a:solidFill>
              </a:rPr>
              <a:t>: NICRA, </a:t>
            </a:r>
            <a:r>
              <a:rPr lang="hu-HU" sz="1200" dirty="0" err="1">
                <a:solidFill>
                  <a:schemeClr val="bg1"/>
                </a:solidFill>
              </a:rPr>
              <a:t>FreePic</a:t>
            </a:r>
            <a:r>
              <a:rPr lang="hu-HU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0CC2BDB-CF67-D6DC-D085-B6E18B9E32EA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25456" y="393619"/>
            <a:ext cx="10933113" cy="472164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/>
            </a:pPr>
            <a:r>
              <a:rPr lang="en-US" b="1" dirty="0">
                <a:solidFill>
                  <a:srgbClr val="558E7D"/>
                </a:solidFill>
              </a:rPr>
              <a:t>Soil tillage</a:t>
            </a:r>
            <a:r>
              <a:rPr lang="en-US" dirty="0">
                <a:solidFill>
                  <a:srgbClr val="558E7D"/>
                </a:solidFill>
              </a:rPr>
              <a:t>: from intensive to extensive systems  - increase in water retention and reduction of N losses</a:t>
            </a:r>
            <a:endParaRPr lang="hu-HU" dirty="0">
              <a:solidFill>
                <a:srgbClr val="558E7D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377882A-9F88-53CE-5FD8-167BDD070987}"/>
              </a:ext>
            </a:extLst>
          </p:cNvPr>
          <p:cNvSpPr txBox="1">
            <a:spLocks/>
          </p:cNvSpPr>
          <p:nvPr/>
        </p:nvSpPr>
        <p:spPr>
          <a:xfrm>
            <a:off x="36629" y="2376824"/>
            <a:ext cx="10933113" cy="472164"/>
          </a:xfrm>
          <a:prstGeom prst="roundRect">
            <a:avLst>
              <a:gd name="adj" fmla="val 3131"/>
            </a:avLst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 startAt="2"/>
            </a:pPr>
            <a:r>
              <a:rPr lang="en-US" b="1" dirty="0">
                <a:solidFill>
                  <a:srgbClr val="558E7D"/>
                </a:solidFill>
              </a:rPr>
              <a:t>Land use change: </a:t>
            </a:r>
            <a:r>
              <a:rPr lang="en-US" dirty="0">
                <a:solidFill>
                  <a:srgbClr val="558E7D"/>
                </a:solidFill>
              </a:rPr>
              <a:t>from arable to grassland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C410292-7069-024F-0DF0-15E6E6869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53" y="2766794"/>
            <a:ext cx="2430126" cy="124221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466B29D-AEFE-44DB-6E8A-3FAC23295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3291" y="2766794"/>
            <a:ext cx="2430126" cy="124221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173D2-E1E1-9709-7DE7-E480816E85C8}"/>
              </a:ext>
            </a:extLst>
          </p:cNvPr>
          <p:cNvSpPr txBox="1">
            <a:spLocks/>
          </p:cNvSpPr>
          <p:nvPr/>
        </p:nvSpPr>
        <p:spPr>
          <a:xfrm>
            <a:off x="36630" y="4123947"/>
            <a:ext cx="3207990" cy="472164"/>
          </a:xfrm>
          <a:prstGeom prst="roundRect">
            <a:avLst>
              <a:gd name="adj" fmla="val 3131"/>
            </a:avLst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 startAt="3"/>
            </a:pPr>
            <a:r>
              <a:rPr lang="en-US" b="1" dirty="0">
                <a:solidFill>
                  <a:srgbClr val="558E7D"/>
                </a:solidFill>
              </a:rPr>
              <a:t>Winter cropping / stubble </a:t>
            </a:r>
            <a:endParaRPr lang="en-US" dirty="0">
              <a:solidFill>
                <a:srgbClr val="558E7D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5E16A4-E8CC-000B-9B47-0DBC236D1D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053" y="4527736"/>
            <a:ext cx="2430126" cy="1348705"/>
          </a:xfrm>
          <a:prstGeom prst="rect">
            <a:avLst/>
          </a:prstGeom>
        </p:spPr>
      </p:pic>
      <p:pic>
        <p:nvPicPr>
          <p:cNvPr id="1026" name="Picture 2" descr="Little Snow Stubble Field Winter Photographed Stock Photo 384590170 |  Shutterstock">
            <a:extLst>
              <a:ext uri="{FF2B5EF4-FFF2-40B4-BE49-F238E27FC236}">
                <a16:creationId xmlns:a16="http://schemas.microsoft.com/office/drawing/2014/main" id="{1BA52667-C8DD-36A3-F240-08DB62E69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255" y="4398983"/>
            <a:ext cx="2481162" cy="156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0F71BB6-106C-65D1-B1F6-7184D5971ADA}"/>
              </a:ext>
            </a:extLst>
          </p:cNvPr>
          <p:cNvSpPr/>
          <p:nvPr/>
        </p:nvSpPr>
        <p:spPr>
          <a:xfrm>
            <a:off x="6937009" y="4879987"/>
            <a:ext cx="547997" cy="322101"/>
          </a:xfrm>
          <a:prstGeom prst="rightArrow">
            <a:avLst/>
          </a:prstGeom>
          <a:solidFill>
            <a:srgbClr val="00A490"/>
          </a:solidFill>
          <a:ln>
            <a:solidFill>
              <a:srgbClr val="00A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2074AA-C753-4553-F97E-FD1BE0E8AE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095" y="4123947"/>
            <a:ext cx="3435858" cy="1936680"/>
          </a:xfrm>
          <a:prstGeom prst="rect">
            <a:avLst/>
          </a:prstGeom>
        </p:spPr>
      </p:pic>
      <p:sp>
        <p:nvSpPr>
          <p:cNvPr id="11" name="Freeform 63">
            <a:extLst>
              <a:ext uri="{FF2B5EF4-FFF2-40B4-BE49-F238E27FC236}">
                <a16:creationId xmlns:a16="http://schemas.microsoft.com/office/drawing/2014/main" id="{1B4BB003-B5AA-184C-BFD3-9E8A73F6A2D9}"/>
              </a:ext>
            </a:extLst>
          </p:cNvPr>
          <p:cNvSpPr>
            <a:spLocks/>
          </p:cNvSpPr>
          <p:nvPr/>
        </p:nvSpPr>
        <p:spPr bwMode="auto">
          <a:xfrm>
            <a:off x="9839427" y="5688788"/>
            <a:ext cx="206375" cy="331788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8E91F785-00F6-7F76-099C-B46A887229F3}"/>
              </a:ext>
            </a:extLst>
          </p:cNvPr>
          <p:cNvSpPr>
            <a:spLocks/>
          </p:cNvSpPr>
          <p:nvPr/>
        </p:nvSpPr>
        <p:spPr bwMode="auto">
          <a:xfrm>
            <a:off x="10092512" y="5316950"/>
            <a:ext cx="206375" cy="331788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3" name="Freeform 65">
            <a:extLst>
              <a:ext uri="{FF2B5EF4-FFF2-40B4-BE49-F238E27FC236}">
                <a16:creationId xmlns:a16="http://schemas.microsoft.com/office/drawing/2014/main" id="{F299DCB1-D369-31DB-4286-15CBF0A166D7}"/>
              </a:ext>
            </a:extLst>
          </p:cNvPr>
          <p:cNvSpPr>
            <a:spLocks/>
          </p:cNvSpPr>
          <p:nvPr/>
        </p:nvSpPr>
        <p:spPr bwMode="auto">
          <a:xfrm>
            <a:off x="10267964" y="4927359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65">
            <a:extLst>
              <a:ext uri="{FF2B5EF4-FFF2-40B4-BE49-F238E27FC236}">
                <a16:creationId xmlns:a16="http://schemas.microsoft.com/office/drawing/2014/main" id="{538542BD-5714-EA09-DABD-45C1B3731476}"/>
              </a:ext>
            </a:extLst>
          </p:cNvPr>
          <p:cNvSpPr>
            <a:spLocks/>
          </p:cNvSpPr>
          <p:nvPr/>
        </p:nvSpPr>
        <p:spPr bwMode="auto">
          <a:xfrm>
            <a:off x="10391815" y="4548199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5" name="Freeform 75">
            <a:extLst>
              <a:ext uri="{FF2B5EF4-FFF2-40B4-BE49-F238E27FC236}">
                <a16:creationId xmlns:a16="http://schemas.microsoft.com/office/drawing/2014/main" id="{22BA00BD-1218-F82E-C490-7E7894B6730E}"/>
              </a:ext>
            </a:extLst>
          </p:cNvPr>
          <p:cNvSpPr>
            <a:spLocks/>
          </p:cNvSpPr>
          <p:nvPr/>
        </p:nvSpPr>
        <p:spPr bwMode="auto">
          <a:xfrm>
            <a:off x="11016790" y="4906378"/>
            <a:ext cx="207963" cy="331788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6" name="Freeform 75">
            <a:extLst>
              <a:ext uri="{FF2B5EF4-FFF2-40B4-BE49-F238E27FC236}">
                <a16:creationId xmlns:a16="http://schemas.microsoft.com/office/drawing/2014/main" id="{471B00BE-59F0-34FE-85EB-38D5D27DD5E9}"/>
              </a:ext>
            </a:extLst>
          </p:cNvPr>
          <p:cNvSpPr>
            <a:spLocks/>
          </p:cNvSpPr>
          <p:nvPr/>
        </p:nvSpPr>
        <p:spPr bwMode="auto">
          <a:xfrm>
            <a:off x="10854587" y="4536658"/>
            <a:ext cx="207963" cy="331788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7" name="Freeform 81">
            <a:extLst>
              <a:ext uri="{FF2B5EF4-FFF2-40B4-BE49-F238E27FC236}">
                <a16:creationId xmlns:a16="http://schemas.microsoft.com/office/drawing/2014/main" id="{5B5F8DAC-7CB7-FEA8-B6C9-4F933EF22316}"/>
              </a:ext>
            </a:extLst>
          </p:cNvPr>
          <p:cNvSpPr>
            <a:spLocks/>
          </p:cNvSpPr>
          <p:nvPr/>
        </p:nvSpPr>
        <p:spPr bwMode="auto">
          <a:xfrm>
            <a:off x="11469184" y="5651342"/>
            <a:ext cx="207963" cy="331788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8" name="Freeform 81">
            <a:extLst>
              <a:ext uri="{FF2B5EF4-FFF2-40B4-BE49-F238E27FC236}">
                <a16:creationId xmlns:a16="http://schemas.microsoft.com/office/drawing/2014/main" id="{35BF0E54-DBCC-B8B6-1A30-8002B1F88304}"/>
              </a:ext>
            </a:extLst>
          </p:cNvPr>
          <p:cNvSpPr>
            <a:spLocks/>
          </p:cNvSpPr>
          <p:nvPr/>
        </p:nvSpPr>
        <p:spPr bwMode="auto">
          <a:xfrm>
            <a:off x="11261221" y="5318728"/>
            <a:ext cx="207963" cy="331788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30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6133B7-ED94-0743-579D-ACD7DA2B07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75" t="18154" r="29050" b="3754"/>
          <a:stretch/>
        </p:blipFill>
        <p:spPr>
          <a:xfrm>
            <a:off x="338327" y="448056"/>
            <a:ext cx="4573281" cy="624535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A54EAF2-8AAE-9048-1748-1E846BA3A85C}"/>
              </a:ext>
            </a:extLst>
          </p:cNvPr>
          <p:cNvSpPr txBox="1">
            <a:spLocks/>
          </p:cNvSpPr>
          <p:nvPr/>
        </p:nvSpPr>
        <p:spPr>
          <a:xfrm>
            <a:off x="84126" y="8407"/>
            <a:ext cx="10687506" cy="3977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b="1" dirty="0">
                <a:solidFill>
                  <a:srgbClr val="558E7D"/>
                </a:solidFill>
              </a:rPr>
              <a:t>Some examples of practical experience / knowledge</a:t>
            </a:r>
            <a:r>
              <a:rPr lang="hu-HU" b="1" dirty="0">
                <a:solidFill>
                  <a:srgbClr val="558E7D"/>
                </a:solidFill>
              </a:rPr>
              <a:t> – </a:t>
            </a:r>
            <a:r>
              <a:rPr lang="hu-HU" b="1" dirty="0" err="1">
                <a:solidFill>
                  <a:srgbClr val="558E7D"/>
                </a:solidFill>
              </a:rPr>
              <a:t>structural</a:t>
            </a:r>
            <a:r>
              <a:rPr lang="hu-HU" b="1" dirty="0">
                <a:solidFill>
                  <a:srgbClr val="558E7D"/>
                </a:solidFill>
              </a:rPr>
              <a:t> </a:t>
            </a:r>
            <a:r>
              <a:rPr lang="hu-HU" b="1" dirty="0" err="1">
                <a:solidFill>
                  <a:srgbClr val="558E7D"/>
                </a:solidFill>
              </a:rPr>
              <a:t>measures</a:t>
            </a:r>
            <a:endParaRPr lang="en-US" b="1" dirty="0">
              <a:solidFill>
                <a:srgbClr val="558E7D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9E1F6C-AD4B-3A71-EFCD-E2BEEB6EB5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75" t="18666" r="13903" b="37733"/>
          <a:stretch/>
        </p:blipFill>
        <p:spPr>
          <a:xfrm>
            <a:off x="5294376" y="406195"/>
            <a:ext cx="5623560" cy="361377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0897BA-CC3E-3DA1-78DB-4D913D28B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75" t="16726" r="19300" b="6800"/>
          <a:stretch/>
        </p:blipFill>
        <p:spPr>
          <a:xfrm>
            <a:off x="6096000" y="2481393"/>
            <a:ext cx="5998464" cy="421201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67472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5FE96E7-EF76-97E2-D259-1595DE3CB541}"/>
              </a:ext>
            </a:extLst>
          </p:cNvPr>
          <p:cNvSpPr txBox="1">
            <a:spLocks/>
          </p:cNvSpPr>
          <p:nvPr/>
        </p:nvSpPr>
        <p:spPr>
          <a:xfrm>
            <a:off x="2636874" y="-21267"/>
            <a:ext cx="6134986" cy="8187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800"/>
              </a:lnSpc>
              <a:buNone/>
            </a:pPr>
            <a:r>
              <a:rPr lang="en-GB" sz="1800" b="1" dirty="0">
                <a:solidFill>
                  <a:srgbClr val="558E7D"/>
                </a:solidFill>
              </a:rPr>
              <a:t>Mitigation measure applicability in the landscape </a:t>
            </a:r>
            <a:br>
              <a:rPr lang="en-GB" sz="1800" b="1" dirty="0">
                <a:solidFill>
                  <a:srgbClr val="558E7D"/>
                </a:solidFill>
              </a:rPr>
            </a:br>
            <a:r>
              <a:rPr lang="en-GB" sz="1800" dirty="0">
                <a:solidFill>
                  <a:srgbClr val="558E7D"/>
                </a:solidFill>
              </a:rPr>
              <a:t>(after Mette Vodder Carstensen, PhD thesis)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2ADC1C-E02B-8FF3-366A-EEDEE1795F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69" t="40583" r="24825" b="11083"/>
          <a:stretch/>
        </p:blipFill>
        <p:spPr>
          <a:xfrm>
            <a:off x="265815" y="1308021"/>
            <a:ext cx="6400800" cy="42419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B9E124-4351-0536-3675-D7C4D2073C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68" t="23193" r="28837" b="8864"/>
          <a:stretch/>
        </p:blipFill>
        <p:spPr>
          <a:xfrm>
            <a:off x="7089885" y="839970"/>
            <a:ext cx="5102115" cy="598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39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IBIO PP">
      <a:dk1>
        <a:srgbClr val="00574D"/>
      </a:dk1>
      <a:lt1>
        <a:srgbClr val="FFFFFF"/>
      </a:lt1>
      <a:dk2>
        <a:srgbClr val="558E87"/>
      </a:dk2>
      <a:lt2>
        <a:srgbClr val="DCDD7E"/>
      </a:lt2>
      <a:accent1>
        <a:srgbClr val="C3C800"/>
      </a:accent1>
      <a:accent2>
        <a:srgbClr val="558E7D"/>
      </a:accent2>
      <a:accent3>
        <a:srgbClr val="A1B9B7"/>
      </a:accent3>
      <a:accent4>
        <a:srgbClr val="009A3E"/>
      </a:accent4>
      <a:accent5>
        <a:srgbClr val="FFE57F"/>
      </a:accent5>
      <a:accent6>
        <a:srgbClr val="697983"/>
      </a:accent6>
      <a:hlink>
        <a:srgbClr val="598983"/>
      </a:hlink>
      <a:folHlink>
        <a:srgbClr val="B9C3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BIO mal 2019nov" id="{DFE6AF66-0952-A74D-9BDF-5E51D8DD0F5F}" vid="{62AB1A05-DA57-3241-97BA-EEFAC4BC6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LikedBy xmlns="http://schemas.microsoft.com/sharepoint/v3">
      <UserInfo>
        <DisplayName/>
        <AccountId xsi:nil="true"/>
        <AccountType/>
      </UserInfo>
    </Lik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4AAE78FB1DA4F4D9465FE8F2F8E04F3" ma:contentTypeVersion="2" ma:contentTypeDescription="Opprett et nytt dokument." ma:contentTypeScope="" ma:versionID="a1869339d7f33d4a7857e70499df3da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80b565cbe769558313b14981ee16d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8" nillable="true" ma:displayName="Antall koblinger" ma:internalName="LikesCount">
      <xsd:simpleType>
        <xsd:restriction base="dms:Unknown"/>
      </xsd:simpleType>
    </xsd:element>
    <xsd:element name="LikedBy" ma:index="9" nillable="true" ma:displayName="Likes av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56AB40-8AC1-4838-8FA5-5C4217AE6CC7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61EE513-A22A-424C-8612-F0DB543C7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91AE28-8887-40D2-A75D-0AA5713721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Powerpoint mal</Template>
  <TotalTime>17541</TotalTime>
  <Words>2365</Words>
  <Application>Microsoft Office PowerPoint</Application>
  <PresentationFormat>Widescreen</PresentationFormat>
  <Paragraphs>513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Arial</vt:lpstr>
      <vt:lpstr>Calibri</vt:lpstr>
      <vt:lpstr>Courier New</vt:lpstr>
      <vt:lpstr>ElsevierGulliver</vt:lpstr>
      <vt:lpstr>Garamond</vt:lpstr>
      <vt:lpstr>Georgia</vt:lpstr>
      <vt:lpstr>NexusSans</vt:lpstr>
      <vt:lpstr>System Font Regular</vt:lpstr>
      <vt:lpstr>Times New Roman</vt:lpstr>
      <vt:lpstr>Wingdings</vt:lpstr>
      <vt:lpstr>Office-tema</vt:lpstr>
      <vt:lpstr>Estimating the nitrogen emissions from  agricultural production   Csilla Farkas, Moritz Shore, Dominika Krzeminska, Mojtaba Shafiei, Robert Barneveld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Hydro-geochemical models in their respective spatio-temporal scale </vt:lpstr>
      <vt:lpstr>Advantages  of using SWAT+  in MARCHES – WHY?</vt:lpstr>
      <vt:lpstr>Particularities of SWAT+ / disadvantages</vt:lpstr>
      <vt:lpstr>Modelling workflow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Modelling workflow 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Anette Tjomsland</dc:creator>
  <cp:lastModifiedBy>REV_2</cp:lastModifiedBy>
  <cp:revision>371</cp:revision>
  <cp:lastPrinted>2021-09-10T17:09:33Z</cp:lastPrinted>
  <dcterms:created xsi:type="dcterms:W3CDTF">2020-02-10T16:00:01Z</dcterms:created>
  <dcterms:modified xsi:type="dcterms:W3CDTF">2024-06-03T11:29:15Z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0x010100C4AAE78FB1DA4F4D9465FE8F2F8E04F3</vt:lpwstr>
  </property>
  <property fmtid="{D5CDD505-2E9C-101B-9397-08002B2CF9AE}" pid="3" name="MSIP_Label_d0484126-3486-41a9-802e-7f1e2277276c_Enabled">
    <vt:lpwstr>true</vt:lpwstr>
  </property>
  <property fmtid="{D5CDD505-2E9C-101B-9397-08002B2CF9AE}" pid="4" name="MSIP_Label_d0484126-3486-41a9-802e-7f1e2277276c_SetDate">
    <vt:lpwstr>2022-04-06T07:22:09Z</vt:lpwstr>
  </property>
  <property fmtid="{D5CDD505-2E9C-101B-9397-08002B2CF9AE}" pid="5" name="MSIP_Label_d0484126-3486-41a9-802e-7f1e2277276c_Method">
    <vt:lpwstr>Standard</vt:lpwstr>
  </property>
  <property fmtid="{D5CDD505-2E9C-101B-9397-08002B2CF9AE}" pid="6" name="MSIP_Label_d0484126-3486-41a9-802e-7f1e2277276c_Name">
    <vt:lpwstr>d0484126-3486-41a9-802e-7f1e2277276c</vt:lpwstr>
  </property>
  <property fmtid="{D5CDD505-2E9C-101B-9397-08002B2CF9AE}" pid="7" name="MSIP_Label_d0484126-3486-41a9-802e-7f1e2277276c_SiteId">
    <vt:lpwstr>eec01f8e-737f-43e3-9ed5-f8a59913bd82</vt:lpwstr>
  </property>
  <property fmtid="{D5CDD505-2E9C-101B-9397-08002B2CF9AE}" pid="8" name="MSIP_Label_d0484126-3486-41a9-802e-7f1e2277276c_ActionId">
    <vt:lpwstr>0d624574-847c-4959-951c-d4278ad8c067</vt:lpwstr>
  </property>
  <property fmtid="{D5CDD505-2E9C-101B-9397-08002B2CF9AE}" pid="9" name="MSIP_Label_d0484126-3486-41a9-802e-7f1e2277276c_ContentBits">
    <vt:lpwstr>0</vt:lpwstr>
  </property>
</Properties>
</file>