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59"/>
  </p:notesMasterIdLst>
  <p:sldIdLst>
    <p:sldId id="309" r:id="rId5"/>
    <p:sldId id="280" r:id="rId6"/>
    <p:sldId id="304" r:id="rId7"/>
    <p:sldId id="282" r:id="rId8"/>
    <p:sldId id="443" r:id="rId9"/>
    <p:sldId id="846" r:id="rId10"/>
    <p:sldId id="847" r:id="rId11"/>
    <p:sldId id="448" r:id="rId12"/>
    <p:sldId id="854" r:id="rId13"/>
    <p:sldId id="856" r:id="rId14"/>
    <p:sldId id="857" r:id="rId15"/>
    <p:sldId id="859" r:id="rId16"/>
    <p:sldId id="860" r:id="rId17"/>
    <p:sldId id="877" r:id="rId18"/>
    <p:sldId id="869" r:id="rId19"/>
    <p:sldId id="873" r:id="rId20"/>
    <p:sldId id="871" r:id="rId21"/>
    <p:sldId id="875" r:id="rId22"/>
    <p:sldId id="855" r:id="rId23"/>
    <p:sldId id="867" r:id="rId24"/>
    <p:sldId id="868" r:id="rId25"/>
    <p:sldId id="888" r:id="rId26"/>
    <p:sldId id="866" r:id="rId27"/>
    <p:sldId id="890" r:id="rId28"/>
    <p:sldId id="889" r:id="rId29"/>
    <p:sldId id="862" r:id="rId30"/>
    <p:sldId id="861" r:id="rId31"/>
    <p:sldId id="864" r:id="rId32"/>
    <p:sldId id="863" r:id="rId33"/>
    <p:sldId id="878" r:id="rId34"/>
    <p:sldId id="879" r:id="rId35"/>
    <p:sldId id="880" r:id="rId36"/>
    <p:sldId id="881" r:id="rId37"/>
    <p:sldId id="883" r:id="rId38"/>
    <p:sldId id="884" r:id="rId39"/>
    <p:sldId id="885" r:id="rId40"/>
    <p:sldId id="886" r:id="rId41"/>
    <p:sldId id="887" r:id="rId42"/>
    <p:sldId id="882" r:id="rId43"/>
    <p:sldId id="865" r:id="rId44"/>
    <p:sldId id="858" r:id="rId45"/>
    <p:sldId id="852" r:id="rId46"/>
    <p:sldId id="891" r:id="rId47"/>
    <p:sldId id="893" r:id="rId48"/>
    <p:sldId id="849" r:id="rId49"/>
    <p:sldId id="283" r:id="rId50"/>
    <p:sldId id="285" r:id="rId51"/>
    <p:sldId id="305" r:id="rId52"/>
    <p:sldId id="259" r:id="rId53"/>
    <p:sldId id="307" r:id="rId54"/>
    <p:sldId id="308" r:id="rId55"/>
    <p:sldId id="749" r:id="rId56"/>
    <p:sldId id="440" r:id="rId57"/>
    <p:sldId id="446" r:id="rId58"/>
  </p:sldIdLst>
  <p:sldSz cx="12192000" cy="6858000"/>
  <p:notesSz cx="6797675" cy="9928225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2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1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8E7D"/>
    <a:srgbClr val="009999"/>
    <a:srgbClr val="CCFFFF"/>
    <a:srgbClr val="00A490"/>
    <a:srgbClr val="CC66FF"/>
    <a:srgbClr val="CC00CC"/>
    <a:srgbClr val="CC9900"/>
    <a:srgbClr val="CC6600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6415"/>
  </p:normalViewPr>
  <p:slideViewPr>
    <p:cSldViewPr snapToGrid="0" snapToObjects="1" showGuides="1">
      <p:cViewPr varScale="1">
        <p:scale>
          <a:sx n="74" d="100"/>
          <a:sy n="74" d="100"/>
        </p:scale>
        <p:origin x="965" y="43"/>
      </p:cViewPr>
      <p:guideLst>
        <p:guide orient="horz" pos="1026"/>
        <p:guide pos="3840"/>
        <p:guide orient="horz" pos="31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97" d="100"/>
          <a:sy n="97" d="100"/>
        </p:scale>
        <p:origin x="4328" y="20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61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138837-630E-304F-9325-4B624BA1E765}" type="datetimeFigureOut">
              <a:rPr lang="nb-NO" smtClean="0"/>
              <a:t>16.07.2024</a:t>
            </a:fld>
            <a:endParaRPr lang="nb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98870-1AE0-7743-9BC7-F23B68C875D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35303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98870-1AE0-7743-9BC7-F23B68C875D7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4817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E64318-91C4-427A-AF4E-BB63E0645526}" type="slidenum">
              <a:rPr lang="nb-NO" smtClean="0"/>
              <a:t>49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20135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A: Forside grø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EB3D53-A21C-7F43-B40D-7CAC9EB1B038}"/>
              </a:ext>
            </a:extLst>
          </p:cNvPr>
          <p:cNvSpPr/>
          <p:nvPr userDrawn="1"/>
        </p:nvSpPr>
        <p:spPr>
          <a:xfrm>
            <a:off x="0" y="0"/>
            <a:ext cx="12192000" cy="22415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1A0C01A-8F86-3043-996A-0CD2C424DB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15829C3-283A-9942-8917-146B3DA1DB1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FontTx/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7CA8E-84E0-A140-920E-9DB062B2E7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bg2">
                    <a:lumMod val="40000"/>
                    <a:lumOff val="6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B3DC3C5-0AA2-5B42-A44F-083B3DBA57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F8A586-821F-F546-A7EE-9F712AC6F2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57785" y="-1"/>
            <a:ext cx="3305380" cy="233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0127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B: To tekstfelt 1/3 t.v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17B0591-2228-9C46-AB56-403108EB6782}"/>
              </a:ext>
            </a:extLst>
          </p:cNvPr>
          <p:cNvSpPr/>
          <p:nvPr userDrawn="1"/>
        </p:nvSpPr>
        <p:spPr>
          <a:xfrm>
            <a:off x="0" y="0"/>
            <a:ext cx="4008437" cy="616530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775808"/>
            <a:ext cx="7175022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6" y="2241550"/>
            <a:ext cx="7164388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65F6C-927A-F047-8436-B87CC8A4DF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34519" y="775808"/>
            <a:ext cx="2963384" cy="48133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B9CDAC-ABA5-BA48-9113-5B9987B49D4C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211B6F-5128-AB49-872F-0D2540F013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929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: To tekstfelt 1/3 t.h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17B0591-2228-9C46-AB56-403108EB6782}"/>
              </a:ext>
            </a:extLst>
          </p:cNvPr>
          <p:cNvSpPr/>
          <p:nvPr userDrawn="1"/>
        </p:nvSpPr>
        <p:spPr>
          <a:xfrm>
            <a:off x="8183563" y="0"/>
            <a:ext cx="4008437" cy="6237311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775808"/>
            <a:ext cx="7153754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2" y="2252183"/>
            <a:ext cx="7153754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65F6C-927A-F047-8436-B87CC8A4DF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65832" y="775808"/>
            <a:ext cx="3072512" cy="48133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2635D0-233B-BB4C-8095-E1E5F7B23453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6F4142A-3D52-E444-AB2D-AD682B2BC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467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D: Bilde 1/3 til venst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A43769E-B368-5F49-8233-CE1F21EE2A00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765175"/>
            <a:ext cx="7164388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008438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</a:lstStyle>
          <a:p>
            <a:r>
              <a:rPr lang="nb-NO" dirty="0"/>
              <a:t>Bildeboks 1/3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2241550"/>
            <a:ext cx="7164388" cy="33369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EBE3F67-C7D0-9141-918E-9C862EB887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3589F08-517A-9943-B673-4818601DCE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614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E: Bilde 1/3 t.v. med kredit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846BEC-8815-7F4C-B32A-8E0D2EDCBCD4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F530AE-64B6-6243-9CC1-C5A34437B612}"/>
              </a:ext>
            </a:extLst>
          </p:cNvPr>
          <p:cNvSpPr/>
          <p:nvPr userDrawn="1"/>
        </p:nvSpPr>
        <p:spPr>
          <a:xfrm>
            <a:off x="0" y="6092825"/>
            <a:ext cx="4007768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765175"/>
            <a:ext cx="7164388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007768" cy="6093296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</a:lstStyle>
          <a:p>
            <a:r>
              <a:rPr lang="nb-NO" dirty="0"/>
              <a:t>Bildeboks 1/3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2241550"/>
            <a:ext cx="7164388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7B53C61-2812-6345-AC2B-4DD12657BF7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0" y="6356466"/>
            <a:ext cx="3998138" cy="334962"/>
          </a:xfrm>
          <a:noFill/>
        </p:spPr>
        <p:txBody>
          <a:bodyPr>
            <a:normAutofit/>
          </a:bodyPr>
          <a:lstStyle>
            <a:lvl1pPr marL="0" indent="0" algn="ctr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50F86D-E31F-2447-93BD-B8053EEAA9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474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F: Bilde 1/3 til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6C6E5A4-81DE-9645-B5A1-6CCC83159E0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8207818-40B8-7645-9E74-545A768530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83563" y="0"/>
            <a:ext cx="4008438" cy="609282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765175"/>
            <a:ext cx="7164388" cy="1317625"/>
          </a:xfrm>
          <a:prstGeom prst="rect">
            <a:avLst/>
          </a:prstGeom>
        </p:spPr>
        <p:txBody>
          <a:bodyPr anchor="t"/>
          <a:lstStyle>
            <a:lvl1pPr>
              <a:defRPr/>
            </a:lvl1pPr>
          </a:lstStyle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7" y="2241550"/>
            <a:ext cx="7164387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AF7BC1-C37B-9045-AD2D-01FB659C1A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4919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G: Bilde 2/3 til venst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7788276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C94E69-105C-A547-AB7F-50F2D0710FB7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4196" y="775808"/>
            <a:ext cx="3384550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94196" y="2252183"/>
            <a:ext cx="3384550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40C9DF8-2EBD-E941-AB38-E7499DDC21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4DBF10-5A79-5D40-932D-5992CE900C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427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H: Bilde 2/3 til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03725" y="0"/>
            <a:ext cx="7788276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981F38-7687-1547-BC6A-30D1CF474640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775808"/>
            <a:ext cx="3384550" cy="1340072"/>
          </a:xfrm>
          <a:prstGeom prst="rect">
            <a:avLst/>
          </a:prstGeom>
        </p:spPr>
        <p:txBody>
          <a:bodyPr anchor="t"/>
          <a:lstStyle>
            <a:lvl1pPr>
              <a:defRPr/>
            </a:lvl1pPr>
          </a:lstStyle>
          <a:p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1" y="2252183"/>
            <a:ext cx="3384550" cy="3351176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0C46C75-8C9C-E646-9700-9BDF39BF44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1126E86-BD3D-134F-9FB8-9B20F474B6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197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I: Stort bildefelt med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765176"/>
            <a:ext cx="12192001" cy="532765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DA87DE-A73A-FE45-90F4-2D1E24535273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4A4EA20-494D-BA40-ACE9-5502AEDCD3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148856"/>
            <a:ext cx="10944225" cy="6163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GB" dirty="0" err="1"/>
              <a:t>Tittel</a:t>
            </a:r>
            <a:r>
              <a:rPr lang="en-GB" dirty="0"/>
              <a:t> Georgia 24 </a:t>
            </a:r>
            <a:r>
              <a:rPr lang="en-GB" dirty="0" err="1"/>
              <a:t>pt</a:t>
            </a:r>
            <a:r>
              <a:rPr lang="en-GB" dirty="0"/>
              <a:t> </a:t>
            </a:r>
            <a:r>
              <a:rPr lang="en-GB" dirty="0" err="1"/>
              <a:t>brukes</a:t>
            </a:r>
            <a:r>
              <a:rPr lang="en-GB" dirty="0"/>
              <a:t> </a:t>
            </a:r>
            <a:r>
              <a:rPr lang="en-GB" dirty="0" err="1"/>
              <a:t>kun</a:t>
            </a:r>
            <a:r>
              <a:rPr lang="en-GB" dirty="0"/>
              <a:t> her</a:t>
            </a:r>
            <a:endParaRPr lang="nb-NO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75FDD8F9-C9FF-734A-A598-529B1996D8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303299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J: 2/3 liggende bilde m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1" cy="3851276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6000D2A-CD7C-6E46-98C6-230850B7C6D5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0EC2949-9F7A-4145-8A51-0D49A40001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1552699"/>
            <a:ext cx="10944225" cy="34816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400">
                <a:latin typeface="+mn-lt"/>
              </a:defRPr>
            </a:lvl1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A35A6F-77F0-B340-9CC2-E60B5F1085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74FFD6-E73E-9849-87D6-F0D0CBE5E2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000" y="765175"/>
            <a:ext cx="10933113" cy="52546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>
                <a:latin typeface="Georgia" panose="02040502050405020303" pitchFamily="18" charset="0"/>
              </a:defRPr>
            </a:lvl1pPr>
          </a:lstStyle>
          <a:p>
            <a:pPr lvl="0"/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7130720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K: Bilder x 2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FB98A35-D375-644E-B495-B4D4B8919DF2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D4030C-F86F-D942-B7CB-1C45D77008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143E4F7F-68AD-2045-A59A-90F7B9A9304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48412" y="1766625"/>
            <a:ext cx="5219699" cy="324774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2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E64F232D-9A01-1641-90E7-9D29A961D74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4583" y="1766625"/>
            <a:ext cx="5223068" cy="324774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8F45D8A-90AA-7743-90AA-AC2F884D59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4521" y="775808"/>
            <a:ext cx="10944225" cy="628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latin typeface="Georgia" panose="02040502050405020303" pitchFamily="18" charset="0"/>
              </a:defRPr>
            </a:lvl1pPr>
          </a:lstStyle>
          <a:p>
            <a:pPr lvl="0"/>
            <a:r>
              <a:rPr lang="nb-NO" dirty="0"/>
              <a:t>Tittel Georgia 32 </a:t>
            </a:r>
            <a:r>
              <a:rPr lang="nb-NO" dirty="0" err="1"/>
              <a:t>pt</a:t>
            </a:r>
            <a:endParaRPr lang="nb-NO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9C7DB94-BADB-4945-B6FC-F233B2D19C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4521" y="5218113"/>
            <a:ext cx="5211762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CAF400FA-9E64-7C47-89B7-54759267B8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55677" y="5218113"/>
            <a:ext cx="5233484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0F95E8E-F5E6-524B-BF9F-F10952C8FC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487764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A_engelsk: Forside grø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EB3D53-A21C-7F43-B40D-7CAC9EB1B038}"/>
              </a:ext>
            </a:extLst>
          </p:cNvPr>
          <p:cNvSpPr/>
          <p:nvPr userDrawn="1"/>
        </p:nvSpPr>
        <p:spPr>
          <a:xfrm>
            <a:off x="0" y="0"/>
            <a:ext cx="12192000" cy="22415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50EABD-2F93-D540-A4B8-3F112933D3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51856" y="0"/>
            <a:ext cx="3295804" cy="2330031"/>
          </a:xfrm>
          <a:prstGeom prst="rect">
            <a:avLst/>
          </a:prstGeom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15829C3-283A-9942-8917-146B3DA1DB1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7CA8E-84E0-A140-920E-9DB062B2E7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bg2">
                    <a:lumMod val="40000"/>
                    <a:lumOff val="6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B3DC3C5-0AA2-5B42-A44F-083B3DBA57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E81EB252-E651-E741-AF91-17F86B749C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7752411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: Bilder x 3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BA4BE66-B56D-A847-9868-CD46A07954D9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99C1D85-053D-F547-9B19-504CB95AB6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143E4F7F-68AD-2045-A59A-90F7B9A9304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03725" y="1629061"/>
            <a:ext cx="3384550" cy="341653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2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E64F232D-9A01-1641-90E7-9D29A961D74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3888" y="1629061"/>
            <a:ext cx="3384550" cy="341653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8F45D8A-90AA-7743-90AA-AC2F884D59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4946" y="775808"/>
            <a:ext cx="10944225" cy="628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latin typeface="Georgia" panose="02040502050405020303" pitchFamily="18" charset="0"/>
              </a:defRPr>
            </a:lvl1pPr>
          </a:lstStyle>
          <a:p>
            <a:pPr lvl="0"/>
            <a:r>
              <a:rPr lang="nb-NO" dirty="0"/>
              <a:t>Tittel Georgia 32 </a:t>
            </a:r>
            <a:r>
              <a:rPr lang="nb-NO" dirty="0" err="1"/>
              <a:t>pt</a:t>
            </a:r>
            <a:endParaRPr lang="nb-NO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9C7DB94-BADB-4945-B6FC-F233B2D19C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3888" y="5218113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CAF400FA-9E64-7C47-89B7-54759267B8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3726" y="5218113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298B1A09-3BAE-694B-B843-1FABB87CDE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94621" y="1629061"/>
            <a:ext cx="3363284" cy="341653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2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A4D49DB7-3D04-D743-B153-94E3B64C1BD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94623" y="5218113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604BE6B-33CB-FA48-B2CD-85EFC07008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1025255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1026" userDrawn="1">
          <p15:clr>
            <a:srgbClr val="FBAE40"/>
          </p15:clr>
        </p15:guide>
        <p15:guide id="3" orient="horz" pos="3181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L: Bilder x 4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58A33209-8131-6841-B18D-170ACE03D437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490BAD4-E871-0B4A-8D82-7067A7C65B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E64F232D-9A01-1641-90E7-9D29A961D74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03722" y="765175"/>
            <a:ext cx="3384553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8F45D8A-90AA-7743-90AA-AC2F884D59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3888" y="2241550"/>
            <a:ext cx="3395184" cy="3203575"/>
          </a:xfrm>
        </p:spPr>
        <p:txBody>
          <a:bodyPr/>
          <a:lstStyle>
            <a:lvl1pPr marL="0" indent="0">
              <a:buFontTx/>
              <a:buNone/>
              <a:defRPr b="0" i="0">
                <a:latin typeface="+mn-lt"/>
              </a:defRPr>
            </a:lvl1pPr>
          </a:lstStyle>
          <a:p>
            <a:pPr lvl="0"/>
            <a:r>
              <a:rPr lang="nb-NO" dirty="0"/>
              <a:t>Tekst </a:t>
            </a:r>
            <a:r>
              <a:rPr lang="nb-NO" dirty="0" err="1"/>
              <a:t>Calibri</a:t>
            </a:r>
            <a:r>
              <a:rPr lang="nb-NO" dirty="0"/>
              <a:t> 24 </a:t>
            </a:r>
            <a:r>
              <a:rPr lang="nb-NO" dirty="0" err="1"/>
              <a:t>pt</a:t>
            </a:r>
            <a:endParaRPr lang="nb-NO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9C7DB94-BADB-4945-B6FC-F233B2D19C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03725" y="2872640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F5BCE420-7A1B-2B43-BBA2-94348AF339B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83563" y="765175"/>
            <a:ext cx="3384553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89565CB-0E44-BA46-A012-9FA4B079A33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83563" y="2872640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28F8B886-99B5-334A-A79A-B3F039FE25E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403724" y="3500438"/>
            <a:ext cx="3384551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4368F8FB-EEE3-A24C-8152-5A013FC8561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03725" y="5626991"/>
            <a:ext cx="3384550" cy="46583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515D0D49-C3C9-4B4D-A312-32A41FAA94C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183560" y="3500438"/>
            <a:ext cx="3384553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6C7ADA1E-5A18-6947-BB0D-0B4EF20B840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83563" y="5626991"/>
            <a:ext cx="3384550" cy="45807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D65951-F7F2-0542-92F5-03F599C491F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3888" y="765175"/>
            <a:ext cx="3384550" cy="119538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latin typeface="Georgia" panose="02040502050405020303" pitchFamily="18" charset="0"/>
              </a:defRPr>
            </a:lvl1pPr>
            <a:lvl2pPr>
              <a:defRPr b="0" i="0">
                <a:latin typeface="Georgia" panose="02040502050405020303" pitchFamily="18" charset="0"/>
              </a:defRPr>
            </a:lvl2pPr>
            <a:lvl3pPr>
              <a:defRPr b="0" i="0">
                <a:latin typeface="Georgia" panose="02040502050405020303" pitchFamily="18" charset="0"/>
              </a:defRPr>
            </a:lvl3pPr>
            <a:lvl4pPr>
              <a:defRPr b="0" i="0">
                <a:latin typeface="Georgia" panose="02040502050405020303" pitchFamily="18" charset="0"/>
              </a:defRPr>
            </a:lvl4pPr>
            <a:lvl5pPr>
              <a:defRPr b="0" i="0">
                <a:latin typeface="Georgia" panose="02040502050405020303" pitchFamily="18" charset="0"/>
              </a:defRPr>
            </a:lvl5pPr>
          </a:lstStyle>
          <a:p>
            <a:pPr lvl="0"/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C32AEA9-136B-0842-80D7-68585AFDB4E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85053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205">
          <p15:clr>
            <a:srgbClr val="FBAE40"/>
          </p15:clr>
        </p15:guide>
        <p15:guide id="3" orient="horz" pos="343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. 3A: Bilde hel m 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AA9F319-8D6D-1F4A-9009-873AFD41269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C3234-782C-D943-B008-B29FCE45ED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4C624AC-42E8-7E41-B98A-615626CB5F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BA343E6-B0E7-CF44-AAB8-15056E8ED9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188708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. 3B: Bilde 1/3 -2/3 m 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008438" y="0"/>
            <a:ext cx="8183563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D3E2291-9672-954B-9877-299A52A781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4008438" cy="6092825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F2C1B7-6B07-1A44-9C9C-AEF6D893C5F4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F9BDFCB-70F5-F747-894A-C5467C5C28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A0FE6A4-7DC0-604B-B01A-13B2F7372A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6300529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. 3C: Bilde 2/3 -1/3 med bunn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03E1ABA9-88BE-C748-833C-8EABAE2E95C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8183564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4506B3D-4D3E-B844-8148-143656E2CC1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183563" y="0"/>
            <a:ext cx="4008437" cy="6092825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321DAD-F527-B447-9519-6A63A405D075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1F6541D-B927-1149-92F4-F9CE97BDFB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7F24338-4994-D144-8098-ABF5475A28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2214870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A: Bilde hel med sor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F6034C0-695A-0047-A1C5-058A98D270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DAAB269-170A-EA4C-AC74-9F40768E67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374530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B: Bilde 1/3 med sor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F6034C0-695A-0047-A1C5-058A98D270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6CB0DD-AC84-D849-A346-23A04F3A24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4008438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7B16-55D6-B54E-8DA4-ADBC782C79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313931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C: Bilde 2/3 med sor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F6034C0-695A-0047-A1C5-058A98D270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1D0BD39-3C72-8C4E-BA92-27C28674811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7788275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040A0F0-8A9F-EF40-9D5B-DCAAC884343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14015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D: Bilde hel med hvit logo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2F1086-CC18-0F4B-98A6-9924876E95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33372524-8162-7746-AB08-7FC0CEA3FD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155796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E: Bilde 1/3 med hvit logo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2F1086-CC18-0F4B-98A6-9924876E95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10EDCF-D779-F249-BC09-C9C930F9087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4008438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15AC3B-B01A-3F49-8CFF-7F77A514FB0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994386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B: Forside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5D425004-FFF2-BB41-B0CD-F0E8F6276D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0377EB1-3B25-9349-8819-60097F2989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C52FF9-6023-9D40-A7C4-9EAC9089CD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66449373-456E-AF4F-8BFF-438C11617C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898765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F: Bilde 2/3 med hvit logo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2F1086-CC18-0F4B-98A6-9924876E95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10EDCF-D779-F249-BC09-C9C930F9087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8183563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</a:t>
            </a:r>
            <a:br>
              <a:rPr lang="nb-NO" dirty="0"/>
            </a:br>
            <a:r>
              <a:rPr lang="nb-NO" dirty="0"/>
              <a:t>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E4097A-50E4-CE4D-9440-D200F57A5A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046672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landbru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75C220-6282-944C-963A-C49183BACA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9686" y="2348880"/>
            <a:ext cx="11810970" cy="42017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35B84E-8B75-8041-8D72-C5FCACBAFB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49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landbru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78A857-4AA1-F14A-9FA4-7CA572C49D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344" y="2324200"/>
            <a:ext cx="11809312" cy="42011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A837D2-7825-A94C-BD24-6AF7800DEF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2885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skogbru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DB1B09-BF0B-1C48-A656-0DF3B2A71F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344" y="2348880"/>
            <a:ext cx="11809312" cy="42011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9AFE7D-EBFE-6C41-B365-4446A0DBD4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493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skogbru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1E4109-7D46-7240-B15B-7571B80914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344" y="2348880"/>
            <a:ext cx="11833510" cy="42097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FFAD2F-C93A-3C4A-BFD7-8E3C1A30C6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8740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biomangfold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4F4FDA-1B43-DD48-B848-54606160D8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9376" y="2564904"/>
            <a:ext cx="11233248" cy="39962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B196B8-B3EA-F64F-B968-72CCA7B95B7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242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biomangfold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B5CBB2-5DD3-A84B-BAEC-FE75ED36B9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7368" y="2492896"/>
            <a:ext cx="11522256" cy="40990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39EE18-8F76-9342-B211-A469AEB564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7930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skog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42AF27-DBC1-4144-AF8B-C39D26B91B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3352" y="2329042"/>
            <a:ext cx="11593288" cy="41242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DB4DDB-9FF2-7342-BCFE-A542216304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15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landbr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FA2BA9-7F2A-1C4A-9BE2-0DA991DBDA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17680" y="2247894"/>
            <a:ext cx="13035872" cy="46374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3B6C4B-1A44-8041-904C-52F91CCC9D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136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ar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87DF10-CAAF-EF4F-B003-6C26D48471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153594" y="2196252"/>
            <a:ext cx="13359241" cy="47525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38DC5E-A91B-4D44-9BA4-E4EBA77A93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367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B_engelsk: Forside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B502A2B-13C0-0546-BED9-442156B4D7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74454" y="0"/>
            <a:ext cx="3337255" cy="2359335"/>
          </a:xfrm>
          <a:prstGeom prst="rect">
            <a:avLst/>
          </a:prstGeom>
        </p:spPr>
      </p:pic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5D425004-FFF2-BB41-B0CD-F0E8F6276D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0377EB1-3B25-9349-8819-60097F2989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66324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 userDrawn="1">
          <p15:clr>
            <a:srgbClr val="FBAE40"/>
          </p15:clr>
        </p15:guide>
        <p15:guide id="2" pos="1232" userDrawn="1">
          <p15:clr>
            <a:srgbClr val="FBAE40"/>
          </p15:clr>
        </p15:guide>
        <p15:guide id="3" orient="horz" pos="1207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sko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D4D9AF-B3BE-E04E-A384-D81E2D69C3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45266" y="2053653"/>
            <a:ext cx="13694523" cy="48718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14A3FB-09BC-3544-AE75-F67B1B8153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914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biolog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E44DCD-DD16-6F4D-80EF-4D991E4DAD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85785" y="2185228"/>
            <a:ext cx="13324664" cy="47402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4DCE33-C76B-A44A-9D24-FCDE39E19D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1893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milj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7E2EBA-9B98-B64A-A2BE-609B053EED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161739" y="2173575"/>
            <a:ext cx="13446047" cy="47834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3BD3ABD-895F-6840-A0BF-E10911BEC0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5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ckground slide white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" y="0"/>
            <a:ext cx="1218353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8579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2G: Bilde 2/3 til venst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4196" y="775808"/>
            <a:ext cx="3384550" cy="1317625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7788276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27B0029-E15C-9747-B721-7DBF321ADD98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EAC2FA-EF68-1349-8ED5-86492F0C3C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94196" y="2252183"/>
            <a:ext cx="3384550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165606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F19EF-6B2D-6E34-C759-30DF4D62C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AD96AE-7893-0296-A466-4827CA73B0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9C978-9C9D-7238-226A-2D4EAC3E7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C289F-B5F2-4247-B11E-6BC92CCE4D52}" type="datetimeFigureOut">
              <a:rPr lang="nb-NO" smtClean="0"/>
              <a:t>16.07.2024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C3EDC-CAA3-69DE-BA63-FD9435EC2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F7EDB-337C-30A4-B13D-A868985F2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E2184-18B5-4492-BEB7-7E05A49AE32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50571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C: Deleside med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AA9F319-8D6D-1F4A-9009-873AFD41269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C3234-782C-D943-B008-B29FCE45ED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4C624AC-42E8-7E41-B98A-615626CB5F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091796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hel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Anbefalt bruk: Dele/pauseside i presentasjon – bilde + nøkkelord eller kort melding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342F74-ADDB-A241-A595-82087E2352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236887"/>
            <a:ext cx="12192000" cy="156278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Nøkkelord</a:t>
            </a:r>
            <a:r>
              <a:rPr lang="en-GB" dirty="0"/>
              <a:t> Georgia 54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A338A93-4792-B54E-904A-7B6F31CFC25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90166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D_A: Sluttside med grafik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B284311-A551-DA43-B3BE-A0355544E8E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E81EB252-E651-E741-AF91-17F86B749C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7" y="650788"/>
            <a:ext cx="7164388" cy="856736"/>
          </a:xfrm>
        </p:spPr>
        <p:txBody>
          <a:bodyPr anchor="t">
            <a:normAutofit/>
          </a:bodyPr>
          <a:lstStyle>
            <a:lvl1pPr marL="0">
              <a:lnSpc>
                <a:spcPct val="100000"/>
              </a:lnSpc>
              <a:spcBef>
                <a:spcPts val="100"/>
              </a:spcBef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Takk</a:t>
            </a:r>
            <a:r>
              <a:rPr lang="en-GB" dirty="0"/>
              <a:t> for </a:t>
            </a:r>
            <a:r>
              <a:rPr lang="en-GB" dirty="0" err="1"/>
              <a:t>oppmerksomheten</a:t>
            </a:r>
            <a:r>
              <a:rPr lang="en-GB" dirty="0"/>
              <a:t>!</a:t>
            </a:r>
            <a:endParaRPr lang="nb-NO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8A37A77-B62A-FD4B-9148-2348DBEB12DD}"/>
              </a:ext>
            </a:extLst>
          </p:cNvPr>
          <p:cNvGrpSpPr/>
          <p:nvPr userDrawn="1"/>
        </p:nvGrpSpPr>
        <p:grpSpPr>
          <a:xfrm>
            <a:off x="8953504" y="2957382"/>
            <a:ext cx="3020928" cy="1480408"/>
            <a:chOff x="8022623" y="4053016"/>
            <a:chExt cx="3020928" cy="148040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085B07A-10C1-0E42-9162-A3387BA420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022623" y="4053016"/>
              <a:ext cx="740204" cy="148040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63D01AB-A846-F546-898B-49F2E9733FD8}"/>
                </a:ext>
              </a:extLst>
            </p:cNvPr>
            <p:cNvSpPr txBox="1"/>
            <p:nvPr userDrawn="1"/>
          </p:nvSpPr>
          <p:spPr>
            <a:xfrm>
              <a:off x="8664018" y="5062603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NIBIO_no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CC42175-1452-CF4C-84B2-28C3F9F5A7D0}"/>
                </a:ext>
              </a:extLst>
            </p:cNvPr>
            <p:cNvSpPr txBox="1"/>
            <p:nvPr userDrawn="1"/>
          </p:nvSpPr>
          <p:spPr>
            <a:xfrm>
              <a:off x="8664018" y="4149080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NIBIO_no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413FCE6-61D3-3A4F-A294-813E9EC4A915}"/>
                </a:ext>
              </a:extLst>
            </p:cNvPr>
            <p:cNvSpPr txBox="1"/>
            <p:nvPr userDrawn="1"/>
          </p:nvSpPr>
          <p:spPr>
            <a:xfrm>
              <a:off x="8664018" y="4597604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NIBIO.no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8E8BAED-4975-4642-8C71-60A58EB2FDD1}"/>
              </a:ext>
            </a:extLst>
          </p:cNvPr>
          <p:cNvSpPr txBox="1"/>
          <p:nvPr userDrawn="1"/>
        </p:nvSpPr>
        <p:spPr>
          <a:xfrm>
            <a:off x="9056778" y="4415481"/>
            <a:ext cx="3242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b="0" dirty="0" err="1">
                <a:solidFill>
                  <a:schemeClr val="bg1"/>
                </a:solidFill>
              </a:rPr>
              <a:t>www.nibio.no</a:t>
            </a:r>
            <a:endParaRPr lang="nb-NO" sz="2000" b="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D28450-1801-A64A-A232-E30AFCA43B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1400" y="2240693"/>
            <a:ext cx="12689686" cy="451433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7CA8E-84E0-A140-920E-9DB062B2E7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1837038"/>
            <a:ext cx="7164387" cy="146633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solidFill>
                  <a:schemeClr val="bg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</a:t>
            </a:r>
            <a:r>
              <a:rPr lang="nb-NO" dirty="0" err="1"/>
              <a:t>Navnesen</a:t>
            </a:r>
            <a:br>
              <a:rPr lang="nb-NO" dirty="0"/>
            </a:br>
            <a:r>
              <a:rPr lang="nb-NO" dirty="0" err="1"/>
              <a:t>email@nibio.no</a:t>
            </a:r>
            <a:endParaRPr lang="nb-NO" dirty="0"/>
          </a:p>
          <a:p>
            <a:endParaRPr lang="nb-NO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09FE797-0CAD-144C-A1D9-7BA19666E0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21710" y="231731"/>
            <a:ext cx="4314317" cy="305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27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45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D_B: Sluttside med kredit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B284311-A551-DA43-B3BE-A0355544E8E9}"/>
              </a:ext>
            </a:extLst>
          </p:cNvPr>
          <p:cNvSpPr/>
          <p:nvPr userDrawn="1"/>
        </p:nvSpPr>
        <p:spPr>
          <a:xfrm>
            <a:off x="0" y="0"/>
            <a:ext cx="840259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EB3D53-A21C-7F43-B40D-7CAC9EB1B038}"/>
              </a:ext>
            </a:extLst>
          </p:cNvPr>
          <p:cNvSpPr/>
          <p:nvPr userDrawn="1"/>
        </p:nvSpPr>
        <p:spPr>
          <a:xfrm>
            <a:off x="8183562" y="0"/>
            <a:ext cx="400843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8A37A77-B62A-FD4B-9148-2348DBEB12DD}"/>
              </a:ext>
            </a:extLst>
          </p:cNvPr>
          <p:cNvGrpSpPr/>
          <p:nvPr userDrawn="1"/>
        </p:nvGrpSpPr>
        <p:grpSpPr>
          <a:xfrm>
            <a:off x="8887601" y="3847068"/>
            <a:ext cx="3020928" cy="1480408"/>
            <a:chOff x="8022623" y="4053016"/>
            <a:chExt cx="3020928" cy="148040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085B07A-10C1-0E42-9162-A3387BA420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022623" y="4053016"/>
              <a:ext cx="740204" cy="148040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63D01AB-A846-F546-898B-49F2E9733FD8}"/>
                </a:ext>
              </a:extLst>
            </p:cNvPr>
            <p:cNvSpPr txBox="1"/>
            <p:nvPr userDrawn="1"/>
          </p:nvSpPr>
          <p:spPr>
            <a:xfrm>
              <a:off x="8664018" y="5062603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1" dirty="0" err="1">
                  <a:solidFill>
                    <a:schemeClr val="bg1"/>
                  </a:solidFill>
                </a:rPr>
                <a:t>NIBIO_no</a:t>
              </a:r>
              <a:endParaRPr lang="nb-NO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CC42175-1452-CF4C-84B2-28C3F9F5A7D0}"/>
                </a:ext>
              </a:extLst>
            </p:cNvPr>
            <p:cNvSpPr txBox="1"/>
            <p:nvPr userDrawn="1"/>
          </p:nvSpPr>
          <p:spPr>
            <a:xfrm>
              <a:off x="8664018" y="4149080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1" dirty="0" err="1">
                  <a:solidFill>
                    <a:schemeClr val="bg1"/>
                  </a:solidFill>
                </a:rPr>
                <a:t>NIBIO_no</a:t>
              </a:r>
              <a:endParaRPr lang="nb-NO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413FCE6-61D3-3A4F-A294-813E9EC4A915}"/>
                </a:ext>
              </a:extLst>
            </p:cNvPr>
            <p:cNvSpPr txBox="1"/>
            <p:nvPr userDrawn="1"/>
          </p:nvSpPr>
          <p:spPr>
            <a:xfrm>
              <a:off x="8664018" y="4597604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1" dirty="0" err="1">
                  <a:solidFill>
                    <a:schemeClr val="bg1"/>
                  </a:solidFill>
                </a:rPr>
                <a:t>NIBIO.no</a:t>
              </a:r>
              <a:endParaRPr lang="nb-NO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8E8BAED-4975-4642-8C71-60A58EB2FDD1}"/>
              </a:ext>
            </a:extLst>
          </p:cNvPr>
          <p:cNvSpPr txBox="1"/>
          <p:nvPr userDrawn="1"/>
        </p:nvSpPr>
        <p:spPr>
          <a:xfrm>
            <a:off x="8941449" y="5519349"/>
            <a:ext cx="3384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3600" b="0" dirty="0" err="1">
                <a:solidFill>
                  <a:schemeClr val="bg2"/>
                </a:solidFill>
              </a:rPr>
              <a:t>www.nibio.no</a:t>
            </a:r>
            <a:endParaRPr lang="nb-NO" sz="3600" b="0" dirty="0">
              <a:solidFill>
                <a:schemeClr val="bg2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BBAE1-FB8A-7C4B-98C3-5D7D0D4437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938" y="4217988"/>
            <a:ext cx="7158037" cy="21082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nb-NO" dirty="0"/>
              <a:t>Bilder i presentasjonen er tatt av …  / </a:t>
            </a:r>
            <a:br>
              <a:rPr lang="nb-NO" dirty="0"/>
            </a:br>
            <a:r>
              <a:rPr lang="nb-NO" dirty="0"/>
              <a:t>her kan det legges inn kreditering på bilder, </a:t>
            </a:r>
            <a:br>
              <a:rPr lang="nb-NO" dirty="0"/>
            </a:br>
            <a:r>
              <a:rPr lang="nb-NO" dirty="0"/>
              <a:t>eller annen informasjon</a:t>
            </a:r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90634AFC-C949-D641-832E-3B2E43420D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7" y="650788"/>
            <a:ext cx="7164388" cy="856736"/>
          </a:xfrm>
        </p:spPr>
        <p:txBody>
          <a:bodyPr anchor="t">
            <a:normAutofit/>
          </a:bodyPr>
          <a:lstStyle>
            <a:lvl1pPr marL="0">
              <a:lnSpc>
                <a:spcPct val="100000"/>
              </a:lnSpc>
              <a:spcBef>
                <a:spcPts val="100"/>
              </a:spcBef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Takk</a:t>
            </a:r>
            <a:r>
              <a:rPr lang="en-GB" dirty="0"/>
              <a:t> for </a:t>
            </a:r>
            <a:r>
              <a:rPr lang="en-GB" dirty="0" err="1"/>
              <a:t>oppmerksomheten</a:t>
            </a:r>
            <a:r>
              <a:rPr lang="en-GB" dirty="0"/>
              <a:t>!</a:t>
            </a:r>
            <a:endParaRPr lang="nb-NO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0C7B782-8295-7A4D-B015-8AEE3A38A8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1837038"/>
            <a:ext cx="7164387" cy="146633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solidFill>
                  <a:schemeClr val="bg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</a:t>
            </a:r>
            <a:r>
              <a:rPr lang="nb-NO" dirty="0" err="1"/>
              <a:t>Navnesen</a:t>
            </a:r>
            <a:br>
              <a:rPr lang="nb-NO" dirty="0"/>
            </a:br>
            <a:r>
              <a:rPr lang="nb-NO" dirty="0" err="1"/>
              <a:t>email@nibio.no</a:t>
            </a:r>
            <a:endParaRPr lang="nb-NO" dirty="0"/>
          </a:p>
          <a:p>
            <a:endParaRPr lang="nb-NO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F94346A-B3B7-CC45-A91E-F993E2039A2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74261" y="62629"/>
            <a:ext cx="5563431" cy="393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8071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0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A: Kun tekst hel bred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0" y="775808"/>
            <a:ext cx="10933593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27B0029-E15C-9747-B721-7DBF321ADD98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EAC2FA-EF68-1349-8ED5-86492F0C3C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0" y="2252183"/>
            <a:ext cx="10933593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997840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A_1: Kun tekst hel bred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775808"/>
            <a:ext cx="3373918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</a:t>
            </a: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1" y="2252183"/>
            <a:ext cx="3373918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2C78B5E-5123-684C-AA4F-D9CC2BC9939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89D24C-8730-2142-A558-7F7EE3EF8C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196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771C9D-240C-C545-8907-C66CCBA91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2241550"/>
            <a:ext cx="10944224" cy="3851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6" name="Title Placeholder 15">
            <a:extLst>
              <a:ext uri="{FF2B5EF4-FFF2-40B4-BE49-F238E27FC236}">
                <a16:creationId xmlns:a16="http://schemas.microsoft.com/office/drawing/2014/main" id="{85E05183-6F84-1641-BED7-4CDF6696D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9" y="765175"/>
            <a:ext cx="10944224" cy="1327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97595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6" r:id="rId2"/>
    <p:sldLayoutId id="2147483677" r:id="rId3"/>
    <p:sldLayoutId id="2147483654" r:id="rId4"/>
    <p:sldLayoutId id="2147483657" r:id="rId5"/>
    <p:sldLayoutId id="2147483692" r:id="rId6"/>
    <p:sldLayoutId id="2147483691" r:id="rId7"/>
    <p:sldLayoutId id="2147483650" r:id="rId8"/>
    <p:sldLayoutId id="2147483674" r:id="rId9"/>
    <p:sldLayoutId id="2147483672" r:id="rId10"/>
    <p:sldLayoutId id="2147483670" r:id="rId11"/>
    <p:sldLayoutId id="2147483673" r:id="rId12"/>
    <p:sldLayoutId id="2147483668" r:id="rId13"/>
    <p:sldLayoutId id="2147483651" r:id="rId14"/>
    <p:sldLayoutId id="2147483658" r:id="rId15"/>
    <p:sldLayoutId id="2147483659" r:id="rId16"/>
    <p:sldLayoutId id="2147483665" r:id="rId17"/>
    <p:sldLayoutId id="2147483671" r:id="rId18"/>
    <p:sldLayoutId id="2147483656" r:id="rId19"/>
    <p:sldLayoutId id="2147483666" r:id="rId20"/>
    <p:sldLayoutId id="2147483667" r:id="rId21"/>
    <p:sldLayoutId id="2147483669" r:id="rId22"/>
    <p:sldLayoutId id="2147483664" r:id="rId23"/>
    <p:sldLayoutId id="2147483655" r:id="rId24"/>
    <p:sldLayoutId id="2147483653" r:id="rId25"/>
    <p:sldLayoutId id="2147483660" r:id="rId26"/>
    <p:sldLayoutId id="2147483661" r:id="rId27"/>
    <p:sldLayoutId id="2147483652" r:id="rId28"/>
    <p:sldLayoutId id="2147483662" r:id="rId29"/>
    <p:sldLayoutId id="2147483663" r:id="rId30"/>
    <p:sldLayoutId id="2147483678" r:id="rId31"/>
    <p:sldLayoutId id="2147483679" r:id="rId32"/>
    <p:sldLayoutId id="2147483680" r:id="rId33"/>
    <p:sldLayoutId id="2147483681" r:id="rId34"/>
    <p:sldLayoutId id="2147483683" r:id="rId35"/>
    <p:sldLayoutId id="2147483682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4" r:id="rId43"/>
    <p:sldLayoutId id="2147483695" r:id="rId44"/>
    <p:sldLayoutId id="2147483696" r:id="rId45"/>
  </p:sldLayoutIdLst>
  <p:txStyles>
    <p:titleStyle>
      <a:lvl1pPr marL="9525" indent="0" algn="l" defTabSz="914400" rtl="0" eaLnBrk="1" latinLnBrk="0" hangingPunct="1">
        <a:lnSpc>
          <a:spcPct val="90000"/>
        </a:lnSpc>
        <a:spcBef>
          <a:spcPct val="0"/>
        </a:spcBef>
        <a:buNone/>
        <a:tabLst/>
        <a:defRPr sz="3200" kern="1200" baseline="0">
          <a:solidFill>
            <a:schemeClr val="tx1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defRPr sz="2000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93">
          <p15:clr>
            <a:srgbClr val="F26B43"/>
          </p15:clr>
        </p15:guide>
        <p15:guide id="3" pos="2525">
          <p15:clr>
            <a:srgbClr val="F26B43"/>
          </p15:clr>
        </p15:guide>
        <p15:guide id="4" pos="2774">
          <p15:clr>
            <a:srgbClr val="F26B43"/>
          </p15:clr>
        </p15:guide>
        <p15:guide id="5" pos="4906">
          <p15:clr>
            <a:srgbClr val="F26B43"/>
          </p15:clr>
        </p15:guide>
        <p15:guide id="6" pos="5155">
          <p15:clr>
            <a:srgbClr val="F26B43"/>
          </p15:clr>
        </p15:guide>
        <p15:guide id="7" pos="7287">
          <p15:clr>
            <a:srgbClr val="F26B43"/>
          </p15:clr>
        </p15:guide>
        <p15:guide id="8" orient="horz" pos="482">
          <p15:clr>
            <a:srgbClr val="F26B43"/>
          </p15:clr>
        </p15:guide>
        <p15:guide id="9" orient="horz" pos="3838">
          <p15:clr>
            <a:srgbClr val="F26B43"/>
          </p15:clr>
        </p15:guide>
        <p15:guide id="10" orient="horz" pos="141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7.emf"/><Relationship Id="rId4" Type="http://schemas.openxmlformats.org/officeDocument/2006/relationships/hyperlink" Target="https://esdac.jrc.ec.europa.eu/content/european-soil-database-v20-vector-and-attribute-data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1.gif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4.png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8.emf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2.png"/><Relationship Id="rId4" Type="http://schemas.openxmlformats.org/officeDocument/2006/relationships/image" Target="../media/image61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23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4.xml"/><Relationship Id="rId6" Type="http://schemas.openxmlformats.org/officeDocument/2006/relationships/hyperlink" Target="https://doi.org/10.1016/j.envres.2020.109313" TargetMode="Externa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cds.climate.copernicus.eu/cdsapp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emf"/><Relationship Id="rId5" Type="http://schemas.openxmlformats.org/officeDocument/2006/relationships/image" Target="../media/image74.png"/><Relationship Id="rId4" Type="http://schemas.openxmlformats.org/officeDocument/2006/relationships/hyperlink" Target="https://esdac.jrc.ec.europa.eu/content/european-soil-database-v20-vector-and-attribute-data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44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emf"/><Relationship Id="rId3" Type="http://schemas.openxmlformats.org/officeDocument/2006/relationships/image" Target="../media/image78.png"/><Relationship Id="rId7" Type="http://schemas.openxmlformats.org/officeDocument/2006/relationships/image" Target="../media/image8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81.emf"/><Relationship Id="rId5" Type="http://schemas.openxmlformats.org/officeDocument/2006/relationships/image" Target="../media/image80.emf"/><Relationship Id="rId4" Type="http://schemas.openxmlformats.org/officeDocument/2006/relationships/image" Target="../media/image7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86.e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em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.ufz.de/schuerz/swatdoctr" TargetMode="External"/><Relationship Id="rId2" Type="http://schemas.openxmlformats.org/officeDocument/2006/relationships/hyperlink" Target="https://www.sciencedirect.com/science/article/pii/S1364815223002645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D7D86-A744-5640-B466-2BDBAFECF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8583" y="146058"/>
            <a:ext cx="7974834" cy="1646965"/>
          </a:xfrm>
        </p:spPr>
        <p:txBody>
          <a:bodyPr>
            <a:noAutofit/>
          </a:bodyPr>
          <a:lstStyle/>
          <a:p>
            <a:r>
              <a:rPr lang="hu-HU" sz="2400" dirty="0" err="1"/>
              <a:t>Task</a:t>
            </a:r>
            <a:r>
              <a:rPr lang="hu-HU" sz="2400" dirty="0"/>
              <a:t> 5.1 </a:t>
            </a:r>
            <a:r>
              <a:rPr lang="hu-HU" sz="2400" dirty="0" err="1"/>
              <a:t>Water</a:t>
            </a:r>
            <a:r>
              <a:rPr lang="hu-HU" sz="2400" dirty="0"/>
              <a:t> </a:t>
            </a:r>
            <a:r>
              <a:rPr lang="hu-HU" sz="2400" dirty="0" err="1"/>
              <a:t>quality</a:t>
            </a:r>
            <a:r>
              <a:rPr lang="hu-HU" sz="2400" dirty="0"/>
              <a:t> modelling </a:t>
            </a:r>
            <a:br>
              <a:rPr lang="hu-HU" sz="2400" dirty="0"/>
            </a:br>
            <a:br>
              <a:rPr lang="hu-HU" sz="2400" dirty="0"/>
            </a:br>
            <a:r>
              <a:rPr lang="hu-HU" sz="1600" dirty="0"/>
              <a:t>Csilla Farkas, Moritz Shore, Dominika Krzeminska, Mojtaba Shafiei, Robert Barneveld</a:t>
            </a:r>
            <a:br>
              <a:rPr lang="hu-HU" sz="1600" dirty="0"/>
            </a:br>
            <a:endParaRPr lang="en-GB" sz="16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985AEE3-099F-632F-4596-4F1117DB6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7913" y="146058"/>
            <a:ext cx="1806810" cy="187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AA3368F-3F09-80BB-D8CF-A6A1C47AD1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2336"/>
          <a:stretch/>
        </p:blipFill>
        <p:spPr>
          <a:xfrm>
            <a:off x="6096000" y="2975051"/>
            <a:ext cx="6101951" cy="3160331"/>
          </a:xfrm>
          <a:prstGeom prst="rect">
            <a:avLst/>
          </a:prstGeom>
        </p:spPr>
      </p:pic>
      <p:sp>
        <p:nvSpPr>
          <p:cNvPr id="6" name="Plassholder for tekst 5">
            <a:extLst>
              <a:ext uri="{FF2B5EF4-FFF2-40B4-BE49-F238E27FC236}">
                <a16:creationId xmlns:a16="http://schemas.microsoft.com/office/drawing/2014/main" id="{1FCB51F0-9AC9-A0B5-3189-901CA61AA4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2235230"/>
            <a:ext cx="6172200" cy="4185447"/>
          </a:xfrm>
        </p:spPr>
        <p:txBody>
          <a:bodyPr>
            <a:noAutofit/>
          </a:bodyPr>
          <a:lstStyle/>
          <a:p>
            <a:pPr marL="0" indent="0" algn="ctr">
              <a:lnSpc>
                <a:spcPts val="2640"/>
              </a:lnSpc>
              <a:buNone/>
            </a:pPr>
            <a:r>
              <a:rPr lang="hu-HU" sz="1600" b="1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Task</a:t>
            </a:r>
            <a:r>
              <a:rPr lang="hu-HU" sz="16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5.1</a:t>
            </a:r>
            <a:r>
              <a:rPr lang="hu-HU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. </a:t>
            </a:r>
            <a:br>
              <a:rPr lang="hu-HU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r>
              <a:rPr lang="hu-HU" sz="16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D</a:t>
            </a:r>
            <a:r>
              <a:rPr lang="en-US" sz="1600" b="1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rinking</a:t>
            </a:r>
            <a:r>
              <a:rPr lang="en-US" sz="16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water nitrate exposure and catchment-specific unit prices for case study areas</a:t>
            </a:r>
            <a:endParaRPr lang="hu-HU" sz="1600" b="1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lnSpc>
                <a:spcPts val="2640"/>
              </a:lnSpc>
              <a:buNone/>
            </a:pPr>
            <a:r>
              <a:rPr lang="hu-HU" sz="1600" b="1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Objective</a:t>
            </a:r>
            <a:r>
              <a:rPr lang="hu-HU" sz="16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:</a:t>
            </a:r>
            <a:br>
              <a:rPr lang="hu-HU" sz="16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r>
              <a:rPr lang="hu-HU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en-US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To develop and apply a rigorous methodology for estimation of health effects</a:t>
            </a:r>
            <a:r>
              <a:rPr lang="hu-HU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 a</a:t>
            </a:r>
            <a:r>
              <a:rPr lang="en-US" sz="1600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nd</a:t>
            </a:r>
            <a:r>
              <a:rPr lang="hu-HU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en-US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unit prices</a:t>
            </a:r>
            <a:r>
              <a:rPr lang="hu-HU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en-US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from drinking</a:t>
            </a:r>
            <a:r>
              <a:rPr lang="hu-HU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en-US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nitrate-polluted water </a:t>
            </a:r>
            <a:br>
              <a:rPr lang="hu-HU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r>
              <a:rPr lang="en-US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in</a:t>
            </a:r>
            <a:r>
              <a:rPr lang="hu-HU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hu-HU" sz="1600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two</a:t>
            </a:r>
            <a:r>
              <a:rPr lang="hu-HU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en-US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case study areas</a:t>
            </a:r>
            <a:r>
              <a:rPr lang="hu-HU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hu-HU" sz="1600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by</a:t>
            </a:r>
            <a:endParaRPr lang="hu-HU" sz="16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hu-HU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en-GB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Modelling of </a:t>
            </a:r>
            <a:r>
              <a:rPr lang="en-GB" sz="16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nitrate concentration of surface waters</a:t>
            </a:r>
            <a:r>
              <a:rPr lang="en-GB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, </a:t>
            </a:r>
            <a:br>
              <a:rPr lang="hu-HU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r>
              <a:rPr lang="hu-HU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   </a:t>
            </a:r>
            <a:r>
              <a:rPr lang="en-GB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using </a:t>
            </a:r>
            <a:r>
              <a:rPr lang="hu-HU" sz="1600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the</a:t>
            </a:r>
            <a:r>
              <a:rPr lang="hu-HU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en-GB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SWAT+  </a:t>
            </a:r>
            <a:r>
              <a:rPr lang="hu-HU" sz="1600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model</a:t>
            </a:r>
            <a:r>
              <a:rPr lang="hu-HU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en-GB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(CZ, DK)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hu-HU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en-GB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Modelling of </a:t>
            </a:r>
            <a:r>
              <a:rPr lang="en-GB" sz="16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nitrate concentration of shallow </a:t>
            </a:r>
            <a:br>
              <a:rPr lang="hu-HU" sz="16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r>
              <a:rPr lang="hu-HU" sz="16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   </a:t>
            </a:r>
            <a:r>
              <a:rPr lang="en-GB" sz="16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groundwater </a:t>
            </a:r>
            <a:r>
              <a:rPr lang="en-GB" sz="16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(DK)</a:t>
            </a:r>
          </a:p>
          <a:p>
            <a:pPr marL="0" indent="0">
              <a:lnSpc>
                <a:spcPts val="2640"/>
              </a:lnSpc>
              <a:buNone/>
            </a:pPr>
            <a:endParaRPr lang="hu-HU" sz="16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42361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9984" y="-33376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b="1" dirty="0">
                <a:solidFill>
                  <a:srgbClr val="558E7D"/>
                </a:solidFill>
              </a:rPr>
              <a:t>Želivka watershed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83303" y="602733"/>
            <a:ext cx="12697" cy="5493267"/>
          </a:xfrm>
          <a:prstGeom prst="straightConnector1">
            <a:avLst/>
          </a:prstGeom>
          <a:ln w="22225">
            <a:solidFill>
              <a:srgbClr val="558E7D"/>
            </a:solidFill>
            <a:headEnd w="sm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-1228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sz="2400" b="1" dirty="0" err="1">
                <a:solidFill>
                  <a:srgbClr val="558E7D"/>
                </a:solidFill>
              </a:rPr>
              <a:t>Himmerland</a:t>
            </a:r>
            <a:r>
              <a:rPr lang="en-GB" sz="2400" b="1" dirty="0">
                <a:solidFill>
                  <a:srgbClr val="558E7D"/>
                </a:solidFill>
              </a:rPr>
              <a:t> watershed</a:t>
            </a: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4269228" y="79513"/>
            <a:ext cx="3872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Land 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EFAB5B-8ACA-7357-9348-FBCF7F92B696}"/>
              </a:ext>
            </a:extLst>
          </p:cNvPr>
          <p:cNvSpPr txBox="1"/>
          <p:nvPr/>
        </p:nvSpPr>
        <p:spPr>
          <a:xfrm>
            <a:off x="6299775" y="1014626"/>
            <a:ext cx="5553690" cy="836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CORINE Land Use data (v. 2018)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 m resolution, raster</a:t>
            </a:r>
            <a:endParaRPr lang="en-GB" sz="2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F90AF9-90CC-E0B8-FBEA-684BFB3F0093}"/>
              </a:ext>
            </a:extLst>
          </p:cNvPr>
          <p:cNvSpPr txBox="1"/>
          <p:nvPr/>
        </p:nvSpPr>
        <p:spPr>
          <a:xfrm>
            <a:off x="4799434" y="6289562"/>
            <a:ext cx="2593132" cy="338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1600" b="1" dirty="0">
                <a:solidFill>
                  <a:schemeClr val="bg1"/>
                </a:solidFill>
              </a:rPr>
              <a:t>https://land.copernicus.eu/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0BC17E-505B-9BE5-60B1-5114972BB6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7829" y="2088539"/>
            <a:ext cx="4233581" cy="3930010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89461C4-4D78-6496-6848-000FAC762B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302955"/>
              </p:ext>
            </p:extLst>
          </p:nvPr>
        </p:nvGraphicFramePr>
        <p:xfrm>
          <a:off x="4978426" y="2328927"/>
          <a:ext cx="2453690" cy="3636349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566280">
                  <a:extLst>
                    <a:ext uri="{9D8B030D-6E8A-4147-A177-3AD203B41FA5}">
                      <a16:colId xmlns:a16="http://schemas.microsoft.com/office/drawing/2014/main" val="3968565357"/>
                    </a:ext>
                  </a:extLst>
                </a:gridCol>
                <a:gridCol w="1887410">
                  <a:extLst>
                    <a:ext uri="{9D8B030D-6E8A-4147-A177-3AD203B41FA5}">
                      <a16:colId xmlns:a16="http://schemas.microsoft.com/office/drawing/2014/main" val="2957468650"/>
                    </a:ext>
                  </a:extLst>
                </a:gridCol>
              </a:tblGrid>
              <a:tr h="299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Code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land use type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767080295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1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Continuous urban fabric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4036734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2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Discontinuous urban fabric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8359567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3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Industrial or commercial units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1793669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12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Non-irrigated arable land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8494562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18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 Pastures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31531975"/>
                  </a:ext>
                </a:extLst>
              </a:tr>
              <a:tr h="3606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19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Annual crops associated with permanent crops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47109870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20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Complex cultivation patterns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8111968"/>
                  </a:ext>
                </a:extLst>
              </a:tr>
              <a:tr h="5441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21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Land principally occupied by agriculture with significant areas of natural vegetation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6582066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23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Broad-leaved forest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254639447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24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Coniferous forest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07657941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25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Mixed forest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70473399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27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Moors and heathland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12859788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29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Transitional woodland-shrub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8048231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35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Inland marshes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07688186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41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 Water bodies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2014702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5687373-BED5-BEC0-29ED-B08E11567CD9}"/>
              </a:ext>
            </a:extLst>
          </p:cNvPr>
          <p:cNvSpPr txBox="1"/>
          <p:nvPr/>
        </p:nvSpPr>
        <p:spPr>
          <a:xfrm>
            <a:off x="212587" y="1063490"/>
            <a:ext cx="5553690" cy="836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CORINE Land Use data (v. 2018)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 m resolution, raster</a:t>
            </a:r>
            <a:endParaRPr lang="en-GB" sz="20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1E7B0B0-7926-ECCA-1ECA-295CFFCD92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18" y="2165103"/>
            <a:ext cx="4729774" cy="3880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332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8524" y="279736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hu-HU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nb-NO" b="1" dirty="0">
                <a:solidFill>
                  <a:srgbClr val="558E7D"/>
                </a:solidFill>
              </a:rPr>
              <a:t>Ž</a:t>
            </a:r>
            <a:r>
              <a:rPr lang="hu-HU" b="1" dirty="0" err="1">
                <a:solidFill>
                  <a:srgbClr val="558E7D"/>
                </a:solidFill>
              </a:rPr>
              <a:t>elivka</a:t>
            </a:r>
            <a:r>
              <a:rPr lang="hu-HU" b="1" dirty="0">
                <a:solidFill>
                  <a:srgbClr val="558E7D"/>
                </a:solidFill>
              </a:rPr>
              <a:t> </a:t>
            </a:r>
            <a:r>
              <a:rPr lang="hu-HU" b="1" dirty="0" err="1">
                <a:solidFill>
                  <a:srgbClr val="558E7D"/>
                </a:solidFill>
              </a:rPr>
              <a:t>watershed</a:t>
            </a:r>
            <a:endParaRPr lang="nb-NO" b="1" dirty="0">
              <a:solidFill>
                <a:srgbClr val="558E7D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hu-HU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hu-HU" sz="2400" b="1" dirty="0" err="1">
                <a:solidFill>
                  <a:srgbClr val="558E7D"/>
                </a:solidFill>
              </a:rPr>
              <a:t>Himmerland</a:t>
            </a:r>
            <a:r>
              <a:rPr lang="hu-HU" sz="2400" b="1" dirty="0">
                <a:solidFill>
                  <a:srgbClr val="558E7D"/>
                </a:solidFill>
              </a:rPr>
              <a:t> </a:t>
            </a:r>
            <a:r>
              <a:rPr lang="hu-HU" sz="2400" b="1" dirty="0" err="1">
                <a:solidFill>
                  <a:srgbClr val="558E7D"/>
                </a:solidFill>
              </a:rPr>
              <a:t>watershed</a:t>
            </a:r>
            <a:endParaRPr lang="nb-NO" sz="24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nb-NO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4269228" y="79513"/>
            <a:ext cx="3872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/>
              <a:t>Soil map</a:t>
            </a:r>
            <a:endParaRPr lang="nb-NO" sz="28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EFAB5B-8ACA-7357-9348-FBCF7F92B696}"/>
              </a:ext>
            </a:extLst>
          </p:cNvPr>
          <p:cNvSpPr txBox="1"/>
          <p:nvPr/>
        </p:nvSpPr>
        <p:spPr>
          <a:xfrm>
            <a:off x="6251713" y="1225344"/>
            <a:ext cx="5553690" cy="836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US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European Soil Database v2.0 (EUSD) </a:t>
            </a:r>
            <a:endParaRPr lang="hu-HU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Soil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metadata</a:t>
            </a: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</a:t>
            </a: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file</a:t>
            </a:r>
            <a:endParaRPr lang="nb-NO" sz="2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836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US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Copernicus Digital Elevation Model (DEM)</a:t>
            </a:r>
            <a:endParaRPr lang="hu-HU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 m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resolution</a:t>
            </a:r>
            <a:r>
              <a:rPr lang="en-US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nb-NO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DC9FDF-5773-3B0A-C9D2-2E69830D4A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0297" y="2271785"/>
            <a:ext cx="3857660" cy="38106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8ECDDCF-336E-0A64-14BA-CAA195ED2E2B}"/>
              </a:ext>
            </a:extLst>
          </p:cNvPr>
          <p:cNvSpPr txBox="1"/>
          <p:nvPr/>
        </p:nvSpPr>
        <p:spPr>
          <a:xfrm>
            <a:off x="1207910" y="6181743"/>
            <a:ext cx="94149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</a:rPr>
              <a:t>(</a:t>
            </a:r>
            <a:r>
              <a:rPr lang="en-US" sz="1800" b="1" i="0" u="sng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https://esdac.jrc.ec.europa.eu/content/european-soil-database-v20-vector-and-attribute-data#tabs-0-description=0</a:t>
            </a:r>
            <a:r>
              <a:rPr lang="en-US" sz="1800" b="1" i="0" u="none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 </a:t>
            </a:r>
            <a:endParaRPr lang="nb-NO" b="1" dirty="0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49CF590-BDFB-E86F-F0BE-D5264E70E9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9708" y="2223501"/>
            <a:ext cx="4482239" cy="3663743"/>
          </a:xfrm>
          <a:prstGeom prst="rect">
            <a:avLst/>
          </a:prstGeom>
        </p:spPr>
      </p:pic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9F532842-D12E-F40E-6BA2-61F7063E494F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8785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hu-HU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nb-NO" b="1" dirty="0">
                <a:solidFill>
                  <a:srgbClr val="558E7D"/>
                </a:solidFill>
              </a:rPr>
              <a:t>Ž</a:t>
            </a:r>
            <a:r>
              <a:rPr lang="hu-HU" b="1" dirty="0" err="1">
                <a:solidFill>
                  <a:srgbClr val="558E7D"/>
                </a:solidFill>
              </a:rPr>
              <a:t>elivka</a:t>
            </a:r>
            <a:r>
              <a:rPr lang="hu-HU" b="1" dirty="0">
                <a:solidFill>
                  <a:srgbClr val="558E7D"/>
                </a:solidFill>
              </a:rPr>
              <a:t> </a:t>
            </a:r>
            <a:r>
              <a:rPr lang="hu-HU" b="1" dirty="0" err="1">
                <a:solidFill>
                  <a:srgbClr val="558E7D"/>
                </a:solidFill>
              </a:rPr>
              <a:t>watershed</a:t>
            </a:r>
            <a:endParaRPr lang="nb-NO" b="1" dirty="0">
              <a:solidFill>
                <a:srgbClr val="558E7D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/>
          <p:nvPr/>
        </p:nvCxnSpPr>
        <p:spPr>
          <a:xfrm>
            <a:off x="6083303" y="79513"/>
            <a:ext cx="0" cy="58541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hu-HU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hu-HU" sz="2400" b="1" dirty="0" err="1">
                <a:solidFill>
                  <a:srgbClr val="558E7D"/>
                </a:solidFill>
              </a:rPr>
              <a:t>Himmerland</a:t>
            </a:r>
            <a:r>
              <a:rPr lang="hu-HU" sz="2400" b="1" dirty="0">
                <a:solidFill>
                  <a:srgbClr val="558E7D"/>
                </a:solidFill>
              </a:rPr>
              <a:t> </a:t>
            </a:r>
            <a:r>
              <a:rPr lang="hu-HU" sz="2400" b="1" dirty="0" err="1">
                <a:solidFill>
                  <a:srgbClr val="558E7D"/>
                </a:solidFill>
              </a:rPr>
              <a:t>watershed</a:t>
            </a:r>
            <a:endParaRPr lang="nb-NO" sz="24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nb-NO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4269228" y="79513"/>
            <a:ext cx="3872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/>
              <a:t>Soil </a:t>
            </a:r>
            <a:r>
              <a:rPr lang="hu-HU" sz="2800" b="1" dirty="0" err="1"/>
              <a:t>data</a:t>
            </a:r>
            <a:endParaRPr lang="nb-NO" sz="28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68F404-77E8-F9E8-9B1F-4F82A256B1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22686"/>
              </p:ext>
            </p:extLst>
          </p:nvPr>
        </p:nvGraphicFramePr>
        <p:xfrm>
          <a:off x="6228179" y="1267398"/>
          <a:ext cx="5553688" cy="178060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900727">
                  <a:extLst>
                    <a:ext uri="{9D8B030D-6E8A-4147-A177-3AD203B41FA5}">
                      <a16:colId xmlns:a16="http://schemas.microsoft.com/office/drawing/2014/main" val="631316871"/>
                    </a:ext>
                  </a:extLst>
                </a:gridCol>
                <a:gridCol w="4652961">
                  <a:extLst>
                    <a:ext uri="{9D8B030D-6E8A-4147-A177-3AD203B41FA5}">
                      <a16:colId xmlns:a16="http://schemas.microsoft.com/office/drawing/2014/main" val="2493214721"/>
                    </a:ext>
                  </a:extLst>
                </a:gridCol>
              </a:tblGrid>
              <a:tr h="2967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Soil class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Information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8281522"/>
                  </a:ext>
                </a:extLst>
              </a:tr>
              <a:tr h="2967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Medium AWC at both top and sub layer. Also contains peat.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6128530"/>
                  </a:ext>
                </a:extLst>
              </a:tr>
              <a:tr h="2967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2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Medium AWC at top layer, low AWC at sublayer.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3655461"/>
                  </a:ext>
                </a:extLst>
              </a:tr>
              <a:tr h="2967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3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High AWC at both top and sub layer.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6672930"/>
                  </a:ext>
                </a:extLst>
              </a:tr>
              <a:tr h="2967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4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Medium AWC at top layer, high AWC at sublayer.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0391014"/>
                  </a:ext>
                </a:extLst>
              </a:tr>
              <a:tr h="2967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5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Medium AWC at top layer, low AWC at sublayer.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339825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9239313-FFC7-FF95-0AAD-3C18ACBD23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376863"/>
              </p:ext>
            </p:extLst>
          </p:nvPr>
        </p:nvGraphicFramePr>
        <p:xfrm>
          <a:off x="674491" y="1254509"/>
          <a:ext cx="5051003" cy="187555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915157">
                  <a:extLst>
                    <a:ext uri="{9D8B030D-6E8A-4147-A177-3AD203B41FA5}">
                      <a16:colId xmlns:a16="http://schemas.microsoft.com/office/drawing/2014/main" val="96817139"/>
                    </a:ext>
                  </a:extLst>
                </a:gridCol>
                <a:gridCol w="4135846">
                  <a:extLst>
                    <a:ext uri="{9D8B030D-6E8A-4147-A177-3AD203B41FA5}">
                      <a16:colId xmlns:a16="http://schemas.microsoft.com/office/drawing/2014/main" val="1308160976"/>
                    </a:ext>
                  </a:extLst>
                </a:gridCol>
              </a:tblGrid>
              <a:tr h="3751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Soil class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Information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4564330"/>
                  </a:ext>
                </a:extLst>
              </a:tr>
              <a:tr h="3751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Medium AWC at both top and sub layer. 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8751359"/>
                  </a:ext>
                </a:extLst>
              </a:tr>
              <a:tr h="3751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2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High AWC at top layer, medium AWC at sublayer.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1238326"/>
                  </a:ext>
                </a:extLst>
              </a:tr>
              <a:tr h="3751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3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High AWC at both top and sub layer.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1194081"/>
                  </a:ext>
                </a:extLst>
              </a:tr>
              <a:tr h="3751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4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Medium AWC at top layer, low AWC at sublayer.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971882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26FB9D0-5667-0350-18D0-790339D1E2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628976"/>
              </p:ext>
            </p:extLst>
          </p:nvPr>
        </p:nvGraphicFramePr>
        <p:xfrm>
          <a:off x="3048486" y="3360279"/>
          <a:ext cx="5711825" cy="325332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568325">
                  <a:extLst>
                    <a:ext uri="{9D8B030D-6E8A-4147-A177-3AD203B41FA5}">
                      <a16:colId xmlns:a16="http://schemas.microsoft.com/office/drawing/2014/main" val="831158476"/>
                    </a:ext>
                  </a:extLst>
                </a:gridCol>
                <a:gridCol w="4171950">
                  <a:extLst>
                    <a:ext uri="{9D8B030D-6E8A-4147-A177-3AD203B41FA5}">
                      <a16:colId xmlns:a16="http://schemas.microsoft.com/office/drawing/2014/main" val="1074322408"/>
                    </a:ext>
                  </a:extLst>
                </a:gridCol>
                <a:gridCol w="971550">
                  <a:extLst>
                    <a:ext uri="{9D8B030D-6E8A-4147-A177-3AD203B41FA5}">
                      <a16:colId xmlns:a16="http://schemas.microsoft.com/office/drawing/2014/main" val="3276163335"/>
                    </a:ext>
                  </a:extLst>
                </a:gridCol>
              </a:tblGrid>
              <a:tr h="3551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No.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Parameter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Code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5500858"/>
                  </a:ext>
                </a:extLst>
              </a:tr>
              <a:tr h="3904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1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Soil texture (in terms of clay, silt, and sand content in percentage of soil weight)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Texture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27283740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2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Depth of the soil layer in mm 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SOL_Z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0178501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3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The number of layers present in the soil profile.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N-layer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9728356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4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Maximum rooting depth of the soil profile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SOL_ZMX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7485424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5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Bulk density in gm/cm3 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SOL_BD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57431434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6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Saturated hydraulic conductivity in mm/</a:t>
                      </a:r>
                      <a:r>
                        <a:rPr lang="en-US" sz="1200" kern="100" dirty="0" err="1">
                          <a:effectLst/>
                        </a:rPr>
                        <a:t>hr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SOL_K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8949455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7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Organic carbon content in percentage of soil weight 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SOL_CBN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9839775"/>
                  </a:ext>
                </a:extLst>
              </a:tr>
              <a:tr h="3904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8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Rock fragment content in percentage of the total weight of that layer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ROCK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05044220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9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Available water capacity of the soil layer in mm H20/mm soil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SOL_AWC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4162923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10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Moist soil albedo only for the topsoil layer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SOL_ALB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49540475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11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Soil hydrologic group (A, B, C or D)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-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2250875"/>
                  </a:ext>
                </a:extLst>
              </a:tr>
              <a:tr h="3904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12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Soil erodibility factor K in (metric ton m2 hr)/(m3 metric ton cm) estimated using the Universal Soil Loss Equation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USLE_K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383061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35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b="1" dirty="0">
                <a:solidFill>
                  <a:srgbClr val="558E7D"/>
                </a:solidFill>
              </a:rPr>
              <a:t>Želivka watershed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sz="2400" b="1" dirty="0" err="1">
                <a:solidFill>
                  <a:srgbClr val="558E7D"/>
                </a:solidFill>
              </a:rPr>
              <a:t>Himmerland</a:t>
            </a:r>
            <a:r>
              <a:rPr lang="en-GB" sz="2400" b="1" dirty="0">
                <a:solidFill>
                  <a:srgbClr val="558E7D"/>
                </a:solidFill>
              </a:rPr>
              <a:t> watershed</a:t>
            </a: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2587626" y="79513"/>
            <a:ext cx="649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/>
              <a:t>River network and catchment outlet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EFAB5B-8ACA-7357-9348-FBCF7F92B696}"/>
              </a:ext>
            </a:extLst>
          </p:cNvPr>
          <p:cNvSpPr txBox="1"/>
          <p:nvPr/>
        </p:nvSpPr>
        <p:spPr>
          <a:xfrm>
            <a:off x="6251713" y="1225344"/>
            <a:ext cx="5553690" cy="8376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US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EU-Hydro River Network Database </a:t>
            </a:r>
            <a:endParaRPr lang="hu-HU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endParaRPr lang="hu-HU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836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Copernicus Digital Elevation Model (DEM)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 m resolution</a:t>
            </a: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07C13-7E58-0E6D-AF97-51EF12524AD0}"/>
              </a:ext>
            </a:extLst>
          </p:cNvPr>
          <p:cNvSpPr txBox="1"/>
          <p:nvPr/>
        </p:nvSpPr>
        <p:spPr>
          <a:xfrm>
            <a:off x="1877268" y="6309764"/>
            <a:ext cx="87488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b="1" dirty="0">
                <a:solidFill>
                  <a:schemeClr val="bg1"/>
                </a:solidFill>
              </a:rPr>
              <a:t>https://land.copernicus.eu/en/products/eu-hydro/eu-hydro-river-network-database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9BEA33B-1EE6-3F88-676C-694318ED72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1364" y="1762385"/>
            <a:ext cx="4192384" cy="42900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2B3285-4B4A-9E66-B13E-DBB5C35CFB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3597" y="2262304"/>
            <a:ext cx="4077313" cy="3770748"/>
          </a:xfrm>
          <a:prstGeom prst="rect">
            <a:avLst/>
          </a:prstGeom>
        </p:spPr>
      </p:pic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C7C8D0C6-045E-43E2-273A-9F10646F13A2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517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b="1" dirty="0">
                <a:solidFill>
                  <a:srgbClr val="558E7D"/>
                </a:solidFill>
              </a:rPr>
              <a:t>Želivka watershed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sz="2400" b="1" dirty="0" err="1">
                <a:solidFill>
                  <a:srgbClr val="558E7D"/>
                </a:solidFill>
              </a:rPr>
              <a:t>Himmerland</a:t>
            </a:r>
            <a:r>
              <a:rPr lang="en-GB" sz="2400" b="1" dirty="0">
                <a:solidFill>
                  <a:srgbClr val="558E7D"/>
                </a:solidFill>
              </a:rPr>
              <a:t> watershed</a:t>
            </a: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001748" y="79513"/>
            <a:ext cx="649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/>
              <a:t>Large lakes and reservoirs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EFAB5B-8ACA-7357-9348-FBCF7F92B696}"/>
              </a:ext>
            </a:extLst>
          </p:cNvPr>
          <p:cNvSpPr txBox="1"/>
          <p:nvPr/>
        </p:nvSpPr>
        <p:spPr>
          <a:xfrm>
            <a:off x="6251713" y="1225344"/>
            <a:ext cx="5553690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World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lake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database</a:t>
            </a:r>
            <a:endParaRPr lang="hu-HU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smaller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lakes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visible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map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scale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endParaRPr lang="en-GB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34914" y="1212197"/>
            <a:ext cx="5553690" cy="45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World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lake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database</a:t>
            </a:r>
            <a:endParaRPr lang="en-GB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07C13-7E58-0E6D-AF97-51EF12524AD0}"/>
              </a:ext>
            </a:extLst>
          </p:cNvPr>
          <p:cNvSpPr txBox="1"/>
          <p:nvPr/>
        </p:nvSpPr>
        <p:spPr>
          <a:xfrm>
            <a:off x="4313461" y="6371605"/>
            <a:ext cx="35396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b="1" dirty="0">
                <a:solidFill>
                  <a:schemeClr val="bg1"/>
                </a:solidFill>
              </a:rPr>
              <a:t>https://wldb.ilec.or.jp/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D470CFE-63B7-C79C-4494-0F74BDAE8A0B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F9625752-BA64-C5C1-FB48-BAF2EE819A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436" t="35038" r="32881" b="18252"/>
          <a:stretch/>
        </p:blipFill>
        <p:spPr>
          <a:xfrm>
            <a:off x="1822123" y="2114496"/>
            <a:ext cx="3903371" cy="396263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C233BB8-1FD0-C35F-8520-47476579A30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6641"/>
          <a:stretch/>
        </p:blipFill>
        <p:spPr>
          <a:xfrm>
            <a:off x="0" y="3714325"/>
            <a:ext cx="12192000" cy="196853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47BE2EA-6AA7-FD64-6B04-7999B2E72C6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0000"/>
          <a:stretch/>
        </p:blipFill>
        <p:spPr>
          <a:xfrm>
            <a:off x="0" y="1836505"/>
            <a:ext cx="12192000" cy="1770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56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b="1" dirty="0">
                <a:solidFill>
                  <a:srgbClr val="558E7D"/>
                </a:solidFill>
              </a:rPr>
              <a:t>Želivka watershed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sz="2400" b="1" dirty="0" err="1">
                <a:solidFill>
                  <a:srgbClr val="558E7D"/>
                </a:solidFill>
              </a:rPr>
              <a:t>Himmerland</a:t>
            </a:r>
            <a:r>
              <a:rPr lang="en-GB" sz="2400" b="1" dirty="0">
                <a:solidFill>
                  <a:srgbClr val="558E7D"/>
                </a:solidFill>
              </a:rPr>
              <a:t> watershed</a:t>
            </a: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Crop</a:t>
            </a:r>
            <a:r>
              <a:rPr lang="hu-HU" sz="2800" b="1" dirty="0"/>
              <a:t> </a:t>
            </a:r>
            <a:r>
              <a:rPr lang="hu-HU" sz="2800" b="1" dirty="0" err="1"/>
              <a:t>rotation</a:t>
            </a:r>
            <a:r>
              <a:rPr lang="hu-HU" sz="2800" b="1" dirty="0"/>
              <a:t> and management</a:t>
            </a:r>
            <a:endParaRPr lang="nb-NO" sz="28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EUROHARP project deliverable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Splitting the AGRL and AGRR CORINE land use categories into crop communities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6B0DED-F345-F0B6-236C-4718D27602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430" t="43532" r="27309" b="28667"/>
          <a:stretch/>
        </p:blipFill>
        <p:spPr>
          <a:xfrm>
            <a:off x="129106" y="2635278"/>
            <a:ext cx="5426868" cy="197943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CECDACC-A839-6392-D0A4-E46B4E689C13}"/>
              </a:ext>
            </a:extLst>
          </p:cNvPr>
          <p:cNvSpPr txBox="1"/>
          <p:nvPr/>
        </p:nvSpPr>
        <p:spPr>
          <a:xfrm>
            <a:off x="3745089" y="6208759"/>
            <a:ext cx="6158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b="1" dirty="0">
                <a:solidFill>
                  <a:schemeClr val="bg1"/>
                </a:solidFill>
              </a:rPr>
              <a:t>https://ec.europa.eu/eurostat/web/lucas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7D5A03-8BFA-47DF-FFC9-5AD8DBD867D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485" t="32048" r="26004" b="12415"/>
          <a:stretch/>
        </p:blipFill>
        <p:spPr>
          <a:xfrm>
            <a:off x="419419" y="2418442"/>
            <a:ext cx="5563566" cy="363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18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b="1" dirty="0">
                <a:solidFill>
                  <a:srgbClr val="558E7D"/>
                </a:solidFill>
              </a:rPr>
              <a:t>Želivka watershed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sz="2400" b="1" dirty="0" err="1">
                <a:solidFill>
                  <a:srgbClr val="558E7D"/>
                </a:solidFill>
              </a:rPr>
              <a:t>Himmerland</a:t>
            </a:r>
            <a:r>
              <a:rPr lang="en-GB" sz="2400" b="1" dirty="0">
                <a:solidFill>
                  <a:srgbClr val="558E7D"/>
                </a:solidFill>
              </a:rPr>
              <a:t> watershed</a:t>
            </a: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Crop</a:t>
            </a:r>
            <a:r>
              <a:rPr lang="hu-HU" sz="2800" b="1" dirty="0"/>
              <a:t> </a:t>
            </a:r>
            <a:r>
              <a:rPr lang="hu-HU" sz="2800" b="1" dirty="0" err="1"/>
              <a:t>rotation</a:t>
            </a:r>
            <a:r>
              <a:rPr lang="hu-HU" sz="2800" b="1" dirty="0"/>
              <a:t> and management</a:t>
            </a:r>
            <a:endParaRPr lang="nb-NO" sz="28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EUROHARP project deliverable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Splitting the AGRL and AGRR CORINE land use categories into crop communities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8827A7-0F53-E5D9-DDF3-ACF7775A66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707" t="-285" r="810" b="-2143"/>
          <a:stretch/>
        </p:blipFill>
        <p:spPr>
          <a:xfrm>
            <a:off x="-109329" y="0"/>
            <a:ext cx="12301329" cy="66992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081AA8D-4F64-F600-633A-0BDDCA86A4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693" y="2068853"/>
            <a:ext cx="3857625" cy="41243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93260CE-4CF6-015F-DC60-05CD17CC236A}"/>
              </a:ext>
            </a:extLst>
          </p:cNvPr>
          <p:cNvSpPr txBox="1"/>
          <p:nvPr/>
        </p:nvSpPr>
        <p:spPr>
          <a:xfrm>
            <a:off x="6636014" y="2371176"/>
            <a:ext cx="555598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/>
              <a:t>CORINE </a:t>
            </a:r>
            <a:r>
              <a:rPr lang="hu-HU" sz="2800" b="1" dirty="0" err="1"/>
              <a:t>land</a:t>
            </a:r>
            <a:r>
              <a:rPr lang="hu-HU" sz="2800" b="1" dirty="0"/>
              <a:t> </a:t>
            </a:r>
            <a:r>
              <a:rPr lang="hu-HU" sz="2800" b="1" dirty="0" err="1"/>
              <a:t>use</a:t>
            </a:r>
            <a:r>
              <a:rPr lang="hu-HU" sz="2800" b="1" dirty="0"/>
              <a:t> </a:t>
            </a:r>
            <a:r>
              <a:rPr lang="hu-HU" sz="2800" b="1" dirty="0" err="1"/>
              <a:t>categories</a:t>
            </a:r>
            <a:endParaRPr lang="nb-NO" sz="2800" b="1" dirty="0"/>
          </a:p>
        </p:txBody>
      </p:sp>
    </p:spTree>
    <p:extLst>
      <p:ext uri="{BB962C8B-B14F-4D97-AF65-F5344CB8AC3E}">
        <p14:creationId xmlns:p14="http://schemas.microsoft.com/office/powerpoint/2010/main" val="185714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b="1" dirty="0">
                <a:solidFill>
                  <a:srgbClr val="558E7D"/>
                </a:solidFill>
              </a:rPr>
              <a:t>Želivka watershed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sz="2400" b="1" dirty="0" err="1">
                <a:solidFill>
                  <a:srgbClr val="558E7D"/>
                </a:solidFill>
              </a:rPr>
              <a:t>Himmerland</a:t>
            </a:r>
            <a:r>
              <a:rPr lang="en-GB" sz="2400" b="1" dirty="0">
                <a:solidFill>
                  <a:srgbClr val="558E7D"/>
                </a:solidFill>
              </a:rPr>
              <a:t> watershed</a:t>
            </a: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Crop</a:t>
            </a:r>
            <a:r>
              <a:rPr lang="hu-HU" sz="2800" b="1" dirty="0"/>
              <a:t> </a:t>
            </a:r>
            <a:r>
              <a:rPr lang="hu-HU" sz="2800" b="1" dirty="0" err="1"/>
              <a:t>rotation</a:t>
            </a:r>
            <a:r>
              <a:rPr lang="hu-HU" sz="2800" b="1" dirty="0"/>
              <a:t> and management</a:t>
            </a:r>
            <a:endParaRPr lang="nb-NO" sz="28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EUROHARP project deliverable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Splitting the AGRL and AGRR CORINE land use categories into crop communities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4F9D6F-9B01-C728-2CAD-1CA630B9D7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873" t="41824" r="1" b="6866"/>
          <a:stretch/>
        </p:blipFill>
        <p:spPr>
          <a:xfrm>
            <a:off x="402330" y="2380582"/>
            <a:ext cx="5420065" cy="37145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0FCE39-4DD9-21B2-047D-AECDA3A207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358" y="2390246"/>
            <a:ext cx="5392770" cy="3578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449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b="1" dirty="0">
                <a:solidFill>
                  <a:srgbClr val="558E7D"/>
                </a:solidFill>
              </a:rPr>
              <a:t>Želivka watershed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sz="2400" b="1" dirty="0" err="1">
                <a:solidFill>
                  <a:srgbClr val="558E7D"/>
                </a:solidFill>
              </a:rPr>
              <a:t>Himmerland</a:t>
            </a:r>
            <a:r>
              <a:rPr lang="en-GB" sz="2400" b="1" dirty="0">
                <a:solidFill>
                  <a:srgbClr val="558E7D"/>
                </a:solidFill>
              </a:rPr>
              <a:t> watershed</a:t>
            </a: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Crop</a:t>
            </a:r>
            <a:r>
              <a:rPr lang="hu-HU" sz="2800" b="1" dirty="0"/>
              <a:t> </a:t>
            </a:r>
            <a:r>
              <a:rPr lang="hu-HU" sz="2800" b="1" dirty="0" err="1"/>
              <a:t>rotation</a:t>
            </a:r>
            <a:r>
              <a:rPr lang="hu-HU" sz="2800" b="1" dirty="0"/>
              <a:t> and management</a:t>
            </a:r>
            <a:endParaRPr lang="nb-NO" sz="28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EUROHARP project deliverable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Splitting the AGRL and AGRR CORINE land use categories into crop communities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C6BB0EE-ADD7-4D75-622C-52128381AD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06" y="79513"/>
            <a:ext cx="12192000" cy="654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8950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b="1" dirty="0">
                <a:solidFill>
                  <a:srgbClr val="558E7D"/>
                </a:solidFill>
              </a:rPr>
              <a:t>Želivka watershed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sz="2400" b="1" dirty="0" err="1">
                <a:solidFill>
                  <a:srgbClr val="558E7D"/>
                </a:solidFill>
              </a:rPr>
              <a:t>Himmerland</a:t>
            </a:r>
            <a:r>
              <a:rPr lang="en-GB" sz="2400" b="1" dirty="0">
                <a:solidFill>
                  <a:srgbClr val="558E7D"/>
                </a:solidFill>
              </a:rPr>
              <a:t> watershed</a:t>
            </a: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Crop</a:t>
            </a:r>
            <a:r>
              <a:rPr lang="hu-HU" sz="2800" b="1" dirty="0"/>
              <a:t> </a:t>
            </a:r>
            <a:r>
              <a:rPr lang="hu-HU" sz="2800" b="1" dirty="0" err="1"/>
              <a:t>rotation</a:t>
            </a:r>
            <a:r>
              <a:rPr lang="hu-HU" sz="2800" b="1" dirty="0"/>
              <a:t> and management</a:t>
            </a:r>
            <a:endParaRPr lang="nb-NO" sz="28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EUROHARP project deliverable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Splitting the AGRL and AGRR CORINE land use categories into crop communities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B99CD6-3DA2-DFFD-1B8A-7A460AF443D1}"/>
              </a:ext>
            </a:extLst>
          </p:cNvPr>
          <p:cNvSpPr txBox="1"/>
          <p:nvPr/>
        </p:nvSpPr>
        <p:spPr>
          <a:xfrm>
            <a:off x="6177170" y="1158260"/>
            <a:ext cx="5937953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Google Earth Engine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platform</a:t>
            </a:r>
            <a:endParaRPr lang="en-GB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Uses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the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EU LUCAS database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based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on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Sentinel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data</a:t>
            </a:r>
            <a:endParaRPr lang="en-GB" sz="2000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https://zenodo.org/records/6669644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ECDACC-A839-6392-D0A4-E46B4E689C13}"/>
              </a:ext>
            </a:extLst>
          </p:cNvPr>
          <p:cNvSpPr txBox="1"/>
          <p:nvPr/>
        </p:nvSpPr>
        <p:spPr>
          <a:xfrm>
            <a:off x="3745089" y="6208759"/>
            <a:ext cx="6158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b="1" dirty="0">
                <a:solidFill>
                  <a:schemeClr val="bg1"/>
                </a:solidFill>
              </a:rPr>
              <a:t>https://ec.europa.eu/eurostat/web/lucas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E1A911-E8AD-573E-656E-0B8703017B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048" r="7394"/>
          <a:stretch/>
        </p:blipFill>
        <p:spPr>
          <a:xfrm>
            <a:off x="6353491" y="2380582"/>
            <a:ext cx="5570039" cy="368288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FA2B3A8-C77C-723D-9243-D5035DDD44D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873" t="41824" r="1939" b="6866"/>
          <a:stretch/>
        </p:blipFill>
        <p:spPr>
          <a:xfrm>
            <a:off x="674491" y="2568236"/>
            <a:ext cx="4777184" cy="3444650"/>
          </a:xfrm>
          <a:prstGeom prst="rect">
            <a:avLst/>
          </a:prstGeom>
        </p:spPr>
      </p:pic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6E3AB1BF-442F-3A87-C7AC-14D3039671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507" y="2077481"/>
            <a:ext cx="5435584" cy="372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1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tekst 5"/>
          <p:cNvSpPr>
            <a:spLocks noGrp="1"/>
          </p:cNvSpPr>
          <p:nvPr>
            <p:ph type="body" sz="quarter" idx="11"/>
          </p:nvPr>
        </p:nvSpPr>
        <p:spPr>
          <a:xfrm>
            <a:off x="170122" y="147093"/>
            <a:ext cx="11717078" cy="2096378"/>
          </a:xfrm>
        </p:spPr>
        <p:txBody>
          <a:bodyPr>
            <a:noAutofit/>
          </a:bodyPr>
          <a:lstStyle/>
          <a:p>
            <a:pPr marL="0" indent="0" algn="ctr">
              <a:lnSpc>
                <a:spcPts val="2640"/>
              </a:lnSpc>
              <a:buNone/>
            </a:pPr>
            <a:r>
              <a:rPr lang="hu-HU" sz="2000" b="1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Task</a:t>
            </a:r>
            <a:r>
              <a:rPr lang="hu-HU" sz="20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5.1</a:t>
            </a:r>
            <a:r>
              <a:rPr lang="hu-HU" sz="20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. </a:t>
            </a:r>
            <a:br>
              <a:rPr lang="hu-HU" sz="20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r>
              <a:rPr lang="hu-HU" sz="20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D</a:t>
            </a:r>
            <a:r>
              <a:rPr lang="en-US" sz="2000" b="1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rinking</a:t>
            </a:r>
            <a:r>
              <a:rPr lang="en-US" sz="20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water nitrate exposure and catchment-specific unit prices for case study areas</a:t>
            </a:r>
            <a:endParaRPr lang="hu-HU" sz="2000" b="1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lnSpc>
                <a:spcPct val="100000"/>
              </a:lnSpc>
              <a:buNone/>
            </a:pPr>
            <a:endParaRPr lang="hu-HU" sz="2000" b="1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lnSpc>
                <a:spcPts val="2640"/>
              </a:lnSpc>
              <a:buNone/>
            </a:pPr>
            <a:r>
              <a:rPr lang="hu-HU" sz="20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Objective_2:</a:t>
            </a:r>
            <a:r>
              <a:rPr lang="hu-HU" sz="20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 </a:t>
            </a:r>
            <a:r>
              <a:rPr lang="en-US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To develop and apply a rigorous methodology for estimation of health effects</a:t>
            </a:r>
            <a:r>
              <a:rPr lang="hu-HU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 </a:t>
            </a:r>
            <a:br>
              <a:rPr lang="hu-HU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r>
              <a:rPr lang="hu-HU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                           a</a:t>
            </a:r>
            <a:r>
              <a:rPr lang="en-US" sz="2200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nd</a:t>
            </a:r>
            <a:r>
              <a:rPr lang="hu-HU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en-US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unit prices</a:t>
            </a:r>
            <a:r>
              <a:rPr lang="hu-HU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en-US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from drinking</a:t>
            </a:r>
            <a:r>
              <a:rPr lang="hu-HU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en-US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nitrate-polluted water in case study areas</a:t>
            </a:r>
            <a:endParaRPr lang="hu-HU" sz="22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2" name="Plassholder for tekst 5">
            <a:extLst>
              <a:ext uri="{FF2B5EF4-FFF2-40B4-BE49-F238E27FC236}">
                <a16:creationId xmlns:a16="http://schemas.microsoft.com/office/drawing/2014/main" id="{5076103B-A35C-33C1-CCBA-D3DFBB2D664C}"/>
              </a:ext>
            </a:extLst>
          </p:cNvPr>
          <p:cNvSpPr txBox="1">
            <a:spLocks/>
          </p:cNvSpPr>
          <p:nvPr/>
        </p:nvSpPr>
        <p:spPr>
          <a:xfrm>
            <a:off x="237461" y="2782188"/>
            <a:ext cx="5440325" cy="20963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hu-HU" sz="22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3" name="Plassholder for tekst 5">
            <a:extLst>
              <a:ext uri="{FF2B5EF4-FFF2-40B4-BE49-F238E27FC236}">
                <a16:creationId xmlns:a16="http://schemas.microsoft.com/office/drawing/2014/main" id="{B4E282BD-18DC-D4FD-9771-74642CA4E223}"/>
              </a:ext>
            </a:extLst>
          </p:cNvPr>
          <p:cNvSpPr txBox="1">
            <a:spLocks/>
          </p:cNvSpPr>
          <p:nvPr/>
        </p:nvSpPr>
        <p:spPr>
          <a:xfrm>
            <a:off x="304800" y="2243471"/>
            <a:ext cx="11717078" cy="36463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1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Method</a:t>
            </a:r>
            <a:r>
              <a:rPr lang="hu-HU" sz="1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s (</a:t>
            </a:r>
            <a:r>
              <a:rPr lang="hu-HU" sz="1800" b="1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to</a:t>
            </a:r>
            <a:r>
              <a:rPr lang="hu-HU" sz="1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be </a:t>
            </a:r>
            <a:r>
              <a:rPr lang="hu-HU" sz="1800" b="1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discussed</a:t>
            </a:r>
            <a:r>
              <a:rPr lang="hu-HU" sz="1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)</a:t>
            </a:r>
            <a:r>
              <a:rPr lang="en-GB" sz="1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18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Modelling of </a:t>
            </a:r>
            <a:r>
              <a:rPr lang="en-GB" sz="1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nitrate concentration of surface waters</a:t>
            </a:r>
            <a:r>
              <a:rPr lang="en-GB" sz="18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, using SWAT+  (CZ, DK)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18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Modelling of </a:t>
            </a:r>
            <a:r>
              <a:rPr lang="en-GB" sz="1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nitrate concentration of shallow groundwater </a:t>
            </a:r>
            <a:r>
              <a:rPr lang="en-GB" sz="18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(DK)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18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Scenario analyses: </a:t>
            </a:r>
            <a:r>
              <a:rPr lang="en-GB" sz="1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efficiency</a:t>
            </a:r>
            <a:r>
              <a:rPr lang="en-GB" sz="18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of different measures/</a:t>
            </a:r>
            <a:r>
              <a:rPr lang="en-GB" sz="1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actions in reducing the nitrate </a:t>
            </a:r>
            <a:r>
              <a:rPr lang="en-GB" sz="18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concentration of the water reservoirs used as drinking water sources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1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Georgia" panose="02040502050405020303" pitchFamily="18" charset="0"/>
                <a:ea typeface="+mj-ea"/>
                <a:cs typeface="+mj-cs"/>
              </a:rPr>
              <a:t>Disaggregation of the projected health costs</a:t>
            </a:r>
            <a:r>
              <a:rPr lang="en-GB" sz="1800" dirty="0">
                <a:solidFill>
                  <a:schemeClr val="accent2">
                    <a:lumMod val="60000"/>
                    <a:lumOff val="40000"/>
                  </a:schemeClr>
                </a:solidFill>
                <a:latin typeface="Georgia" panose="02040502050405020303" pitchFamily="18" charset="0"/>
                <a:ea typeface="+mj-ea"/>
                <a:cs typeface="+mj-cs"/>
              </a:rPr>
              <a:t>, backtracking to the costs in €/kg of nitrogen-fertilizer surplus lost to the rootzone, and to €/kg of fertilizer-N added to fields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1800" dirty="0">
                <a:solidFill>
                  <a:schemeClr val="accent2">
                    <a:lumMod val="60000"/>
                    <a:lumOff val="40000"/>
                  </a:schemeClr>
                </a:solidFill>
                <a:latin typeface="Georgia" panose="02040502050405020303" pitchFamily="18" charset="0"/>
                <a:ea typeface="+mj-ea"/>
                <a:cs typeface="+mj-cs"/>
              </a:rPr>
              <a:t> Tracking the </a:t>
            </a:r>
            <a:r>
              <a:rPr lang="en-GB" sz="1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Georgia" panose="02040502050405020303" pitchFamily="18" charset="0"/>
                <a:ea typeface="+mj-ea"/>
                <a:cs typeface="+mj-cs"/>
              </a:rPr>
              <a:t>data needs </a:t>
            </a:r>
            <a:r>
              <a:rPr lang="en-GB" sz="1800" dirty="0">
                <a:solidFill>
                  <a:schemeClr val="accent2">
                    <a:lumMod val="60000"/>
                    <a:lumOff val="40000"/>
                  </a:schemeClr>
                </a:solidFill>
                <a:latin typeface="Georgia" panose="02040502050405020303" pitchFamily="18" charset="0"/>
                <a:ea typeface="+mj-ea"/>
                <a:cs typeface="+mj-cs"/>
              </a:rPr>
              <a:t>to describe, what would be needed for more detailed analyses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1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Georgia" panose="02040502050405020303" pitchFamily="18" charset="0"/>
                <a:ea typeface="+mj-ea"/>
                <a:cs typeface="+mj-cs"/>
              </a:rPr>
              <a:t>Methodology</a:t>
            </a:r>
            <a:r>
              <a:rPr lang="en-GB" sz="1800" dirty="0">
                <a:solidFill>
                  <a:schemeClr val="accent2">
                    <a:lumMod val="60000"/>
                    <a:lumOff val="40000"/>
                  </a:schemeClr>
                </a:solidFill>
                <a:latin typeface="Georgia" panose="02040502050405020303" pitchFamily="18" charset="0"/>
                <a:ea typeface="+mj-ea"/>
                <a:cs typeface="+mj-cs"/>
              </a:rPr>
              <a:t> for estimating health effects of nitrate-polluted drinking water  </a:t>
            </a:r>
          </a:p>
        </p:txBody>
      </p:sp>
    </p:spTree>
    <p:extLst>
      <p:ext uri="{BB962C8B-B14F-4D97-AF65-F5344CB8AC3E}">
        <p14:creationId xmlns:p14="http://schemas.microsoft.com/office/powerpoint/2010/main" val="21885878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b="1" dirty="0">
                <a:solidFill>
                  <a:srgbClr val="558E7D"/>
                </a:solidFill>
              </a:rPr>
              <a:t>Želivka watershed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sz="2400" b="1" dirty="0" err="1">
                <a:solidFill>
                  <a:srgbClr val="558E7D"/>
                </a:solidFill>
              </a:rPr>
              <a:t>Himmerland</a:t>
            </a:r>
            <a:r>
              <a:rPr lang="en-GB" sz="2400" b="1" dirty="0">
                <a:solidFill>
                  <a:srgbClr val="558E7D"/>
                </a:solidFill>
              </a:rPr>
              <a:t> watershed</a:t>
            </a: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Crop</a:t>
            </a:r>
            <a:r>
              <a:rPr lang="hu-HU" sz="2800" b="1" dirty="0"/>
              <a:t> </a:t>
            </a:r>
            <a:r>
              <a:rPr lang="hu-HU" sz="2800" b="1" dirty="0" err="1"/>
              <a:t>rotation</a:t>
            </a:r>
            <a:r>
              <a:rPr lang="hu-HU" sz="2800" b="1" dirty="0"/>
              <a:t> and management</a:t>
            </a:r>
            <a:endParaRPr lang="nb-NO" sz="28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EUROHARP project deliverable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Splitting the AGRL and AGRR CORINE land use categories into crop communities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B99CD6-3DA2-DFFD-1B8A-7A460AF443D1}"/>
              </a:ext>
            </a:extLst>
          </p:cNvPr>
          <p:cNvSpPr txBox="1"/>
          <p:nvPr/>
        </p:nvSpPr>
        <p:spPr>
          <a:xfrm>
            <a:off x="6177170" y="1158260"/>
            <a:ext cx="5937953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Google Earth Engine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platform</a:t>
            </a:r>
            <a:endParaRPr lang="en-GB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Uses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the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EU LUCAS database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based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on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Sentinel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data</a:t>
            </a:r>
            <a:endParaRPr lang="en-GB" sz="2000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https://zenodo.org/records/6669644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ECDACC-A839-6392-D0A4-E46B4E689C13}"/>
              </a:ext>
            </a:extLst>
          </p:cNvPr>
          <p:cNvSpPr txBox="1"/>
          <p:nvPr/>
        </p:nvSpPr>
        <p:spPr>
          <a:xfrm>
            <a:off x="3745089" y="6208759"/>
            <a:ext cx="6158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b="1" dirty="0">
                <a:solidFill>
                  <a:schemeClr val="bg1"/>
                </a:solidFill>
              </a:rPr>
              <a:t>https://ec.europa.eu/eurostat/web/lucas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B573E0-BBE5-ACC1-353D-993EBCE817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069" r="5341"/>
          <a:stretch/>
        </p:blipFill>
        <p:spPr>
          <a:xfrm>
            <a:off x="6331384" y="2512982"/>
            <a:ext cx="5535780" cy="36192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298CB3D-45A8-564E-38EA-C442B7CCCC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873" t="41824" r="1939" b="6866"/>
          <a:stretch/>
        </p:blipFill>
        <p:spPr>
          <a:xfrm>
            <a:off x="674491" y="2568236"/>
            <a:ext cx="4777184" cy="344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043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b="1" dirty="0">
                <a:solidFill>
                  <a:srgbClr val="558E7D"/>
                </a:solidFill>
              </a:rPr>
              <a:t>Želivka watershed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sz="2400" b="1" dirty="0" err="1">
                <a:solidFill>
                  <a:srgbClr val="558E7D"/>
                </a:solidFill>
              </a:rPr>
              <a:t>Himmerland</a:t>
            </a:r>
            <a:r>
              <a:rPr lang="en-GB" sz="2400" b="1" dirty="0">
                <a:solidFill>
                  <a:srgbClr val="558E7D"/>
                </a:solidFill>
              </a:rPr>
              <a:t> watershed</a:t>
            </a: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Crop</a:t>
            </a:r>
            <a:r>
              <a:rPr lang="hu-HU" sz="2800" b="1" dirty="0"/>
              <a:t> </a:t>
            </a:r>
            <a:r>
              <a:rPr lang="hu-HU" sz="2800" b="1" dirty="0" err="1"/>
              <a:t>rotation</a:t>
            </a:r>
            <a:r>
              <a:rPr lang="hu-HU" sz="2800" b="1" dirty="0"/>
              <a:t> and management</a:t>
            </a:r>
            <a:endParaRPr lang="nb-NO" sz="28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EUROHARP project deliverable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Splitting the AGRL and AGRR CORINE land use </a:t>
            </a:r>
            <a:r>
              <a:rPr lang="en-GB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cathegories</a:t>
            </a: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into crop communities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B99CD6-3DA2-DFFD-1B8A-7A460AF443D1}"/>
              </a:ext>
            </a:extLst>
          </p:cNvPr>
          <p:cNvSpPr txBox="1"/>
          <p:nvPr/>
        </p:nvSpPr>
        <p:spPr>
          <a:xfrm>
            <a:off x="6177170" y="1158260"/>
            <a:ext cx="5937953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Google Earth Engine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platform</a:t>
            </a:r>
            <a:endParaRPr lang="en-GB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Uses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the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EU LUCAS database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based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on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Sentinel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data</a:t>
            </a:r>
            <a:endParaRPr lang="en-GB" sz="2000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https://zenodo.org/records/6669644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ECDACC-A839-6392-D0A4-E46B4E689C13}"/>
              </a:ext>
            </a:extLst>
          </p:cNvPr>
          <p:cNvSpPr txBox="1"/>
          <p:nvPr/>
        </p:nvSpPr>
        <p:spPr>
          <a:xfrm>
            <a:off x="3745089" y="6208759"/>
            <a:ext cx="6158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b="1" dirty="0">
                <a:solidFill>
                  <a:schemeClr val="bg1"/>
                </a:solidFill>
              </a:rPr>
              <a:t>https://ec.europa.eu/eurostat/web/lucas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D7303E-767B-0AC7-5BAC-D52F129C98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070"/>
          <a:stretch/>
        </p:blipFill>
        <p:spPr>
          <a:xfrm>
            <a:off x="6209016" y="2380582"/>
            <a:ext cx="5661806" cy="35039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9B31B8-314B-0BB1-D885-EAD2815F661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873" t="41824" r="1939" b="6866"/>
          <a:stretch/>
        </p:blipFill>
        <p:spPr>
          <a:xfrm>
            <a:off x="674491" y="2568236"/>
            <a:ext cx="4777184" cy="34446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609C75D-FA21-F0D8-C927-86C1DCEADF0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6983" t="21838" r="23535" b="3155"/>
          <a:stretch/>
        </p:blipFill>
        <p:spPr>
          <a:xfrm>
            <a:off x="6858813" y="524555"/>
            <a:ext cx="5369325" cy="5472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24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7CEC2D-17C3-31D7-6352-92719C173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C033F-BA89-493F-657B-05B23CE9C7A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C4DD35-00EF-32A9-7AEA-993D73EDBB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750"/>
            <a:ext cx="12192000" cy="654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7733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b="1" dirty="0">
                <a:solidFill>
                  <a:srgbClr val="558E7D"/>
                </a:solidFill>
              </a:rPr>
              <a:t>Želivka watershed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sz="2400" b="1" dirty="0" err="1">
                <a:solidFill>
                  <a:srgbClr val="558E7D"/>
                </a:solidFill>
              </a:rPr>
              <a:t>Himmerland</a:t>
            </a:r>
            <a:r>
              <a:rPr lang="en-GB" sz="2400" b="1" dirty="0">
                <a:solidFill>
                  <a:srgbClr val="558E7D"/>
                </a:solidFill>
              </a:rPr>
              <a:t> watershed</a:t>
            </a: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Crop</a:t>
            </a:r>
            <a:r>
              <a:rPr lang="hu-HU" sz="2800" b="1" dirty="0"/>
              <a:t> </a:t>
            </a:r>
            <a:r>
              <a:rPr lang="hu-HU" sz="2800" b="1" dirty="0" err="1"/>
              <a:t>rotation</a:t>
            </a:r>
            <a:r>
              <a:rPr lang="hu-HU" sz="2800" b="1" dirty="0"/>
              <a:t> and management</a:t>
            </a:r>
            <a:endParaRPr lang="nb-NO" sz="28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EUROHARP project deliverable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Splitting the AGRL and AGRR CORINE land use categories into crop communities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B99CD6-3DA2-DFFD-1B8A-7A460AF443D1}"/>
              </a:ext>
            </a:extLst>
          </p:cNvPr>
          <p:cNvSpPr txBox="1"/>
          <p:nvPr/>
        </p:nvSpPr>
        <p:spPr>
          <a:xfrm>
            <a:off x="6177170" y="1158260"/>
            <a:ext cx="5937953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Google Earth Engine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platform</a:t>
            </a:r>
            <a:endParaRPr lang="en-GB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Uses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the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EU LUCAS database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based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on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Sentinel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data</a:t>
            </a:r>
            <a:endParaRPr lang="en-GB" sz="2000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https://zenodo.org/records/6669644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ECDACC-A839-6392-D0A4-E46B4E689C13}"/>
              </a:ext>
            </a:extLst>
          </p:cNvPr>
          <p:cNvSpPr txBox="1"/>
          <p:nvPr/>
        </p:nvSpPr>
        <p:spPr>
          <a:xfrm>
            <a:off x="3745089" y="6208759"/>
            <a:ext cx="6158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b="1" dirty="0">
                <a:solidFill>
                  <a:schemeClr val="bg1"/>
                </a:solidFill>
              </a:rPr>
              <a:t>https://ec.europa.eu/eurostat/web/lucas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155C16-9C6C-3665-F05A-3A273F1233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873" t="41824" r="1939" b="6866"/>
          <a:stretch/>
        </p:blipFill>
        <p:spPr>
          <a:xfrm>
            <a:off x="674491" y="2568236"/>
            <a:ext cx="4777184" cy="34446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8B44A3-9A93-6E68-0D27-0E1A397649E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910" t="22225" r="12237" b="9699"/>
          <a:stretch/>
        </p:blipFill>
        <p:spPr>
          <a:xfrm>
            <a:off x="6251713" y="2421272"/>
            <a:ext cx="5791201" cy="3419349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E0448EC-14A3-C553-8D5B-4189990D70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212120"/>
              </p:ext>
            </p:extLst>
          </p:nvPr>
        </p:nvGraphicFramePr>
        <p:xfrm>
          <a:off x="6251713" y="2371176"/>
          <a:ext cx="5791647" cy="224878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49895">
                  <a:extLst>
                    <a:ext uri="{9D8B030D-6E8A-4147-A177-3AD203B41FA5}">
                      <a16:colId xmlns:a16="http://schemas.microsoft.com/office/drawing/2014/main" val="767474794"/>
                    </a:ext>
                  </a:extLst>
                </a:gridCol>
                <a:gridCol w="723184">
                  <a:extLst>
                    <a:ext uri="{9D8B030D-6E8A-4147-A177-3AD203B41FA5}">
                      <a16:colId xmlns:a16="http://schemas.microsoft.com/office/drawing/2014/main" val="840740866"/>
                    </a:ext>
                  </a:extLst>
                </a:gridCol>
                <a:gridCol w="658282">
                  <a:extLst>
                    <a:ext uri="{9D8B030D-6E8A-4147-A177-3AD203B41FA5}">
                      <a16:colId xmlns:a16="http://schemas.microsoft.com/office/drawing/2014/main" val="3425516657"/>
                    </a:ext>
                  </a:extLst>
                </a:gridCol>
                <a:gridCol w="593381">
                  <a:extLst>
                    <a:ext uri="{9D8B030D-6E8A-4147-A177-3AD203B41FA5}">
                      <a16:colId xmlns:a16="http://schemas.microsoft.com/office/drawing/2014/main" val="2749152472"/>
                    </a:ext>
                  </a:extLst>
                </a:gridCol>
                <a:gridCol w="593381">
                  <a:extLst>
                    <a:ext uri="{9D8B030D-6E8A-4147-A177-3AD203B41FA5}">
                      <a16:colId xmlns:a16="http://schemas.microsoft.com/office/drawing/2014/main" val="1899715526"/>
                    </a:ext>
                  </a:extLst>
                </a:gridCol>
                <a:gridCol w="593381">
                  <a:extLst>
                    <a:ext uri="{9D8B030D-6E8A-4147-A177-3AD203B41FA5}">
                      <a16:colId xmlns:a16="http://schemas.microsoft.com/office/drawing/2014/main" val="1511877414"/>
                    </a:ext>
                  </a:extLst>
                </a:gridCol>
                <a:gridCol w="593381">
                  <a:extLst>
                    <a:ext uri="{9D8B030D-6E8A-4147-A177-3AD203B41FA5}">
                      <a16:colId xmlns:a16="http://schemas.microsoft.com/office/drawing/2014/main" val="1804769112"/>
                    </a:ext>
                  </a:extLst>
                </a:gridCol>
                <a:gridCol w="593381">
                  <a:extLst>
                    <a:ext uri="{9D8B030D-6E8A-4147-A177-3AD203B41FA5}">
                      <a16:colId xmlns:a16="http://schemas.microsoft.com/office/drawing/2014/main" val="2533476959"/>
                    </a:ext>
                  </a:extLst>
                </a:gridCol>
                <a:gridCol w="593381">
                  <a:extLst>
                    <a:ext uri="{9D8B030D-6E8A-4147-A177-3AD203B41FA5}">
                      <a16:colId xmlns:a16="http://schemas.microsoft.com/office/drawing/2014/main" val="3102952544"/>
                    </a:ext>
                  </a:extLst>
                </a:gridCol>
              </a:tblGrid>
              <a:tr h="256089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 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 dirty="0">
                          <a:effectLst/>
                        </a:rPr>
                        <a:t>Area (% of AGRL)</a:t>
                      </a:r>
                      <a:endParaRPr lang="nb-NO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7873734"/>
                  </a:ext>
                </a:extLst>
              </a:tr>
              <a:tr h="200070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 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>
                          <a:effectLst/>
                        </a:rPr>
                        <a:t>15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>
                          <a:effectLst/>
                        </a:rPr>
                        <a:t>15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>
                          <a:effectLst/>
                        </a:rPr>
                        <a:t>15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>
                          <a:effectLst/>
                        </a:rPr>
                        <a:t>15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>
                          <a:effectLst/>
                        </a:rPr>
                        <a:t>10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>
                          <a:effectLst/>
                        </a:rPr>
                        <a:t>10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>
                          <a:effectLst/>
                        </a:rPr>
                        <a:t>10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>
                          <a:effectLst/>
                        </a:rPr>
                        <a:t>10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1227749"/>
                  </a:ext>
                </a:extLst>
              </a:tr>
              <a:tr h="392137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 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Canola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Barley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 dirty="0" err="1">
                          <a:effectLst/>
                        </a:rPr>
                        <a:t>Corn</a:t>
                      </a:r>
                      <a:endParaRPr lang="nb-NO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wwht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wwht150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wwht170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barl100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barl105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0332"/>
                  </a:ext>
                </a:extLst>
              </a:tr>
              <a:tr h="200070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2015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BC2E6"/>
                          </a:highlight>
                        </a:rPr>
                        <a:t>RAPE</a:t>
                      </a:r>
                      <a:endParaRPr lang="nb-NO" sz="1200" b="1" i="0" u="none" strike="noStrike">
                        <a:effectLst/>
                        <a:highlight>
                          <a:srgbClr val="9BC2E6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FFE699"/>
                          </a:highlight>
                        </a:rPr>
                        <a:t>CORN</a:t>
                      </a:r>
                      <a:endParaRPr lang="nb-NO" sz="1200" b="1" i="0" u="none" strike="noStrike"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897246"/>
                  </a:ext>
                </a:extLst>
              </a:tr>
              <a:tr h="200070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2016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 dirty="0">
                          <a:effectLst/>
                          <a:highlight>
                            <a:srgbClr val="9BC2E6"/>
                          </a:highlight>
                        </a:rPr>
                        <a:t>RAPE</a:t>
                      </a:r>
                      <a:endParaRPr lang="nb-NO" sz="1200" b="1" i="0" u="none" strike="noStrike" dirty="0">
                        <a:effectLst/>
                        <a:highlight>
                          <a:srgbClr val="9BC2E6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FFE699"/>
                          </a:highlight>
                        </a:rPr>
                        <a:t>CORN</a:t>
                      </a:r>
                      <a:endParaRPr lang="nb-NO" sz="1200" b="1" i="0" u="none" strike="noStrike"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528380"/>
                  </a:ext>
                </a:extLst>
              </a:tr>
              <a:tr h="200070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2017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BC2E6"/>
                          </a:highlight>
                        </a:rPr>
                        <a:t>RAPE</a:t>
                      </a:r>
                      <a:endParaRPr lang="nb-NO" sz="1200" b="1" i="0" u="none" strike="noStrike">
                        <a:effectLst/>
                        <a:highlight>
                          <a:srgbClr val="9BC2E6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 dirty="0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 dirty="0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 dirty="0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 dirty="0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FFE699"/>
                          </a:highlight>
                        </a:rPr>
                        <a:t>CORN</a:t>
                      </a:r>
                      <a:endParaRPr lang="nb-NO" sz="1200" b="1" i="0" u="none" strike="noStrike"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804934"/>
                  </a:ext>
                </a:extLst>
              </a:tr>
              <a:tr h="200070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2018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BC2E6"/>
                          </a:highlight>
                        </a:rPr>
                        <a:t>RAPE</a:t>
                      </a:r>
                      <a:endParaRPr lang="nb-NO" sz="1200" b="1" i="0" u="none" strike="noStrike">
                        <a:effectLst/>
                        <a:highlight>
                          <a:srgbClr val="9BC2E6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FFE699"/>
                          </a:highlight>
                        </a:rPr>
                        <a:t>CORN</a:t>
                      </a:r>
                      <a:endParaRPr lang="nb-NO" sz="1200" b="1" i="0" u="none" strike="noStrike"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721148"/>
                  </a:ext>
                </a:extLst>
              </a:tr>
              <a:tr h="200070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2019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FFE699"/>
                          </a:highlight>
                        </a:rPr>
                        <a:t>CORN</a:t>
                      </a:r>
                      <a:endParaRPr lang="nb-NO" sz="1200" b="1" i="0" u="none" strike="noStrike"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BC2E6"/>
                          </a:highlight>
                        </a:rPr>
                        <a:t>RAPE</a:t>
                      </a:r>
                      <a:endParaRPr lang="nb-NO" sz="1200" b="1" i="0" u="none" strike="noStrike">
                        <a:effectLst/>
                        <a:highlight>
                          <a:srgbClr val="9BC2E6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41341"/>
                  </a:ext>
                </a:extLst>
              </a:tr>
              <a:tr h="200070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2020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FFE699"/>
                          </a:highlight>
                        </a:rPr>
                        <a:t>CORN</a:t>
                      </a:r>
                      <a:endParaRPr lang="nb-NO" sz="1200" b="1" i="0" u="none" strike="noStrike"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BC2E6"/>
                          </a:highlight>
                        </a:rPr>
                        <a:t>RAPE</a:t>
                      </a:r>
                      <a:endParaRPr lang="nb-NO" sz="1200" b="1" i="0" u="none" strike="noStrike">
                        <a:effectLst/>
                        <a:highlight>
                          <a:srgbClr val="9BC2E6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263533"/>
                  </a:ext>
                </a:extLst>
              </a:tr>
              <a:tr h="200070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2021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 dirty="0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 dirty="0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FFE699"/>
                          </a:highlight>
                        </a:rPr>
                        <a:t>CORN</a:t>
                      </a:r>
                      <a:endParaRPr lang="nb-NO" sz="1200" b="1" i="0" u="none" strike="noStrike"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 dirty="0">
                          <a:effectLst/>
                          <a:highlight>
                            <a:srgbClr val="9BC2E6"/>
                          </a:highlight>
                        </a:rPr>
                        <a:t>RAPE</a:t>
                      </a:r>
                      <a:endParaRPr lang="nb-NO" sz="1200" b="1" i="0" u="none" strike="noStrike" dirty="0">
                        <a:effectLst/>
                        <a:highlight>
                          <a:srgbClr val="9BC2E6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8579237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808F2947-739C-5CA4-307A-350B22693A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029" y="2271785"/>
            <a:ext cx="4694121" cy="311455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225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7390" y="14647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b="1" dirty="0">
                <a:solidFill>
                  <a:srgbClr val="558E7D"/>
                </a:solidFill>
              </a:rPr>
              <a:t>Želivka watershed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4647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sz="2400" b="1" dirty="0" err="1">
                <a:solidFill>
                  <a:srgbClr val="558E7D"/>
                </a:solidFill>
              </a:rPr>
              <a:t>Himmerland</a:t>
            </a:r>
            <a:r>
              <a:rPr lang="en-GB" sz="2400" b="1" dirty="0">
                <a:solidFill>
                  <a:srgbClr val="558E7D"/>
                </a:solidFill>
              </a:rPr>
              <a:t> watershed</a:t>
            </a: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514883" y="4708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Crop</a:t>
            </a:r>
            <a:r>
              <a:rPr lang="hu-HU" sz="2800" b="1" dirty="0"/>
              <a:t> </a:t>
            </a:r>
            <a:r>
              <a:rPr lang="hu-HU" sz="2800" b="1" dirty="0" err="1"/>
              <a:t>rotation</a:t>
            </a:r>
            <a:r>
              <a:rPr lang="hu-HU" sz="2800" b="1" dirty="0"/>
              <a:t> and management</a:t>
            </a:r>
            <a:endParaRPr lang="nb-NO" sz="28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EUROHARP project deliverable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Splitting the AGRL and AGRR CORINE land use categories into crop communities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B99CD6-3DA2-DFFD-1B8A-7A460AF443D1}"/>
              </a:ext>
            </a:extLst>
          </p:cNvPr>
          <p:cNvSpPr txBox="1"/>
          <p:nvPr/>
        </p:nvSpPr>
        <p:spPr>
          <a:xfrm>
            <a:off x="6327963" y="1125830"/>
            <a:ext cx="5937953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Google Earth Engine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platform</a:t>
            </a:r>
            <a:endParaRPr lang="en-GB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Uses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the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EU LUCAS database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based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on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Sentinel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data</a:t>
            </a:r>
            <a:endParaRPr lang="en-GB" sz="2000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https://zenodo.org/records/6669644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ECDACC-A839-6392-D0A4-E46B4E689C13}"/>
              </a:ext>
            </a:extLst>
          </p:cNvPr>
          <p:cNvSpPr txBox="1"/>
          <p:nvPr/>
        </p:nvSpPr>
        <p:spPr>
          <a:xfrm>
            <a:off x="3745089" y="6208759"/>
            <a:ext cx="6158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b="1" dirty="0">
                <a:solidFill>
                  <a:schemeClr val="bg1"/>
                </a:solidFill>
              </a:rPr>
              <a:t>https://ec.europa.eu/eurostat/web/lucas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155C16-9C6C-3665-F05A-3A273F1233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873" t="41824" r="1939" b="6866"/>
          <a:stretch/>
        </p:blipFill>
        <p:spPr>
          <a:xfrm>
            <a:off x="674491" y="2568236"/>
            <a:ext cx="4777184" cy="34446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7F9AD4A-6E95-312B-0CFE-BA86F397B2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038" t="13784" r="3171" b="9227"/>
          <a:stretch/>
        </p:blipFill>
        <p:spPr>
          <a:xfrm>
            <a:off x="7492674" y="2306438"/>
            <a:ext cx="4113321" cy="376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9417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b="1" dirty="0">
                <a:solidFill>
                  <a:srgbClr val="558E7D"/>
                </a:solidFill>
              </a:rPr>
              <a:t>Želivka watershed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sz="2400" b="1" dirty="0" err="1">
                <a:solidFill>
                  <a:srgbClr val="558E7D"/>
                </a:solidFill>
              </a:rPr>
              <a:t>Himmerland</a:t>
            </a:r>
            <a:r>
              <a:rPr lang="en-GB" sz="2400" b="1" dirty="0">
                <a:solidFill>
                  <a:srgbClr val="558E7D"/>
                </a:solidFill>
              </a:rPr>
              <a:t> watershed</a:t>
            </a: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497531" y="80790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Preliminary</a:t>
            </a:r>
            <a:r>
              <a:rPr lang="hu-HU" sz="2800" b="1" dirty="0"/>
              <a:t> </a:t>
            </a:r>
            <a:r>
              <a:rPr lang="hu-HU" sz="2800" b="1" dirty="0" err="1"/>
              <a:t>model</a:t>
            </a:r>
            <a:r>
              <a:rPr lang="hu-HU" sz="2800" b="1" dirty="0"/>
              <a:t> </a:t>
            </a:r>
            <a:r>
              <a:rPr lang="hu-HU" sz="2800" b="1" dirty="0" err="1"/>
              <a:t>setup</a:t>
            </a:r>
            <a:r>
              <a:rPr lang="hu-HU" sz="2800" b="1" dirty="0"/>
              <a:t> </a:t>
            </a:r>
            <a:r>
              <a:rPr lang="hu-HU" sz="2800" b="1" dirty="0" err="1"/>
              <a:t>information</a:t>
            </a:r>
            <a:endParaRPr lang="nb-NO" sz="28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ECDACC-A839-6392-D0A4-E46B4E689C13}"/>
              </a:ext>
            </a:extLst>
          </p:cNvPr>
          <p:cNvSpPr txBox="1"/>
          <p:nvPr/>
        </p:nvSpPr>
        <p:spPr>
          <a:xfrm>
            <a:off x="3745089" y="6208759"/>
            <a:ext cx="6158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b="1" dirty="0">
                <a:solidFill>
                  <a:schemeClr val="bg1"/>
                </a:solidFill>
              </a:rPr>
              <a:t>https://ec.europa.eu/eurostat/web/lucas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4B3403E-39BB-4B65-8A87-39EEA4A0E6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670"/>
          <a:stretch/>
        </p:blipFill>
        <p:spPr>
          <a:xfrm>
            <a:off x="6251713" y="1609469"/>
            <a:ext cx="5747178" cy="383805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0431C1-5A4D-9244-1734-2052D44B3E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075" t="4271" r="7938"/>
          <a:stretch/>
        </p:blipFill>
        <p:spPr>
          <a:xfrm>
            <a:off x="193109" y="1609469"/>
            <a:ext cx="5532385" cy="389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8452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b="1" dirty="0">
                <a:solidFill>
                  <a:srgbClr val="558E7D"/>
                </a:solidFill>
              </a:rPr>
              <a:t>Želivka watershed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sz="2400" b="1" dirty="0" err="1">
                <a:solidFill>
                  <a:srgbClr val="558E7D"/>
                </a:solidFill>
              </a:rPr>
              <a:t>Himmerland</a:t>
            </a:r>
            <a:r>
              <a:rPr lang="en-GB" sz="2400" b="1" dirty="0">
                <a:solidFill>
                  <a:srgbClr val="558E7D"/>
                </a:solidFill>
              </a:rPr>
              <a:t> watershed</a:t>
            </a: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Meteorological input data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64454" y="1117486"/>
            <a:ext cx="5553690" cy="16027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ECMWF ERA5 Re-analyses data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Produced by the Copernicus Climate Service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Approx. 31 km resolution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12 grid points within the catchment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F90AF9-90CC-E0B8-FBEA-684BFB3F0093}"/>
              </a:ext>
            </a:extLst>
          </p:cNvPr>
          <p:cNvSpPr txBox="1"/>
          <p:nvPr/>
        </p:nvSpPr>
        <p:spPr>
          <a:xfrm>
            <a:off x="2667491" y="6440478"/>
            <a:ext cx="716844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1600" b="1" dirty="0">
                <a:solidFill>
                  <a:schemeClr val="bg1"/>
                </a:solidFill>
              </a:rPr>
              <a:t>https://www.ecmwf.int/en/forecasts/dataset/ecmwf-reanalysis-v5.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D204C8-D075-79ED-9DF4-AFBACCAB6F1A}"/>
              </a:ext>
            </a:extLst>
          </p:cNvPr>
          <p:cNvSpPr txBox="1"/>
          <p:nvPr/>
        </p:nvSpPr>
        <p:spPr>
          <a:xfrm>
            <a:off x="6466507" y="1103352"/>
            <a:ext cx="5553690" cy="16027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ECMWF ERA5 Re-analyses data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Produced by the Copernicus Climate Service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Approx. 31 km resolution</a:t>
            </a:r>
            <a:endParaRPr lang="hu-HU" sz="2000" dirty="0"/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/>
              <a:t>16 </a:t>
            </a:r>
            <a:r>
              <a:rPr lang="hu-HU" sz="2000" dirty="0" err="1"/>
              <a:t>grid</a:t>
            </a:r>
            <a:r>
              <a:rPr lang="hu-HU" sz="2000" dirty="0"/>
              <a:t> </a:t>
            </a:r>
            <a:r>
              <a:rPr lang="hu-HU" sz="2000" dirty="0" err="1"/>
              <a:t>points</a:t>
            </a:r>
            <a:r>
              <a:rPr lang="hu-HU" sz="2000" dirty="0"/>
              <a:t> </a:t>
            </a:r>
            <a:r>
              <a:rPr lang="hu-HU" sz="2000" dirty="0" err="1"/>
              <a:t>within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catchment</a:t>
            </a:r>
            <a:endParaRPr lang="en-GB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4104FA-AF5F-E647-6E6D-50532E260869}"/>
              </a:ext>
            </a:extLst>
          </p:cNvPr>
          <p:cNvSpPr txBox="1"/>
          <p:nvPr/>
        </p:nvSpPr>
        <p:spPr>
          <a:xfrm>
            <a:off x="1589074" y="3269840"/>
            <a:ext cx="3550031" cy="2372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Maximum air temperature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Minimum air temperature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Daily precipitation sum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Air humidity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Solar radiation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Wind speed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37D22B-9891-E6D3-B0E5-A0058DAF64CA}"/>
              </a:ext>
            </a:extLst>
          </p:cNvPr>
          <p:cNvSpPr txBox="1"/>
          <p:nvPr/>
        </p:nvSpPr>
        <p:spPr>
          <a:xfrm>
            <a:off x="6707013" y="3272734"/>
            <a:ext cx="3550031" cy="2372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Maximum air temperature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Minimum air temperature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Daily precipitation sum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Air humidity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Solar radiation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Wind speed</a:t>
            </a:r>
          </a:p>
        </p:txBody>
      </p:sp>
    </p:spTree>
    <p:extLst>
      <p:ext uri="{BB962C8B-B14F-4D97-AF65-F5344CB8AC3E}">
        <p14:creationId xmlns:p14="http://schemas.microsoft.com/office/powerpoint/2010/main" val="34474908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hu-HU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nb-NO" b="1" dirty="0">
                <a:solidFill>
                  <a:srgbClr val="558E7D"/>
                </a:solidFill>
              </a:rPr>
              <a:t>Ž</a:t>
            </a:r>
            <a:r>
              <a:rPr lang="hu-HU" b="1" dirty="0" err="1">
                <a:solidFill>
                  <a:srgbClr val="558E7D"/>
                </a:solidFill>
              </a:rPr>
              <a:t>elivka</a:t>
            </a:r>
            <a:r>
              <a:rPr lang="hu-HU" b="1" dirty="0">
                <a:solidFill>
                  <a:srgbClr val="558E7D"/>
                </a:solidFill>
              </a:rPr>
              <a:t> </a:t>
            </a:r>
            <a:r>
              <a:rPr lang="hu-HU" b="1" dirty="0" err="1">
                <a:solidFill>
                  <a:srgbClr val="558E7D"/>
                </a:solidFill>
              </a:rPr>
              <a:t>watershed</a:t>
            </a:r>
            <a:endParaRPr lang="nb-NO" b="1" dirty="0">
              <a:solidFill>
                <a:srgbClr val="558E7D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178407" y="776111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hu-HU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hu-HU" sz="2400" b="1" dirty="0" err="1">
                <a:solidFill>
                  <a:srgbClr val="558E7D"/>
                </a:solidFill>
              </a:rPr>
              <a:t>Himmerland</a:t>
            </a:r>
            <a:r>
              <a:rPr lang="hu-HU" sz="2400" b="1" dirty="0">
                <a:solidFill>
                  <a:srgbClr val="558E7D"/>
                </a:solidFill>
              </a:rPr>
              <a:t> </a:t>
            </a:r>
            <a:r>
              <a:rPr lang="hu-HU" sz="2400" b="1" dirty="0" err="1">
                <a:solidFill>
                  <a:srgbClr val="558E7D"/>
                </a:solidFill>
              </a:rPr>
              <a:t>watershed</a:t>
            </a:r>
            <a:endParaRPr lang="nb-NO" sz="24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nb-NO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Reference</a:t>
            </a:r>
            <a:r>
              <a:rPr lang="hu-HU" sz="2800" b="1" dirty="0"/>
              <a:t> </a:t>
            </a:r>
            <a:r>
              <a:rPr lang="hu-HU" sz="2800" b="1" dirty="0" err="1"/>
              <a:t>data</a:t>
            </a:r>
            <a:endParaRPr lang="nb-NO" sz="28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19908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Data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provided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Czeh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Hydrometeorological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Institute 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stations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total</a:t>
            </a: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data</a:t>
            </a: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different</a:t>
            </a: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periods</a:t>
            </a:r>
            <a:endParaRPr lang="hu-HU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Daily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average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flow</a:t>
            </a:r>
          </a:p>
          <a:p>
            <a:pPr marL="800100" lvl="1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Water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quality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data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(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nitrate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)</a:t>
            </a:r>
            <a:endParaRPr lang="nb-NO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1801E8-B983-A239-7A54-9D49E9A57C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65" t="16506" r="21665" b="3302"/>
          <a:stretch/>
        </p:blipFill>
        <p:spPr>
          <a:xfrm>
            <a:off x="9104" y="1351616"/>
            <a:ext cx="6095998" cy="47302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0C36E5-126D-D589-1B2F-3058FBC06C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31" y="1868806"/>
            <a:ext cx="6097524" cy="343052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0A84AD3-C88E-390F-17B4-89CA6726FEBD}"/>
              </a:ext>
            </a:extLst>
          </p:cNvPr>
          <p:cNvSpPr txBox="1"/>
          <p:nvPr/>
        </p:nvSpPr>
        <p:spPr>
          <a:xfrm>
            <a:off x="6322429" y="1065481"/>
            <a:ext cx="5553690" cy="2375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Surface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water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database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Danish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Ministry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Environment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Accessible</a:t>
            </a: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via</a:t>
            </a: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Aarhus</a:t>
            </a: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University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weebsite</a:t>
            </a:r>
            <a:endParaRPr lang="hu-HU" sz="2000" dirty="0"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stations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total</a:t>
            </a:r>
            <a:endParaRPr lang="hu-HU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Daily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average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flow</a:t>
            </a:r>
          </a:p>
          <a:p>
            <a:pPr marL="800100" lvl="1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Nitrate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concentration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data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(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bi-weekly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)</a:t>
            </a:r>
            <a:endParaRPr lang="nb-NO" sz="20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AF5A2DA-8453-6531-2ED2-1883FABCBF2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3703" t="24718" r="24905" b="2959"/>
          <a:stretch/>
        </p:blipFill>
        <p:spPr>
          <a:xfrm>
            <a:off x="6558015" y="1235300"/>
            <a:ext cx="5046561" cy="473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62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8B5C4D6A-1C45-95D5-E3B5-397A3F402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 bwMode="auto">
          <a:xfrm>
            <a:off x="457198" y="840685"/>
            <a:ext cx="11735904" cy="516255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0005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Model setup and parameterisation</a:t>
            </a:r>
          </a:p>
          <a:p>
            <a:pPr lvl="1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  <a:cs typeface="Times" pitchFamily="18" charset="0"/>
              </a:rPr>
              <a:t>Available data from the study catchment(s) and reach(es) </a:t>
            </a:r>
          </a:p>
          <a:p>
            <a:pPr lvl="1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  <a:cs typeface="Times" pitchFamily="18" charset="0"/>
              </a:rPr>
              <a:t>Literature review</a:t>
            </a:r>
          </a:p>
          <a:p>
            <a:pPr lvl="1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  <a:cs typeface="Times" pitchFamily="18" charset="0"/>
              </a:rPr>
              <a:t>Expert assumptions (qualitative information)</a:t>
            </a:r>
          </a:p>
          <a:p>
            <a:pPr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Verification </a:t>
            </a:r>
          </a:p>
          <a:p>
            <a:pPr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Soft calibration</a:t>
            </a:r>
          </a:p>
          <a:p>
            <a:pPr marL="342900" lvl="1" indent="-34290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Hard calibration </a:t>
            </a:r>
            <a:r>
              <a:rPr lang="en-GB" sz="2000" dirty="0">
                <a:latin typeface="+mj-lt"/>
                <a:cs typeface="Times" pitchFamily="18" charset="0"/>
              </a:rPr>
              <a:t>(minimizing the difference between </a:t>
            </a:r>
            <a:br>
              <a:rPr lang="hu-HU" sz="2000" dirty="0">
                <a:latin typeface="+mj-lt"/>
                <a:cs typeface="Times" pitchFamily="18" charset="0"/>
              </a:rPr>
            </a:br>
            <a:r>
              <a:rPr lang="hu-HU" sz="2000" dirty="0">
                <a:latin typeface="+mj-lt"/>
                <a:cs typeface="Times" pitchFamily="18" charset="0"/>
              </a:rPr>
              <a:t>                           </a:t>
            </a:r>
            <a:r>
              <a:rPr lang="en-GB" sz="2000" dirty="0">
                <a:latin typeface="+mj-lt"/>
                <a:cs typeface="Times" pitchFamily="18" charset="0"/>
              </a:rPr>
              <a:t>measured and modelled discharge and nitrate values)</a:t>
            </a:r>
          </a:p>
          <a:p>
            <a:pPr marL="342900" lvl="1" indent="-34290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Validation </a:t>
            </a:r>
          </a:p>
          <a:p>
            <a:pPr marL="342900" lvl="1" indent="-34290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Scenario analyses </a:t>
            </a:r>
            <a:r>
              <a:rPr lang="en-GB" sz="2000" dirty="0">
                <a:latin typeface="+mj-lt"/>
                <a:cs typeface="Times" pitchFamily="18" charset="0"/>
              </a:rPr>
              <a:t>(evaluating the effects of NBSs on water quality under present and future conditions)</a:t>
            </a:r>
          </a:p>
          <a:p>
            <a:pPr marL="400050" lvl="2" indent="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Management scenarios</a:t>
            </a:r>
          </a:p>
          <a:p>
            <a:pPr marL="400050" lvl="2" indent="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Implementation of measures </a:t>
            </a:r>
          </a:p>
          <a:p>
            <a:pPr marL="400050" lvl="2" indent="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Climate change scenarios</a:t>
            </a:r>
          </a:p>
          <a:p>
            <a:pPr marL="400050" lvl="2" indent="0">
              <a:lnSpc>
                <a:spcPts val="2900"/>
              </a:lnSpc>
              <a:spcBef>
                <a:spcPts val="300"/>
              </a:spcBef>
              <a:buSzPct val="100000"/>
              <a:buNone/>
              <a:defRPr/>
            </a:pPr>
            <a:endParaRPr lang="en-GB" dirty="0">
              <a:latin typeface="+mj-lt"/>
              <a:cs typeface="Times" pitchFamily="18" charset="0"/>
            </a:endParaRPr>
          </a:p>
          <a:p>
            <a:pPr marL="914400" lvl="2" indent="0">
              <a:lnSpc>
                <a:spcPts val="2900"/>
              </a:lnSpc>
              <a:spcBef>
                <a:spcPts val="300"/>
              </a:spcBef>
              <a:buSzPct val="100000"/>
              <a:buNone/>
              <a:defRPr/>
            </a:pPr>
            <a:endParaRPr lang="en-GB" dirty="0">
              <a:latin typeface="+mj-lt"/>
              <a:cs typeface="Times" pitchFamily="18" charset="0"/>
            </a:endParaRPr>
          </a:p>
          <a:p>
            <a:pPr marL="857250" lvl="3" indent="0">
              <a:lnSpc>
                <a:spcPts val="2900"/>
              </a:lnSpc>
              <a:spcBef>
                <a:spcPts val="300"/>
              </a:spcBef>
              <a:buSzPct val="100000"/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0" indent="0">
              <a:lnSpc>
                <a:spcPts val="29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457200" lvl="1" indent="0">
              <a:lnSpc>
                <a:spcPts val="29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457200" lvl="1" indent="0">
              <a:lnSpc>
                <a:spcPts val="29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838784-824A-1275-675C-36F1A6C7E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8" y="113565"/>
            <a:ext cx="9452113" cy="511031"/>
          </a:xfrm>
        </p:spPr>
        <p:txBody>
          <a:bodyPr>
            <a:normAutofit/>
          </a:bodyPr>
          <a:lstStyle/>
          <a:p>
            <a:pPr algn="ctr"/>
            <a:r>
              <a:rPr lang="hu-HU" sz="2600" b="1" dirty="0"/>
              <a:t>Modelling </a:t>
            </a:r>
            <a:r>
              <a:rPr lang="hu-HU" sz="2600" b="1" dirty="0" err="1"/>
              <a:t>workflow</a:t>
            </a:r>
            <a:r>
              <a:rPr lang="hu-HU" sz="2600" b="1" dirty="0"/>
              <a:t> </a:t>
            </a:r>
            <a:endParaRPr lang="en-GB" sz="2600" b="1" dirty="0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AB2448A6-3240-7779-69A2-F24AA1516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Spiral / infinite loop - Stock Illustration [83892035] - PIXTA">
            <a:extLst>
              <a:ext uri="{FF2B5EF4-FFF2-40B4-BE49-F238E27FC236}">
                <a16:creationId xmlns:a16="http://schemas.microsoft.com/office/drawing/2014/main" id="{F2027560-566D-090D-E08D-D2EF6448A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1966" y="1498672"/>
            <a:ext cx="3180804" cy="237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ight Brace 2">
            <a:extLst>
              <a:ext uri="{FF2B5EF4-FFF2-40B4-BE49-F238E27FC236}">
                <a16:creationId xmlns:a16="http://schemas.microsoft.com/office/drawing/2014/main" id="{B454A303-75F3-4C53-49C1-11BCEAF495E2}"/>
              </a:ext>
            </a:extLst>
          </p:cNvPr>
          <p:cNvSpPr/>
          <p:nvPr/>
        </p:nvSpPr>
        <p:spPr>
          <a:xfrm>
            <a:off x="7653867" y="1342213"/>
            <a:ext cx="1017768" cy="2687920"/>
          </a:xfrm>
          <a:prstGeom prst="rightBrace">
            <a:avLst>
              <a:gd name="adj1" fmla="val 27189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7385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/>
              <a:t>Model verification (highlights)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12DCE1-E4EE-E811-612E-FB0BE64C02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55"/>
          <a:stretch/>
        </p:blipFill>
        <p:spPr>
          <a:xfrm>
            <a:off x="674491" y="739220"/>
            <a:ext cx="10972800" cy="570071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21D4EF8-B697-68F1-3411-81806C86B6A4}"/>
              </a:ext>
            </a:extLst>
          </p:cNvPr>
          <p:cNvSpPr txBox="1"/>
          <p:nvPr/>
        </p:nvSpPr>
        <p:spPr>
          <a:xfrm>
            <a:off x="10489823" y="5812806"/>
            <a:ext cx="115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Želivka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7634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5024F5-8E2D-E829-1056-A3A6567A78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993" t="24649" r="24060" b="3324"/>
          <a:stretch/>
        </p:blipFill>
        <p:spPr>
          <a:xfrm>
            <a:off x="198804" y="758142"/>
            <a:ext cx="3634239" cy="485123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D5B585-D952-9CA9-B0CC-8A518FFFB081}"/>
              </a:ext>
            </a:extLst>
          </p:cNvPr>
          <p:cNvSpPr txBox="1"/>
          <p:nvPr/>
        </p:nvSpPr>
        <p:spPr>
          <a:xfrm>
            <a:off x="261257" y="98322"/>
            <a:ext cx="11330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245850"/>
                </a:solidFill>
                <a:latin typeface="Georgia" panose="02040502050405020303" pitchFamily="18" charset="0"/>
              </a:rPr>
              <a:t>Case study locations for drinking water nitrate - GREEN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83E716-3D4A-9000-9998-64E93F5D9EC6}"/>
              </a:ext>
            </a:extLst>
          </p:cNvPr>
          <p:cNvSpPr txBox="1"/>
          <p:nvPr/>
        </p:nvSpPr>
        <p:spPr>
          <a:xfrm>
            <a:off x="1047508" y="1365591"/>
            <a:ext cx="1547149" cy="83099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u-HU" sz="2400" b="1" dirty="0" err="1">
                <a:solidFill>
                  <a:srgbClr val="00B050"/>
                </a:solidFill>
              </a:rPr>
              <a:t>Jutland</a:t>
            </a:r>
            <a:r>
              <a:rPr lang="hu-HU" sz="2400" b="1" dirty="0">
                <a:solidFill>
                  <a:srgbClr val="00B050"/>
                </a:solidFill>
              </a:rPr>
              <a:t>, </a:t>
            </a:r>
            <a:r>
              <a:rPr lang="hu-HU" sz="2400" b="1" dirty="0" err="1">
                <a:solidFill>
                  <a:srgbClr val="00B050"/>
                </a:solidFill>
              </a:rPr>
              <a:t>Denmark</a:t>
            </a:r>
            <a:endParaRPr lang="en-GB" sz="2400" b="1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7203E0-61AE-5BC9-9D3C-0D5B6117D9F2}"/>
              </a:ext>
            </a:extLst>
          </p:cNvPr>
          <p:cNvSpPr txBox="1"/>
          <p:nvPr/>
        </p:nvSpPr>
        <p:spPr>
          <a:xfrm>
            <a:off x="405114" y="2923602"/>
            <a:ext cx="1703408" cy="1200329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err="1">
                <a:solidFill>
                  <a:srgbClr val="00B050"/>
                </a:solidFill>
              </a:rPr>
              <a:t>Zelivka</a:t>
            </a:r>
            <a:r>
              <a:rPr lang="hu-HU" sz="2400" b="1" dirty="0">
                <a:solidFill>
                  <a:srgbClr val="00B050"/>
                </a:solidFill>
              </a:rPr>
              <a:t>, </a:t>
            </a:r>
            <a:r>
              <a:rPr lang="hu-HU" sz="2400" b="1" dirty="0" err="1">
                <a:solidFill>
                  <a:srgbClr val="00B050"/>
                </a:solidFill>
              </a:rPr>
              <a:t>Czech</a:t>
            </a:r>
            <a:r>
              <a:rPr lang="hu-HU" sz="2400" b="1" dirty="0">
                <a:solidFill>
                  <a:srgbClr val="00B050"/>
                </a:solidFill>
              </a:rPr>
              <a:t> </a:t>
            </a:r>
            <a:br>
              <a:rPr lang="hu-HU" sz="2400" b="1" dirty="0">
                <a:solidFill>
                  <a:srgbClr val="00B050"/>
                </a:solidFill>
              </a:rPr>
            </a:br>
            <a:r>
              <a:rPr lang="hu-HU" sz="2400" b="1" dirty="0" err="1">
                <a:solidFill>
                  <a:srgbClr val="00B050"/>
                </a:solidFill>
              </a:rPr>
              <a:t>Republic</a:t>
            </a:r>
            <a:endParaRPr lang="en-GB" sz="2400" b="1" dirty="0">
              <a:solidFill>
                <a:srgbClr val="00B050"/>
              </a:solidFill>
            </a:endParaRPr>
          </a:p>
        </p:txBody>
      </p:sp>
      <p:sp>
        <p:nvSpPr>
          <p:cNvPr id="12" name="Plassholder for tekst 5">
            <a:extLst>
              <a:ext uri="{FF2B5EF4-FFF2-40B4-BE49-F238E27FC236}">
                <a16:creationId xmlns:a16="http://schemas.microsoft.com/office/drawing/2014/main" id="{368E3C54-0B7E-7FA4-A7E5-14A3201A6142}"/>
              </a:ext>
            </a:extLst>
          </p:cNvPr>
          <p:cNvSpPr txBox="1">
            <a:spLocks/>
          </p:cNvSpPr>
          <p:nvPr/>
        </p:nvSpPr>
        <p:spPr>
          <a:xfrm>
            <a:off x="3623629" y="947677"/>
            <a:ext cx="3970116" cy="51521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1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Jutland, Denmark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endParaRPr lang="en-GB" sz="18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endParaRPr lang="en-GB" sz="18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18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Drinking water is sourced from groundwater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1800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Oxic</a:t>
            </a:r>
            <a:r>
              <a:rPr lang="en-GB" sz="18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groundwater bodies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18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Coupled, surface hydrological and hydrogeological modelling</a:t>
            </a:r>
            <a:endParaRPr lang="hu-HU" sz="18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endParaRPr lang="hu-HU" sz="18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18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Nitrate monitoring of drinking water is continuous 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800" i="1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13" name="Plassholder for tekst 5">
            <a:extLst>
              <a:ext uri="{FF2B5EF4-FFF2-40B4-BE49-F238E27FC236}">
                <a16:creationId xmlns:a16="http://schemas.microsoft.com/office/drawing/2014/main" id="{3D6D5A2A-F35F-13AD-67DF-ABAFB9311AE2}"/>
              </a:ext>
            </a:extLst>
          </p:cNvPr>
          <p:cNvSpPr txBox="1">
            <a:spLocks/>
          </p:cNvSpPr>
          <p:nvPr/>
        </p:nvSpPr>
        <p:spPr>
          <a:xfrm>
            <a:off x="7824486" y="947677"/>
            <a:ext cx="4080830" cy="4990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1800" b="1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Zelivka</a:t>
            </a:r>
            <a:r>
              <a:rPr lang="en-GB" sz="1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, Czech Republic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endParaRPr lang="en-GB" sz="18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endParaRPr lang="en-GB" sz="18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18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Drinking water is sourced from surface water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18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Supplies Prague with drinking water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18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Nitrate concentration is below the WHO threshold, but above the old</a:t>
            </a:r>
            <a:r>
              <a:rPr lang="hu-HU" sz="18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hu-HU" sz="1800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limits</a:t>
            </a:r>
            <a:endParaRPr lang="en-GB" sz="18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1800" i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en-GB" sz="18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Nitrate monitoring of drinking water is continuous </a:t>
            </a:r>
          </a:p>
          <a:p>
            <a:pPr marL="0" indent="0">
              <a:lnSpc>
                <a:spcPct val="100000"/>
              </a:lnSpc>
              <a:buNone/>
            </a:pPr>
            <a:br>
              <a:rPr lang="en-GB" sz="1800" i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endParaRPr lang="en-GB" sz="1800" i="1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1800" i="1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C18C71-88B4-BB29-3211-D900CA02A31C}"/>
              </a:ext>
            </a:extLst>
          </p:cNvPr>
          <p:cNvSpPr txBox="1"/>
          <p:nvPr/>
        </p:nvSpPr>
        <p:spPr>
          <a:xfrm>
            <a:off x="4213184" y="1365591"/>
            <a:ext cx="6886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Rural locations, predominantly agricultural areas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40BBB1A-9A82-E693-A77B-470D4179C601}"/>
              </a:ext>
            </a:extLst>
          </p:cNvPr>
          <p:cNvCxnSpPr/>
          <p:nvPr/>
        </p:nvCxnSpPr>
        <p:spPr>
          <a:xfrm>
            <a:off x="1689904" y="2196588"/>
            <a:ext cx="464380" cy="315118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EE5DC42-82BF-9935-1FF8-D8F291A4FCFA}"/>
              </a:ext>
            </a:extLst>
          </p:cNvPr>
          <p:cNvCxnSpPr>
            <a:cxnSpLocks/>
          </p:cNvCxnSpPr>
          <p:nvPr/>
        </p:nvCxnSpPr>
        <p:spPr>
          <a:xfrm>
            <a:off x="1689904" y="3523766"/>
            <a:ext cx="763929" cy="6410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4894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/>
              <a:t>Model verification (highlights)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2AE0C14-222F-EB7B-1FB3-09B909D2DC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076" t="3044" r="19294"/>
          <a:stretch/>
        </p:blipFill>
        <p:spPr>
          <a:xfrm>
            <a:off x="3364090" y="923325"/>
            <a:ext cx="5937954" cy="50113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632D6D-8BF8-2A94-417C-18315B33EE9D}"/>
              </a:ext>
            </a:extLst>
          </p:cNvPr>
          <p:cNvSpPr txBox="1"/>
          <p:nvPr/>
        </p:nvSpPr>
        <p:spPr>
          <a:xfrm>
            <a:off x="10451939" y="5565342"/>
            <a:ext cx="115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Želivka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712849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Model verification (highlights)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A07E185-F6A4-4A46-DC37-A5F61C3FF4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286" r="2586"/>
          <a:stretch/>
        </p:blipFill>
        <p:spPr>
          <a:xfrm>
            <a:off x="593468" y="934529"/>
            <a:ext cx="10741306" cy="56025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B07AD74-E27B-F011-FBF6-4525FCC62555}"/>
              </a:ext>
            </a:extLst>
          </p:cNvPr>
          <p:cNvSpPr txBox="1"/>
          <p:nvPr/>
        </p:nvSpPr>
        <p:spPr>
          <a:xfrm>
            <a:off x="10441064" y="5457143"/>
            <a:ext cx="138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Himmerland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1028918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1682045" y="79513"/>
            <a:ext cx="8827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Soft</a:t>
            </a:r>
            <a:r>
              <a:rPr lang="hu-HU" sz="2800" b="1" dirty="0"/>
              <a:t> </a:t>
            </a:r>
            <a:r>
              <a:rPr lang="hu-HU" sz="2800" b="1" dirty="0" err="1"/>
              <a:t>calibration</a:t>
            </a:r>
            <a:r>
              <a:rPr lang="hu-HU" sz="2800" b="1" dirty="0"/>
              <a:t> – </a:t>
            </a:r>
            <a:r>
              <a:rPr lang="hu-HU" sz="2800" b="1" dirty="0" err="1"/>
              <a:t>crop</a:t>
            </a:r>
            <a:r>
              <a:rPr lang="hu-HU" sz="2800" b="1" dirty="0"/>
              <a:t> </a:t>
            </a:r>
            <a:r>
              <a:rPr lang="hu-HU" sz="2800" b="1" dirty="0" err="1"/>
              <a:t>yields</a:t>
            </a:r>
            <a:r>
              <a:rPr lang="hu-HU" sz="2800" b="1" dirty="0"/>
              <a:t> and </a:t>
            </a:r>
            <a:r>
              <a:rPr lang="hu-HU" sz="2800" b="1" dirty="0" err="1"/>
              <a:t>heat</a:t>
            </a:r>
            <a:r>
              <a:rPr lang="hu-HU" sz="2800" b="1" dirty="0"/>
              <a:t> </a:t>
            </a:r>
            <a:r>
              <a:rPr lang="hu-HU" sz="2800" b="1" dirty="0" err="1"/>
              <a:t>units</a:t>
            </a:r>
            <a:r>
              <a:rPr lang="hu-HU" sz="2800" b="1" dirty="0"/>
              <a:t>, </a:t>
            </a:r>
            <a:r>
              <a:rPr lang="hu-HU" sz="2800" b="1" dirty="0" err="1"/>
              <a:t>Zelivka</a:t>
            </a:r>
            <a:endParaRPr lang="en-GB" sz="2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D74AD5-F365-D39B-B336-DA293CA8E8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32" t="22173" r="34399" b="19270"/>
          <a:stretch/>
        </p:blipFill>
        <p:spPr>
          <a:xfrm>
            <a:off x="386598" y="708822"/>
            <a:ext cx="11039089" cy="577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5582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1794076" y="79513"/>
            <a:ext cx="7959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Soft</a:t>
            </a:r>
            <a:r>
              <a:rPr lang="hu-HU" sz="2800" b="1" dirty="0"/>
              <a:t> </a:t>
            </a:r>
            <a:r>
              <a:rPr lang="hu-HU" sz="2800" b="1" dirty="0" err="1"/>
              <a:t>calibration</a:t>
            </a:r>
            <a:r>
              <a:rPr lang="hu-HU" sz="2800" b="1" dirty="0"/>
              <a:t> </a:t>
            </a:r>
            <a:r>
              <a:rPr lang="en-GB" sz="2800" b="1" dirty="0"/>
              <a:t>(</a:t>
            </a:r>
            <a:r>
              <a:rPr lang="hu-HU" sz="2800" b="1" dirty="0" err="1"/>
              <a:t>crop</a:t>
            </a:r>
            <a:r>
              <a:rPr lang="hu-HU" sz="2800" b="1" dirty="0"/>
              <a:t> </a:t>
            </a:r>
            <a:r>
              <a:rPr lang="hu-HU" sz="2800" b="1" dirty="0" err="1"/>
              <a:t>development</a:t>
            </a:r>
            <a:r>
              <a:rPr lang="hu-HU" sz="2800" b="1" dirty="0"/>
              <a:t> and </a:t>
            </a:r>
            <a:r>
              <a:rPr lang="hu-HU" sz="2800" b="1" dirty="0" err="1"/>
              <a:t>yield</a:t>
            </a:r>
            <a:r>
              <a:rPr lang="en-GB" sz="2800" b="1" dirty="0"/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607C74-C38F-3F20-D413-4225C9202C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95" y="602733"/>
            <a:ext cx="11512084" cy="6175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9405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1794076" y="79513"/>
            <a:ext cx="7959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Hard</a:t>
            </a:r>
            <a:r>
              <a:rPr lang="hu-HU" sz="2800" b="1" dirty="0"/>
              <a:t> </a:t>
            </a:r>
            <a:r>
              <a:rPr lang="hu-HU" sz="2800" b="1" dirty="0" err="1"/>
              <a:t>calibration</a:t>
            </a:r>
            <a:r>
              <a:rPr lang="hu-HU" sz="2800" b="1" dirty="0"/>
              <a:t> </a:t>
            </a:r>
            <a:r>
              <a:rPr lang="en-GB" sz="2800" b="1" dirty="0"/>
              <a:t>(</a:t>
            </a:r>
            <a:r>
              <a:rPr lang="hu-HU" sz="2800" b="1" dirty="0" err="1"/>
              <a:t>ongoing</a:t>
            </a:r>
            <a:r>
              <a:rPr lang="hu-HU" sz="2800" b="1" dirty="0"/>
              <a:t>)</a:t>
            </a:r>
            <a:endParaRPr lang="en-GB" sz="28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DC3B3A-CB25-E1A9-BCA5-2A37BEC1F7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602733"/>
            <a:ext cx="10554182" cy="593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3687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8B5C4D6A-1C45-95D5-E3B5-397A3F402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 bwMode="auto">
          <a:xfrm>
            <a:off x="457198" y="840685"/>
            <a:ext cx="11735904" cy="516255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0005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Model setup and parameterisation</a:t>
            </a:r>
          </a:p>
          <a:p>
            <a:pPr lvl="1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  <a:cs typeface="Times" pitchFamily="18" charset="0"/>
              </a:rPr>
              <a:t>Available data from the study catchment(s) and reach(es) </a:t>
            </a:r>
          </a:p>
          <a:p>
            <a:pPr lvl="1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  <a:cs typeface="Times" pitchFamily="18" charset="0"/>
              </a:rPr>
              <a:t>Literature review</a:t>
            </a:r>
          </a:p>
          <a:p>
            <a:pPr lvl="1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  <a:cs typeface="Times" pitchFamily="18" charset="0"/>
              </a:rPr>
              <a:t>Expert assumptions (qualitative information)</a:t>
            </a:r>
          </a:p>
          <a:p>
            <a:pPr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Verification </a:t>
            </a:r>
          </a:p>
          <a:p>
            <a:pPr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Soft calibration</a:t>
            </a:r>
          </a:p>
          <a:p>
            <a:pPr marL="342900" lvl="1" indent="-34290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Hard calibration </a:t>
            </a:r>
            <a:r>
              <a:rPr lang="en-GB" sz="2000" dirty="0">
                <a:latin typeface="+mj-lt"/>
                <a:cs typeface="Times" pitchFamily="18" charset="0"/>
              </a:rPr>
              <a:t>(minimizing the difference between </a:t>
            </a:r>
            <a:br>
              <a:rPr lang="hu-HU" sz="2000" dirty="0">
                <a:latin typeface="+mj-lt"/>
                <a:cs typeface="Times" pitchFamily="18" charset="0"/>
              </a:rPr>
            </a:br>
            <a:r>
              <a:rPr lang="hu-HU" sz="2000" dirty="0">
                <a:latin typeface="+mj-lt"/>
                <a:cs typeface="Times" pitchFamily="18" charset="0"/>
              </a:rPr>
              <a:t>                           </a:t>
            </a:r>
            <a:r>
              <a:rPr lang="en-GB" sz="2000" dirty="0">
                <a:latin typeface="+mj-lt"/>
                <a:cs typeface="Times" pitchFamily="18" charset="0"/>
              </a:rPr>
              <a:t>measured and modelled discharge and nitrate values)</a:t>
            </a:r>
          </a:p>
          <a:p>
            <a:pPr marL="342900" lvl="1" indent="-34290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Validation </a:t>
            </a:r>
          </a:p>
          <a:p>
            <a:pPr marL="342900" lvl="1" indent="-34290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Scenario analyses </a:t>
            </a:r>
            <a:r>
              <a:rPr lang="en-GB" sz="2000" dirty="0">
                <a:latin typeface="+mj-lt"/>
                <a:cs typeface="Times" pitchFamily="18" charset="0"/>
              </a:rPr>
              <a:t>(evaluating the effects of NBSs on water quality under present and future conditions)</a:t>
            </a:r>
          </a:p>
          <a:p>
            <a:pPr marL="400050" lvl="2" indent="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Management scenarios</a:t>
            </a:r>
          </a:p>
          <a:p>
            <a:pPr marL="400050" lvl="2" indent="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Implementation of measures </a:t>
            </a:r>
          </a:p>
          <a:p>
            <a:pPr marL="400050" lvl="2" indent="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Climate change scenarios</a:t>
            </a:r>
          </a:p>
          <a:p>
            <a:pPr marL="400050" lvl="2" indent="0">
              <a:lnSpc>
                <a:spcPts val="2900"/>
              </a:lnSpc>
              <a:spcBef>
                <a:spcPts val="300"/>
              </a:spcBef>
              <a:buSzPct val="100000"/>
              <a:buNone/>
              <a:defRPr/>
            </a:pPr>
            <a:endParaRPr lang="en-GB" dirty="0">
              <a:latin typeface="+mj-lt"/>
              <a:cs typeface="Times" pitchFamily="18" charset="0"/>
            </a:endParaRPr>
          </a:p>
          <a:p>
            <a:pPr marL="914400" lvl="2" indent="0">
              <a:lnSpc>
                <a:spcPts val="2900"/>
              </a:lnSpc>
              <a:spcBef>
                <a:spcPts val="300"/>
              </a:spcBef>
              <a:buSzPct val="100000"/>
              <a:buNone/>
              <a:defRPr/>
            </a:pPr>
            <a:endParaRPr lang="en-GB" dirty="0">
              <a:latin typeface="+mj-lt"/>
              <a:cs typeface="Times" pitchFamily="18" charset="0"/>
            </a:endParaRPr>
          </a:p>
          <a:p>
            <a:pPr marL="857250" lvl="3" indent="0">
              <a:lnSpc>
                <a:spcPts val="2900"/>
              </a:lnSpc>
              <a:spcBef>
                <a:spcPts val="300"/>
              </a:spcBef>
              <a:buSzPct val="100000"/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0" indent="0">
              <a:lnSpc>
                <a:spcPts val="29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457200" lvl="1" indent="0">
              <a:lnSpc>
                <a:spcPts val="29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457200" lvl="1" indent="0">
              <a:lnSpc>
                <a:spcPts val="29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838784-824A-1275-675C-36F1A6C7E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8" y="113565"/>
            <a:ext cx="9452113" cy="511031"/>
          </a:xfrm>
        </p:spPr>
        <p:txBody>
          <a:bodyPr>
            <a:normAutofit/>
          </a:bodyPr>
          <a:lstStyle/>
          <a:p>
            <a:pPr algn="ctr"/>
            <a:r>
              <a:rPr lang="hu-HU" sz="2600" b="1" dirty="0"/>
              <a:t>Modelling </a:t>
            </a:r>
            <a:r>
              <a:rPr lang="hu-HU" sz="2600" b="1" dirty="0" err="1"/>
              <a:t>workflow</a:t>
            </a:r>
            <a:r>
              <a:rPr lang="hu-HU" sz="2600" b="1" dirty="0"/>
              <a:t> </a:t>
            </a:r>
            <a:endParaRPr lang="en-GB" sz="2600" b="1" dirty="0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AB2448A6-3240-7779-69A2-F24AA1516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Spiral / infinite loop - Stock Illustration [83892035] - PIXTA">
            <a:extLst>
              <a:ext uri="{FF2B5EF4-FFF2-40B4-BE49-F238E27FC236}">
                <a16:creationId xmlns:a16="http://schemas.microsoft.com/office/drawing/2014/main" id="{F2027560-566D-090D-E08D-D2EF6448A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1966" y="1498672"/>
            <a:ext cx="3180804" cy="237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ight Brace 2">
            <a:extLst>
              <a:ext uri="{FF2B5EF4-FFF2-40B4-BE49-F238E27FC236}">
                <a16:creationId xmlns:a16="http://schemas.microsoft.com/office/drawing/2014/main" id="{B454A303-75F3-4C53-49C1-11BCEAF495E2}"/>
              </a:ext>
            </a:extLst>
          </p:cNvPr>
          <p:cNvSpPr/>
          <p:nvPr/>
        </p:nvSpPr>
        <p:spPr>
          <a:xfrm>
            <a:off x="7653867" y="1342213"/>
            <a:ext cx="1017768" cy="2687920"/>
          </a:xfrm>
          <a:prstGeom prst="rightBrace">
            <a:avLst>
              <a:gd name="adj1" fmla="val 27189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2386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b="1" dirty="0">
                <a:solidFill>
                  <a:srgbClr val="558E7D"/>
                </a:solidFill>
              </a:rPr>
              <a:t>Želivka watershed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sz="2400" b="1" dirty="0" err="1">
                <a:solidFill>
                  <a:srgbClr val="558E7D"/>
                </a:solidFill>
              </a:rPr>
              <a:t>Himmerland</a:t>
            </a:r>
            <a:r>
              <a:rPr lang="en-GB" sz="2400" b="1" dirty="0">
                <a:solidFill>
                  <a:srgbClr val="558E7D"/>
                </a:solidFill>
              </a:rPr>
              <a:t> watershed</a:t>
            </a: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Meteorological input data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64454" y="1117486"/>
            <a:ext cx="5553690" cy="16027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/>
              <a:t>ECMWF ERA5 Re-analyses data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Produced by the Copernicus Climate Service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Approx. 31 km resolution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12 grid points within the catchment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F90AF9-90CC-E0B8-FBEA-684BFB3F0093}"/>
              </a:ext>
            </a:extLst>
          </p:cNvPr>
          <p:cNvSpPr txBox="1"/>
          <p:nvPr/>
        </p:nvSpPr>
        <p:spPr>
          <a:xfrm>
            <a:off x="2667491" y="6440478"/>
            <a:ext cx="716844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1600" b="1" dirty="0">
                <a:solidFill>
                  <a:schemeClr val="bg1"/>
                </a:solidFill>
              </a:rPr>
              <a:t>https://www.ecmwf.int/en/forecasts/dataset/ecmwf-reanalysis-v5.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D204C8-D075-79ED-9DF4-AFBACCAB6F1A}"/>
              </a:ext>
            </a:extLst>
          </p:cNvPr>
          <p:cNvSpPr txBox="1"/>
          <p:nvPr/>
        </p:nvSpPr>
        <p:spPr>
          <a:xfrm>
            <a:off x="6466507" y="1103352"/>
            <a:ext cx="5553690" cy="16027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ECMWF ERA5 Re-analyses data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Produced by the Copernicus Climate Service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Approx. 31 km resolution</a:t>
            </a:r>
            <a:endParaRPr lang="hu-HU" sz="2000" dirty="0"/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/>
              <a:t>16 </a:t>
            </a:r>
            <a:r>
              <a:rPr lang="hu-HU" sz="2000" dirty="0" err="1"/>
              <a:t>grid</a:t>
            </a:r>
            <a:r>
              <a:rPr lang="hu-HU" sz="2000" dirty="0"/>
              <a:t> </a:t>
            </a:r>
            <a:r>
              <a:rPr lang="hu-HU" sz="2000" dirty="0" err="1"/>
              <a:t>points</a:t>
            </a:r>
            <a:r>
              <a:rPr lang="hu-HU" sz="2000" dirty="0"/>
              <a:t> </a:t>
            </a:r>
            <a:r>
              <a:rPr lang="hu-HU" sz="2000" dirty="0" err="1"/>
              <a:t>within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catchment</a:t>
            </a:r>
            <a:endParaRPr lang="en-GB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4104FA-AF5F-E647-6E6D-50532E260869}"/>
              </a:ext>
            </a:extLst>
          </p:cNvPr>
          <p:cNvSpPr txBox="1"/>
          <p:nvPr/>
        </p:nvSpPr>
        <p:spPr>
          <a:xfrm>
            <a:off x="1589074" y="3269840"/>
            <a:ext cx="3550031" cy="2372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Maximum air temperature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Minimum air temperature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Daily precipitation sum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Air humidity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Solar radiation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Wind speed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37D22B-9891-E6D3-B0E5-A0058DAF64CA}"/>
              </a:ext>
            </a:extLst>
          </p:cNvPr>
          <p:cNvSpPr txBox="1"/>
          <p:nvPr/>
        </p:nvSpPr>
        <p:spPr>
          <a:xfrm>
            <a:off x="6707013" y="3272734"/>
            <a:ext cx="3550031" cy="2372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Maximum air temperature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Minimum air temperature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Daily precipitation sum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Air humidity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Solar radiation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Wind speed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79FACE4-DBE5-056B-BF1A-1DEFF40CC0BC}"/>
              </a:ext>
            </a:extLst>
          </p:cNvPr>
          <p:cNvCxnSpPr/>
          <p:nvPr/>
        </p:nvCxnSpPr>
        <p:spPr>
          <a:xfrm>
            <a:off x="702609" y="745067"/>
            <a:ext cx="4730886" cy="518859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384EE7B-8D24-81ED-BB63-FDC1DA5D8757}"/>
              </a:ext>
            </a:extLst>
          </p:cNvPr>
          <p:cNvCxnSpPr>
            <a:cxnSpLocks/>
          </p:cNvCxnSpPr>
          <p:nvPr/>
        </p:nvCxnSpPr>
        <p:spPr>
          <a:xfrm flipH="1">
            <a:off x="1350920" y="992367"/>
            <a:ext cx="4026340" cy="4871677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26FA3D7-4010-E494-3EF4-89C597A455ED}"/>
              </a:ext>
            </a:extLst>
          </p:cNvPr>
          <p:cNvCxnSpPr/>
          <p:nvPr/>
        </p:nvCxnSpPr>
        <p:spPr>
          <a:xfrm>
            <a:off x="6544028" y="817571"/>
            <a:ext cx="4730886" cy="518859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6BB7A95-6DB8-E04E-ADB1-B35B13B6241E}"/>
              </a:ext>
            </a:extLst>
          </p:cNvPr>
          <p:cNvCxnSpPr>
            <a:cxnSpLocks/>
          </p:cNvCxnSpPr>
          <p:nvPr/>
        </p:nvCxnSpPr>
        <p:spPr>
          <a:xfrm flipH="1">
            <a:off x="7192339" y="1064871"/>
            <a:ext cx="4026340" cy="4871677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998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b="1" dirty="0">
                <a:solidFill>
                  <a:srgbClr val="558E7D"/>
                </a:solidFill>
              </a:rPr>
              <a:t>Želivka watershed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sz="2400" b="1" dirty="0" err="1">
                <a:solidFill>
                  <a:srgbClr val="558E7D"/>
                </a:solidFill>
              </a:rPr>
              <a:t>Himmerland</a:t>
            </a:r>
            <a:r>
              <a:rPr lang="en-GB" sz="2400" b="1" dirty="0">
                <a:solidFill>
                  <a:srgbClr val="558E7D"/>
                </a:solidFill>
              </a:rPr>
              <a:t> watershed</a:t>
            </a: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Meteorological input data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64454" y="1117486"/>
            <a:ext cx="5553690" cy="833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Station data from the website of the </a:t>
            </a:r>
            <a:r>
              <a:rPr lang="hu-HU" sz="2000" dirty="0" err="1"/>
              <a:t>Czech</a:t>
            </a:r>
            <a:r>
              <a:rPr lang="en-GB" sz="2000" dirty="0"/>
              <a:t> Hydrometeorological Institute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D204C8-D075-79ED-9DF4-AFBACCAB6F1A}"/>
              </a:ext>
            </a:extLst>
          </p:cNvPr>
          <p:cNvSpPr txBox="1"/>
          <p:nvPr/>
        </p:nvSpPr>
        <p:spPr>
          <a:xfrm>
            <a:off x="6466507" y="1103352"/>
            <a:ext cx="5553690" cy="833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 err="1"/>
              <a:t>Danish</a:t>
            </a:r>
            <a:r>
              <a:rPr lang="hu-HU" sz="2000" dirty="0"/>
              <a:t> </a:t>
            </a:r>
            <a:r>
              <a:rPr lang="hu-HU" sz="2000" dirty="0" err="1"/>
              <a:t>Meteorological</a:t>
            </a:r>
            <a:r>
              <a:rPr lang="hu-HU" sz="2000" dirty="0"/>
              <a:t> Institute (5 km)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/>
              <a:t>MetNordic </a:t>
            </a:r>
            <a:r>
              <a:rPr lang="hu-HU" sz="2000" dirty="0" err="1"/>
              <a:t>data</a:t>
            </a:r>
            <a:r>
              <a:rPr lang="hu-HU" sz="2000" dirty="0"/>
              <a:t> </a:t>
            </a:r>
            <a:r>
              <a:rPr lang="hu-HU" sz="2000" dirty="0" err="1"/>
              <a:t>from</a:t>
            </a:r>
            <a:r>
              <a:rPr lang="hu-HU" sz="2000" dirty="0"/>
              <a:t> </a:t>
            </a:r>
            <a:r>
              <a:rPr lang="hu-HU" sz="2000" dirty="0" err="1"/>
              <a:t>MetNorway</a:t>
            </a:r>
            <a:r>
              <a:rPr lang="hu-HU" sz="2000" dirty="0"/>
              <a:t> (1 km)</a:t>
            </a:r>
            <a:endParaRPr lang="en-GB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4104FA-AF5F-E647-6E6D-50532E260869}"/>
              </a:ext>
            </a:extLst>
          </p:cNvPr>
          <p:cNvSpPr txBox="1"/>
          <p:nvPr/>
        </p:nvSpPr>
        <p:spPr>
          <a:xfrm>
            <a:off x="1281029" y="2535022"/>
            <a:ext cx="3550031" cy="2372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Maximum air temperature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Minimum air temperature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Daily precipitation sum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Air humidity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Solar radiation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Wind speed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6A23A0-8CA8-EEFA-9045-D2C8E65CE7A8}"/>
              </a:ext>
            </a:extLst>
          </p:cNvPr>
          <p:cNvSpPr txBox="1"/>
          <p:nvPr/>
        </p:nvSpPr>
        <p:spPr>
          <a:xfrm>
            <a:off x="29496" y="5050470"/>
            <a:ext cx="60940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dirty="0"/>
              <a:t>https://www.chmi.cz/historicka-data/pocasi/denni-data/Denni-data-dle-z.-123-1998-Sb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929F7E-D8B7-47D3-4B09-402C7C8F72DE}"/>
              </a:ext>
            </a:extLst>
          </p:cNvPr>
          <p:cNvSpPr txBox="1"/>
          <p:nvPr/>
        </p:nvSpPr>
        <p:spPr>
          <a:xfrm>
            <a:off x="6086356" y="5287330"/>
            <a:ext cx="61056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dirty="0"/>
              <a:t>https://moritzshore.github.io/miljotools/articles/metno_reanal.html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C50E9A3-9284-2C03-4CAC-40AC1CAA66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43" t="13518" r="14182" b="5361"/>
          <a:stretch/>
        </p:blipFill>
        <p:spPr>
          <a:xfrm>
            <a:off x="6123566" y="1252250"/>
            <a:ext cx="5960588" cy="34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34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1794076" y="79513"/>
            <a:ext cx="7959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/>
              <a:t>Hard calibration (ongoing)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DC3B3A-CB25-E1A9-BCA5-2A37BEC1F7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602733"/>
            <a:ext cx="10554182" cy="59367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5DA693-31CE-016E-E1F6-33CA6AB42F6A}"/>
              </a:ext>
            </a:extLst>
          </p:cNvPr>
          <p:cNvSpPr txBox="1"/>
          <p:nvPr/>
        </p:nvSpPr>
        <p:spPr>
          <a:xfrm>
            <a:off x="10058400" y="6070601"/>
            <a:ext cx="115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Želivka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4917444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980B78-81FE-E914-A064-DFB23E1131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E68E4A-D39B-49ED-3290-AF83226F97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474"/>
          <a:stretch/>
        </p:blipFill>
        <p:spPr>
          <a:xfrm>
            <a:off x="280175" y="602733"/>
            <a:ext cx="11404669" cy="58443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E789C6-CB32-C5F8-1018-4B4A092E8947}"/>
              </a:ext>
            </a:extLst>
          </p:cNvPr>
          <p:cNvSpPr txBox="1"/>
          <p:nvPr/>
        </p:nvSpPr>
        <p:spPr>
          <a:xfrm>
            <a:off x="1794076" y="79513"/>
            <a:ext cx="7959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/>
              <a:t>Hard calibration (ongoing)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B1142F-562D-A986-13F0-0CAD4A696316}"/>
              </a:ext>
            </a:extLst>
          </p:cNvPr>
          <p:cNvSpPr txBox="1"/>
          <p:nvPr/>
        </p:nvSpPr>
        <p:spPr>
          <a:xfrm>
            <a:off x="10096982" y="1007923"/>
            <a:ext cx="209501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b="1" dirty="0"/>
              <a:t>NSE = 0.43</a:t>
            </a:r>
          </a:p>
          <a:p>
            <a:r>
              <a:rPr lang="hu-HU" b="1" dirty="0"/>
              <a:t>PBIAS = 6.4% </a:t>
            </a:r>
            <a:endParaRPr lang="nb-NO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E207C4-4A68-F083-6FCC-110C2C162979}"/>
              </a:ext>
            </a:extLst>
          </p:cNvPr>
          <p:cNvSpPr txBox="1"/>
          <p:nvPr/>
        </p:nvSpPr>
        <p:spPr>
          <a:xfrm>
            <a:off x="507156" y="156457"/>
            <a:ext cx="115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Želivka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69132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5">
            <a:extLst>
              <a:ext uri="{FF2B5EF4-FFF2-40B4-BE49-F238E27FC236}">
                <a16:creationId xmlns:a16="http://schemas.microsoft.com/office/drawing/2014/main" id="{5076103B-A35C-33C1-CCBA-D3DFBB2D664C}"/>
              </a:ext>
            </a:extLst>
          </p:cNvPr>
          <p:cNvSpPr txBox="1">
            <a:spLocks/>
          </p:cNvSpPr>
          <p:nvPr/>
        </p:nvSpPr>
        <p:spPr>
          <a:xfrm>
            <a:off x="237461" y="2782188"/>
            <a:ext cx="5440325" cy="20963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GB" sz="22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A54CA86-6155-09D7-1394-1862AB2DC26C}"/>
              </a:ext>
            </a:extLst>
          </p:cNvPr>
          <p:cNvGrpSpPr/>
          <p:nvPr/>
        </p:nvGrpSpPr>
        <p:grpSpPr>
          <a:xfrm>
            <a:off x="237461" y="1001420"/>
            <a:ext cx="9757458" cy="4794444"/>
            <a:chOff x="92597" y="385068"/>
            <a:chExt cx="9757458" cy="4794444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47542FF9-3FEF-B6E4-5620-72FF3E90573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3" t="15888" r="1307" b="14577"/>
            <a:stretch/>
          </p:blipFill>
          <p:spPr bwMode="auto">
            <a:xfrm>
              <a:off x="92597" y="385068"/>
              <a:ext cx="9757458" cy="47687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D56CA3C-51EB-F7ED-93A4-BDEC2602D545}"/>
                </a:ext>
              </a:extLst>
            </p:cNvPr>
            <p:cNvSpPr/>
            <p:nvPr/>
          </p:nvSpPr>
          <p:spPr>
            <a:xfrm>
              <a:off x="137661" y="4527858"/>
              <a:ext cx="9139267" cy="65165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0F3E2F8-517C-3DD5-8984-647ACA5E7528}"/>
              </a:ext>
            </a:extLst>
          </p:cNvPr>
          <p:cNvGrpSpPr/>
          <p:nvPr/>
        </p:nvGrpSpPr>
        <p:grpSpPr>
          <a:xfrm>
            <a:off x="1035934" y="284582"/>
            <a:ext cx="6452885" cy="1072376"/>
            <a:chOff x="1140106" y="522440"/>
            <a:chExt cx="6452885" cy="1072376"/>
          </a:xfrm>
        </p:grpSpPr>
        <p:sp>
          <p:nvSpPr>
            <p:cNvPr id="6" name="Arrow: Down 5">
              <a:extLst>
                <a:ext uri="{FF2B5EF4-FFF2-40B4-BE49-F238E27FC236}">
                  <a16:creationId xmlns:a16="http://schemas.microsoft.com/office/drawing/2014/main" id="{5077783D-C559-D754-01A1-A0503CDF0BE8}"/>
                </a:ext>
              </a:extLst>
            </p:cNvPr>
            <p:cNvSpPr/>
            <p:nvPr/>
          </p:nvSpPr>
          <p:spPr>
            <a:xfrm>
              <a:off x="1140106" y="523754"/>
              <a:ext cx="219919" cy="520861"/>
            </a:xfrm>
            <a:prstGeom prst="down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8" name="Arrow: Down 7">
              <a:extLst>
                <a:ext uri="{FF2B5EF4-FFF2-40B4-BE49-F238E27FC236}">
                  <a16:creationId xmlns:a16="http://schemas.microsoft.com/office/drawing/2014/main" id="{14DD7595-6F26-F54F-DDA5-660AED4695A1}"/>
                </a:ext>
              </a:extLst>
            </p:cNvPr>
            <p:cNvSpPr/>
            <p:nvPr/>
          </p:nvSpPr>
          <p:spPr>
            <a:xfrm>
              <a:off x="5170026" y="609662"/>
              <a:ext cx="219919" cy="520861"/>
            </a:xfrm>
            <a:prstGeom prst="down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9" name="Arrow: Down 8">
              <a:extLst>
                <a:ext uri="{FF2B5EF4-FFF2-40B4-BE49-F238E27FC236}">
                  <a16:creationId xmlns:a16="http://schemas.microsoft.com/office/drawing/2014/main" id="{D78DC29F-47C6-40C3-CF2F-869A547B162F}"/>
                </a:ext>
              </a:extLst>
            </p:cNvPr>
            <p:cNvSpPr/>
            <p:nvPr/>
          </p:nvSpPr>
          <p:spPr>
            <a:xfrm>
              <a:off x="3100086" y="567502"/>
              <a:ext cx="219919" cy="520861"/>
            </a:xfrm>
            <a:prstGeom prst="down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Arrow: Down 10">
              <a:extLst>
                <a:ext uri="{FF2B5EF4-FFF2-40B4-BE49-F238E27FC236}">
                  <a16:creationId xmlns:a16="http://schemas.microsoft.com/office/drawing/2014/main" id="{8CB85FAC-82C0-3A1A-5BF9-8A8438A4EFFD}"/>
                </a:ext>
              </a:extLst>
            </p:cNvPr>
            <p:cNvSpPr/>
            <p:nvPr/>
          </p:nvSpPr>
          <p:spPr>
            <a:xfrm>
              <a:off x="6960245" y="522440"/>
              <a:ext cx="219919" cy="520861"/>
            </a:xfrm>
            <a:prstGeom prst="down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52983B8-3B33-EAFF-B6F4-57D1B59DCD36}"/>
                </a:ext>
              </a:extLst>
            </p:cNvPr>
            <p:cNvSpPr txBox="1"/>
            <p:nvPr/>
          </p:nvSpPr>
          <p:spPr>
            <a:xfrm>
              <a:off x="1140106" y="1133151"/>
              <a:ext cx="6452885" cy="461665"/>
            </a:xfrm>
            <a:prstGeom prst="rect">
              <a:avLst/>
            </a:prstGeom>
            <a:solidFill>
              <a:srgbClr val="ECDFF5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7030A0"/>
                  </a:solidFill>
                </a:rPr>
                <a:t>Dry deposition 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DE8FC6ED-EE34-808E-FCB1-5E34F5C96269}"/>
              </a:ext>
            </a:extLst>
          </p:cNvPr>
          <p:cNvSpPr txBox="1"/>
          <p:nvPr/>
        </p:nvSpPr>
        <p:spPr>
          <a:xfrm>
            <a:off x="335665" y="1393420"/>
            <a:ext cx="1012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9900"/>
                </a:solidFill>
              </a:rPr>
              <a:t>Forest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B058F0-5ECD-6F15-9069-8A03F4B17934}"/>
              </a:ext>
            </a:extLst>
          </p:cNvPr>
          <p:cNvSpPr txBox="1"/>
          <p:nvPr/>
        </p:nvSpPr>
        <p:spPr>
          <a:xfrm>
            <a:off x="2709440" y="1592942"/>
            <a:ext cx="1012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996633"/>
                </a:solidFill>
              </a:rPr>
              <a:t>Urban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40D03E-BF03-4AFE-5FC6-CD052F1896A5}"/>
              </a:ext>
            </a:extLst>
          </p:cNvPr>
          <p:cNvSpPr txBox="1"/>
          <p:nvPr/>
        </p:nvSpPr>
        <p:spPr>
          <a:xfrm>
            <a:off x="6309473" y="2312084"/>
            <a:ext cx="1448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Cropland</a:t>
            </a:r>
          </a:p>
        </p:txBody>
      </p:sp>
      <p:pic>
        <p:nvPicPr>
          <p:cNvPr id="1028" name="Picture 4" descr="Wheat Drawing by Liis Luige - Fine Art America">
            <a:extLst>
              <a:ext uri="{FF2B5EF4-FFF2-40B4-BE49-F238E27FC236}">
                <a16:creationId xmlns:a16="http://schemas.microsoft.com/office/drawing/2014/main" id="{032C149C-4F55-2904-E25F-7A8D34ADB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4124">
            <a:off x="6364934" y="2955805"/>
            <a:ext cx="1337729" cy="58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AC66AB9-05E6-54F8-3C05-DB04B5F8B6C8}"/>
              </a:ext>
            </a:extLst>
          </p:cNvPr>
          <p:cNvSpPr txBox="1"/>
          <p:nvPr/>
        </p:nvSpPr>
        <p:spPr>
          <a:xfrm>
            <a:off x="4561448" y="1855085"/>
            <a:ext cx="1448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Pasture </a:t>
            </a:r>
          </a:p>
        </p:txBody>
      </p:sp>
      <p:pic>
        <p:nvPicPr>
          <p:cNvPr id="1030" name="Picture 6" descr="Pasture Clipart and Stock Illustrations. 15,536 Pasture vector EPS  illustrations and drawings available to search from thousands of royalty  free clip art graphic designers.">
            <a:extLst>
              <a:ext uri="{FF2B5EF4-FFF2-40B4-BE49-F238E27FC236}">
                <a16:creationId xmlns:a16="http://schemas.microsoft.com/office/drawing/2014/main" id="{CE91417D-51F1-B598-261E-F49C2C8738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99" b="13349"/>
          <a:stretch/>
        </p:blipFill>
        <p:spPr bwMode="auto">
          <a:xfrm rot="221861">
            <a:off x="4497193" y="2664899"/>
            <a:ext cx="1488797" cy="50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Городская среда рисунок - 79 фото">
            <a:extLst>
              <a:ext uri="{FF2B5EF4-FFF2-40B4-BE49-F238E27FC236}">
                <a16:creationId xmlns:a16="http://schemas.microsoft.com/office/drawing/2014/main" id="{0C6AA6A2-8FF8-B055-05B4-4025632D9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3140">
            <a:off x="2140681" y="2316639"/>
            <a:ext cx="1950338" cy="77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F6B65FC4-4125-53DA-9337-D2681D6233BF}"/>
              </a:ext>
            </a:extLst>
          </p:cNvPr>
          <p:cNvSpPr/>
          <p:nvPr/>
        </p:nvSpPr>
        <p:spPr>
          <a:xfrm>
            <a:off x="9421792" y="5405377"/>
            <a:ext cx="573127" cy="1736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5FBC8D-9F4F-EFE6-6845-46F3FA9B7358}"/>
              </a:ext>
            </a:extLst>
          </p:cNvPr>
          <p:cNvSpPr txBox="1"/>
          <p:nvPr/>
        </p:nvSpPr>
        <p:spPr>
          <a:xfrm>
            <a:off x="236962" y="4626880"/>
            <a:ext cx="7521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</a:rPr>
              <a:t>Oxic</a:t>
            </a:r>
            <a:r>
              <a:rPr lang="en-GB" sz="2400" b="1" dirty="0">
                <a:solidFill>
                  <a:srgbClr val="002060"/>
                </a:solidFill>
              </a:rPr>
              <a:t> Groundwater  (near groundwater bodies)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C47DA7-CD1D-2D68-C457-1B8198C1D6CE}"/>
              </a:ext>
            </a:extLst>
          </p:cNvPr>
          <p:cNvSpPr txBox="1"/>
          <p:nvPr/>
        </p:nvSpPr>
        <p:spPr>
          <a:xfrm>
            <a:off x="295153" y="5222749"/>
            <a:ext cx="5800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</a:rPr>
              <a:t>Suboxic</a:t>
            </a:r>
            <a:r>
              <a:rPr lang="en-GB" sz="2400" b="1" dirty="0">
                <a:solidFill>
                  <a:srgbClr val="002060"/>
                </a:solidFill>
              </a:rPr>
              <a:t> Groundwater      NO</a:t>
            </a:r>
            <a:r>
              <a:rPr lang="en-GB" sz="2400" b="1" baseline="-25000" dirty="0">
                <a:solidFill>
                  <a:srgbClr val="002060"/>
                </a:solidFill>
              </a:rPr>
              <a:t>3</a:t>
            </a:r>
            <a:r>
              <a:rPr lang="en-GB" sz="3000" b="1" baseline="30000" dirty="0">
                <a:solidFill>
                  <a:srgbClr val="002060"/>
                </a:solidFill>
              </a:rPr>
              <a:t>-                  </a:t>
            </a:r>
            <a:r>
              <a:rPr lang="en-GB" sz="2400" b="1" dirty="0">
                <a:solidFill>
                  <a:srgbClr val="002060"/>
                </a:solidFill>
              </a:rPr>
              <a:t>N</a:t>
            </a:r>
            <a:r>
              <a:rPr lang="en-GB" sz="2400" b="1" baseline="-250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F188E62-E837-85B3-7EFA-4E3F803728EE}"/>
              </a:ext>
            </a:extLst>
          </p:cNvPr>
          <p:cNvSpPr/>
          <p:nvPr/>
        </p:nvSpPr>
        <p:spPr>
          <a:xfrm>
            <a:off x="4493753" y="5369431"/>
            <a:ext cx="471575" cy="1144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EA4A2B-145B-D2FE-5BF3-B00B9419D150}"/>
              </a:ext>
            </a:extLst>
          </p:cNvPr>
          <p:cNvSpPr txBox="1"/>
          <p:nvPr/>
        </p:nvSpPr>
        <p:spPr>
          <a:xfrm>
            <a:off x="1246189" y="3198167"/>
            <a:ext cx="196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</a:rPr>
              <a:t>Unsaturated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CAEC1A-77D1-0F26-F307-ED95BE594167}"/>
              </a:ext>
            </a:extLst>
          </p:cNvPr>
          <p:cNvSpPr txBox="1"/>
          <p:nvPr/>
        </p:nvSpPr>
        <p:spPr>
          <a:xfrm>
            <a:off x="8515669" y="3377914"/>
            <a:ext cx="2123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>
                <a:solidFill>
                  <a:srgbClr val="0070C0"/>
                </a:solidFill>
              </a:rPr>
              <a:t>Surface </a:t>
            </a:r>
            <a:r>
              <a:rPr lang="hu-HU" sz="2400" b="1" dirty="0" err="1">
                <a:solidFill>
                  <a:srgbClr val="0070C0"/>
                </a:solidFill>
              </a:rPr>
              <a:t>runoff</a:t>
            </a:r>
            <a:endParaRPr lang="en-GB" sz="2400" b="1" dirty="0">
              <a:solidFill>
                <a:srgbClr val="0070C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9408251-0E83-182B-D7E7-963BE4940825}"/>
              </a:ext>
            </a:extLst>
          </p:cNvPr>
          <p:cNvSpPr txBox="1"/>
          <p:nvPr/>
        </p:nvSpPr>
        <p:spPr>
          <a:xfrm>
            <a:off x="10050884" y="4187807"/>
            <a:ext cx="21238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err="1">
                <a:solidFill>
                  <a:srgbClr val="0070C0"/>
                </a:solidFill>
              </a:rPr>
              <a:t>Sub-surface</a:t>
            </a:r>
            <a:r>
              <a:rPr lang="hu-HU" sz="2400" b="1" dirty="0">
                <a:solidFill>
                  <a:srgbClr val="0070C0"/>
                </a:solidFill>
              </a:rPr>
              <a:t> </a:t>
            </a:r>
            <a:r>
              <a:rPr lang="hu-HU" sz="2400" b="1" dirty="0" err="1">
                <a:solidFill>
                  <a:srgbClr val="0070C0"/>
                </a:solidFill>
              </a:rPr>
              <a:t>runoff</a:t>
            </a:r>
            <a:endParaRPr lang="en-GB" sz="2400" b="1" dirty="0">
              <a:solidFill>
                <a:srgbClr val="0070C0"/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E89901D-8BD2-EB35-C183-37BBD8EB188A}"/>
              </a:ext>
            </a:extLst>
          </p:cNvPr>
          <p:cNvGrpSpPr/>
          <p:nvPr/>
        </p:nvGrpSpPr>
        <p:grpSpPr>
          <a:xfrm>
            <a:off x="972273" y="3457295"/>
            <a:ext cx="5870113" cy="1138760"/>
            <a:chOff x="972273" y="3457295"/>
            <a:chExt cx="5870113" cy="1138760"/>
          </a:xfrm>
        </p:grpSpPr>
        <p:sp>
          <p:nvSpPr>
            <p:cNvPr id="26" name="Arrow: Down 25">
              <a:extLst>
                <a:ext uri="{FF2B5EF4-FFF2-40B4-BE49-F238E27FC236}">
                  <a16:creationId xmlns:a16="http://schemas.microsoft.com/office/drawing/2014/main" id="{3013969A-060B-3D83-0F85-4496DB989E52}"/>
                </a:ext>
              </a:extLst>
            </p:cNvPr>
            <p:cNvSpPr/>
            <p:nvPr/>
          </p:nvSpPr>
          <p:spPr>
            <a:xfrm>
              <a:off x="972273" y="3457295"/>
              <a:ext cx="347240" cy="520861"/>
            </a:xfrm>
            <a:prstGeom prst="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  <p:sp>
          <p:nvSpPr>
            <p:cNvPr id="27" name="Arrow: Down 26">
              <a:extLst>
                <a:ext uri="{FF2B5EF4-FFF2-40B4-BE49-F238E27FC236}">
                  <a16:creationId xmlns:a16="http://schemas.microsoft.com/office/drawing/2014/main" id="{CC2CDDF6-742F-E660-DDCB-C0777111F24A}"/>
                </a:ext>
              </a:extLst>
            </p:cNvPr>
            <p:cNvSpPr/>
            <p:nvPr/>
          </p:nvSpPr>
          <p:spPr>
            <a:xfrm>
              <a:off x="3483015" y="4075194"/>
              <a:ext cx="347240" cy="520861"/>
            </a:xfrm>
            <a:prstGeom prst="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  <p:sp>
          <p:nvSpPr>
            <p:cNvPr id="28" name="Arrow: Down 27">
              <a:extLst>
                <a:ext uri="{FF2B5EF4-FFF2-40B4-BE49-F238E27FC236}">
                  <a16:creationId xmlns:a16="http://schemas.microsoft.com/office/drawing/2014/main" id="{4C75B6C7-2309-429A-5957-2AB951F2502C}"/>
                </a:ext>
              </a:extLst>
            </p:cNvPr>
            <p:cNvSpPr/>
            <p:nvPr/>
          </p:nvSpPr>
          <p:spPr>
            <a:xfrm>
              <a:off x="4918837" y="4036278"/>
              <a:ext cx="347240" cy="520861"/>
            </a:xfrm>
            <a:prstGeom prst="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  <p:sp>
          <p:nvSpPr>
            <p:cNvPr id="29" name="Arrow: Down 28">
              <a:extLst>
                <a:ext uri="{FF2B5EF4-FFF2-40B4-BE49-F238E27FC236}">
                  <a16:creationId xmlns:a16="http://schemas.microsoft.com/office/drawing/2014/main" id="{50DB902F-974F-24A5-EA29-C0E1A978366F}"/>
                </a:ext>
              </a:extLst>
            </p:cNvPr>
            <p:cNvSpPr/>
            <p:nvPr/>
          </p:nvSpPr>
          <p:spPr>
            <a:xfrm>
              <a:off x="6495146" y="4048758"/>
              <a:ext cx="347240" cy="520861"/>
            </a:xfrm>
            <a:prstGeom prst="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B25758A-3D11-C730-5772-15688804E1D7}"/>
              </a:ext>
            </a:extLst>
          </p:cNvPr>
          <p:cNvCxnSpPr/>
          <p:nvPr/>
        </p:nvCxnSpPr>
        <p:spPr>
          <a:xfrm flipH="1">
            <a:off x="7814586" y="3728147"/>
            <a:ext cx="688152" cy="222865"/>
          </a:xfrm>
          <a:prstGeom prst="straightConnector1">
            <a:avLst/>
          </a:prstGeom>
          <a:ln w="476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7E27FEF-CE55-CC4B-FAD7-C84EC48B5843}"/>
              </a:ext>
            </a:extLst>
          </p:cNvPr>
          <p:cNvCxnSpPr>
            <a:cxnSpLocks/>
          </p:cNvCxnSpPr>
          <p:nvPr/>
        </p:nvCxnSpPr>
        <p:spPr>
          <a:xfrm flipH="1">
            <a:off x="8345347" y="4557139"/>
            <a:ext cx="1920408" cy="350232"/>
          </a:xfrm>
          <a:prstGeom prst="straightConnector1">
            <a:avLst/>
          </a:prstGeom>
          <a:ln w="476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E07975D6-F9B8-9285-3A29-9CE6E42EE58C}"/>
              </a:ext>
            </a:extLst>
          </p:cNvPr>
          <p:cNvSpPr txBox="1"/>
          <p:nvPr/>
        </p:nvSpPr>
        <p:spPr>
          <a:xfrm>
            <a:off x="7645587" y="129513"/>
            <a:ext cx="45464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4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Links within the system to be modelled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EB4EB36-5022-7A8F-434A-8684AB98BD2C}"/>
              </a:ext>
            </a:extLst>
          </p:cNvPr>
          <p:cNvSpPr/>
          <p:nvPr/>
        </p:nvSpPr>
        <p:spPr>
          <a:xfrm>
            <a:off x="4259484" y="1197349"/>
            <a:ext cx="4243254" cy="3038363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4A350F-CCEB-D326-96BD-71A4226F816A}"/>
              </a:ext>
            </a:extLst>
          </p:cNvPr>
          <p:cNvSpPr txBox="1"/>
          <p:nvPr/>
        </p:nvSpPr>
        <p:spPr>
          <a:xfrm>
            <a:off x="1525111" y="6343690"/>
            <a:ext cx="87406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0" i="0" u="sng" dirty="0" err="1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Modified</a:t>
            </a:r>
            <a:r>
              <a:rPr lang="hu-HU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hu-HU" b="0" i="0" u="sng" dirty="0" err="1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after</a:t>
            </a:r>
            <a:r>
              <a:rPr lang="hu-HU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Lee </a:t>
            </a:r>
            <a:r>
              <a:rPr lang="hu-HU" b="0" i="0" u="sng" dirty="0" err="1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at</a:t>
            </a:r>
            <a:r>
              <a:rPr lang="hu-HU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hu-HU" b="0" i="0" u="sng" dirty="0" err="1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al</a:t>
            </a:r>
            <a:r>
              <a:rPr lang="hu-HU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., 2020;</a:t>
            </a:r>
            <a:r>
              <a:rPr lang="nb-NO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https://doi.org/10.1016/j.envres.2020.109313</a:t>
            </a:r>
            <a:endParaRPr lang="nb-NO" dirty="0">
              <a:solidFill>
                <a:schemeClr val="bg1"/>
              </a:solidFill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EE4BBDC9-5B4D-29A9-A292-9D31BB64A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9211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hu-HU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nb-NO" b="1" dirty="0">
                <a:solidFill>
                  <a:srgbClr val="558E7D"/>
                </a:solidFill>
              </a:rPr>
              <a:t>Ž</a:t>
            </a:r>
            <a:r>
              <a:rPr lang="hu-HU" b="1" dirty="0" err="1">
                <a:solidFill>
                  <a:srgbClr val="558E7D"/>
                </a:solidFill>
              </a:rPr>
              <a:t>elivka</a:t>
            </a:r>
            <a:r>
              <a:rPr lang="hu-HU" b="1" dirty="0">
                <a:solidFill>
                  <a:srgbClr val="558E7D"/>
                </a:solidFill>
              </a:rPr>
              <a:t> </a:t>
            </a:r>
            <a:r>
              <a:rPr lang="hu-HU" b="1" dirty="0" err="1">
                <a:solidFill>
                  <a:srgbClr val="558E7D"/>
                </a:solidFill>
              </a:rPr>
              <a:t>watershed</a:t>
            </a:r>
            <a:endParaRPr lang="nb-NO" b="1" dirty="0">
              <a:solidFill>
                <a:srgbClr val="558E7D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hu-HU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hu-HU" sz="2400" b="1" dirty="0" err="1">
                <a:solidFill>
                  <a:srgbClr val="558E7D"/>
                </a:solidFill>
              </a:rPr>
              <a:t>Himmerland</a:t>
            </a:r>
            <a:r>
              <a:rPr lang="hu-HU" sz="2400" b="1" dirty="0">
                <a:solidFill>
                  <a:srgbClr val="558E7D"/>
                </a:solidFill>
              </a:rPr>
              <a:t> </a:t>
            </a:r>
            <a:r>
              <a:rPr lang="hu-HU" sz="2400" b="1" dirty="0" err="1">
                <a:solidFill>
                  <a:srgbClr val="558E7D"/>
                </a:solidFill>
              </a:rPr>
              <a:t>watershed</a:t>
            </a:r>
            <a:endParaRPr lang="nb-NO" sz="24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nb-NO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Reference</a:t>
            </a:r>
            <a:r>
              <a:rPr lang="hu-HU" sz="2800" b="1" dirty="0"/>
              <a:t> </a:t>
            </a:r>
            <a:r>
              <a:rPr lang="hu-HU" sz="2800" b="1" dirty="0" err="1"/>
              <a:t>data</a:t>
            </a:r>
            <a:endParaRPr lang="nb-NO" sz="28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833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ECMWF RE-analyses data (first trial)</a:t>
            </a:r>
            <a:br>
              <a:rPr lang="en-GB" sz="200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20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3C14AB-B7B5-E1D4-DD00-5AC00CFA37D1}"/>
              </a:ext>
            </a:extLst>
          </p:cNvPr>
          <p:cNvSpPr txBox="1"/>
          <p:nvPr/>
        </p:nvSpPr>
        <p:spPr>
          <a:xfrm>
            <a:off x="1117599" y="6315403"/>
            <a:ext cx="9527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</a:rPr>
              <a:t>(</a:t>
            </a:r>
            <a:r>
              <a:rPr lang="en-US" sz="1800" b="1" i="0" u="sng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https://cds.climate.copernicus.eu/cdsapp#!/dataset/reanalysis-era5-single-levels?tab=form</a:t>
            </a:r>
            <a:r>
              <a:rPr lang="en-US" sz="1800" b="1" i="0" u="none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 </a:t>
            </a:r>
            <a:endParaRPr lang="nb-NO" b="1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74C16B-045E-3F70-8A48-F309A9E6FE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9513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5E49AE-52CD-2130-122D-98E3BA2DF894}"/>
              </a:ext>
            </a:extLst>
          </p:cNvPr>
          <p:cNvSpPr txBox="1"/>
          <p:nvPr/>
        </p:nvSpPr>
        <p:spPr>
          <a:xfrm>
            <a:off x="10081549" y="6297182"/>
            <a:ext cx="1721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Himmerland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93216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C1305-80ED-E5D6-4789-83C2F6A53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9AF0C1-7AC8-F8DB-B8CE-252439E169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5FF4E6-C046-8D4A-F8D0-B603902A66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A2CF14-3DE4-77A9-A5FD-5C0BF495FAF5}"/>
              </a:ext>
            </a:extLst>
          </p:cNvPr>
          <p:cNvSpPr txBox="1"/>
          <p:nvPr/>
        </p:nvSpPr>
        <p:spPr>
          <a:xfrm>
            <a:off x="10081549" y="6297182"/>
            <a:ext cx="1721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Himmerland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062362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DD89F-0C6A-A408-890D-6B77A0C7F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345" y="115410"/>
            <a:ext cx="11420612" cy="544992"/>
          </a:xfrm>
        </p:spPr>
        <p:txBody>
          <a:bodyPr>
            <a:normAutofit/>
          </a:bodyPr>
          <a:lstStyle/>
          <a:p>
            <a:pPr algn="ctr"/>
            <a:r>
              <a:rPr lang="en-GB" sz="2400" b="1" dirty="0"/>
              <a:t>Conclusions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A7E44D-F06F-31F7-3D5F-9A79468EAE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7820" y="660402"/>
            <a:ext cx="10933593" cy="5021702"/>
          </a:xfrm>
        </p:spPr>
        <p:txBody>
          <a:bodyPr>
            <a:normAutofit/>
          </a:bodyPr>
          <a:lstStyle/>
          <a:p>
            <a:pPr>
              <a:lnSpc>
                <a:spcPts val="28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tx1"/>
                </a:solidFill>
              </a:rPr>
              <a:t> Our modelling results are as good as good is our data implemented in the model</a:t>
            </a:r>
          </a:p>
          <a:p>
            <a:pPr>
              <a:lnSpc>
                <a:spcPts val="28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tx1"/>
                </a:solidFill>
              </a:rPr>
              <a:t> Local knowledge, information (quantitative and qualitative) is very important</a:t>
            </a:r>
          </a:p>
          <a:p>
            <a:pPr>
              <a:lnSpc>
                <a:spcPts val="28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tx1"/>
                </a:solidFill>
              </a:rPr>
              <a:t> EU-level available data for the „cooking book” is being tested, BUT so far the results show that data from local authorities, experts etc. are essential for successful model calibration </a:t>
            </a:r>
          </a:p>
          <a:p>
            <a:pPr>
              <a:lnSpc>
                <a:spcPts val="28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tx1"/>
                </a:solidFill>
              </a:rPr>
              <a:t> Plans for improving model performance: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Using DEM available at national scale (1, 5, 10 m resolution instead of 30 m)  - HRU number?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Applying national datasets for land use and soil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Using the Google Earth Engine output in a more sophisticated way (</a:t>
            </a:r>
            <a:r>
              <a:rPr lang="en-GB" dirty="0" err="1">
                <a:solidFill>
                  <a:schemeClr val="tx1"/>
                </a:solidFill>
              </a:rPr>
              <a:t>SWATfarmR</a:t>
            </a:r>
            <a:r>
              <a:rPr lang="en-GB" dirty="0">
                <a:solidFill>
                  <a:schemeClr val="tx1"/>
                </a:solidFill>
              </a:rPr>
              <a:t>)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dirty="0">
              <a:solidFill>
                <a:schemeClr val="tx1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en-GB" dirty="0">
                <a:solidFill>
                  <a:schemeClr val="tx1"/>
                </a:solidFill>
              </a:rPr>
              <a:t>BUT! The catchments are large; trade-off of </a:t>
            </a:r>
            <a:r>
              <a:rPr lang="en-GB" dirty="0" err="1">
                <a:solidFill>
                  <a:schemeClr val="tx1"/>
                </a:solidFill>
              </a:rPr>
              <a:t>detailness</a:t>
            </a:r>
            <a:r>
              <a:rPr lang="en-GB" dirty="0">
                <a:solidFill>
                  <a:schemeClr val="tx1"/>
                </a:solidFill>
              </a:rPr>
              <a:t> and robustness 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dirty="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</a:pPr>
            <a:endParaRPr lang="en-GB" dirty="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192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8524" y="279736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hu-HU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nb-NO" b="1" dirty="0">
                <a:solidFill>
                  <a:srgbClr val="558E7D"/>
                </a:solidFill>
              </a:rPr>
              <a:t>Ž</a:t>
            </a:r>
            <a:r>
              <a:rPr lang="hu-HU" b="1" dirty="0" err="1">
                <a:solidFill>
                  <a:srgbClr val="558E7D"/>
                </a:solidFill>
              </a:rPr>
              <a:t>elivka</a:t>
            </a:r>
            <a:r>
              <a:rPr lang="hu-HU" b="1" dirty="0">
                <a:solidFill>
                  <a:srgbClr val="558E7D"/>
                </a:solidFill>
              </a:rPr>
              <a:t> </a:t>
            </a:r>
            <a:r>
              <a:rPr lang="hu-HU" b="1" dirty="0" err="1">
                <a:solidFill>
                  <a:srgbClr val="558E7D"/>
                </a:solidFill>
              </a:rPr>
              <a:t>watershed</a:t>
            </a:r>
            <a:endParaRPr lang="nb-NO" b="1" dirty="0">
              <a:solidFill>
                <a:srgbClr val="558E7D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hu-HU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hu-HU" sz="2400" b="1" dirty="0" err="1">
                <a:solidFill>
                  <a:srgbClr val="558E7D"/>
                </a:solidFill>
              </a:rPr>
              <a:t>Himmerland</a:t>
            </a:r>
            <a:r>
              <a:rPr lang="hu-HU" sz="2400" b="1" dirty="0">
                <a:solidFill>
                  <a:srgbClr val="558E7D"/>
                </a:solidFill>
              </a:rPr>
              <a:t> </a:t>
            </a:r>
            <a:r>
              <a:rPr lang="hu-HU" sz="2400" b="1" dirty="0" err="1">
                <a:solidFill>
                  <a:srgbClr val="558E7D"/>
                </a:solidFill>
              </a:rPr>
              <a:t>watershed</a:t>
            </a:r>
            <a:endParaRPr lang="nb-NO" sz="24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nb-NO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706183" y="10130"/>
            <a:ext cx="3872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/>
              <a:t>Soil map </a:t>
            </a:r>
            <a:endParaRPr lang="nb-NO" sz="28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EFAB5B-8ACA-7357-9348-FBCF7F92B696}"/>
              </a:ext>
            </a:extLst>
          </p:cNvPr>
          <p:cNvSpPr txBox="1"/>
          <p:nvPr/>
        </p:nvSpPr>
        <p:spPr>
          <a:xfrm>
            <a:off x="6251713" y="1225344"/>
            <a:ext cx="5553690" cy="45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US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European Soil Database v2.0 (EUSD) </a:t>
            </a:r>
            <a:endParaRPr lang="hu-HU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836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US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Copernicus Digital Elevation Model (DEM)</a:t>
            </a:r>
            <a:endParaRPr lang="hu-HU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 m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resolution</a:t>
            </a:r>
            <a:r>
              <a:rPr lang="en-US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nb-NO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DC9FDF-5773-3B0A-C9D2-2E69830D4A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0297" y="1678225"/>
            <a:ext cx="4458548" cy="44041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8ECDDCF-336E-0A64-14BA-CAA195ED2E2B}"/>
              </a:ext>
            </a:extLst>
          </p:cNvPr>
          <p:cNvSpPr txBox="1"/>
          <p:nvPr/>
        </p:nvSpPr>
        <p:spPr>
          <a:xfrm>
            <a:off x="1207910" y="6181743"/>
            <a:ext cx="94149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</a:rPr>
              <a:t>(</a:t>
            </a:r>
            <a:r>
              <a:rPr lang="en-US" sz="1800" b="1" i="0" u="sng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https://esdac.jrc.ec.europa.eu/content/european-soil-database-v20-vector-and-attribute-data#tabs-0-description=0</a:t>
            </a:r>
            <a:r>
              <a:rPr lang="en-US" sz="1800" b="1" i="0" u="none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 </a:t>
            </a:r>
            <a:endParaRPr lang="nb-NO" b="1" dirty="0">
              <a:solidFill>
                <a:schemeClr val="bg1"/>
              </a:solidFill>
            </a:endParaRPr>
          </a:p>
        </p:txBody>
      </p: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9F532842-D12E-F40E-6BA2-61F7063E494F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8167269E-36AF-F408-E4E0-23C22FD88D7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896" t="37364" r="46879" b="21472"/>
          <a:stretch/>
        </p:blipFill>
        <p:spPr>
          <a:xfrm>
            <a:off x="8718199" y="2419035"/>
            <a:ext cx="1257706" cy="18242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9505497-1D56-76F0-B2D7-E437FE77A8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9708" y="2223501"/>
            <a:ext cx="4482239" cy="366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96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2CC1D-BDD7-9492-C7C9-4924096CD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5F955E-46A9-25A6-7417-AA8EFD8E84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6149B7-0753-D618-292E-B23F4C99F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19200" y="-495300"/>
            <a:ext cx="14630400" cy="784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535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78780F2-F91E-B25A-91AA-3A0C1D2A8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062" y="1168522"/>
            <a:ext cx="7547705" cy="477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9447C46-D6EA-DF8E-A9F6-850C4D948A00}"/>
              </a:ext>
            </a:extLst>
          </p:cNvPr>
          <p:cNvSpPr txBox="1">
            <a:spLocks/>
          </p:cNvSpPr>
          <p:nvPr/>
        </p:nvSpPr>
        <p:spPr>
          <a:xfrm>
            <a:off x="3070713" y="279448"/>
            <a:ext cx="5016599" cy="73032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marL="9525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200" kern="1200" baseline="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hu-HU" altLang="nb-NO" sz="2800" b="1" dirty="0" err="1"/>
              <a:t>Thank</a:t>
            </a:r>
            <a:r>
              <a:rPr lang="hu-HU" altLang="nb-NO" sz="2800" b="1" dirty="0"/>
              <a:t> </a:t>
            </a:r>
            <a:r>
              <a:rPr lang="hu-HU" altLang="nb-NO" sz="2800" b="1" dirty="0" err="1"/>
              <a:t>you</a:t>
            </a:r>
            <a:r>
              <a:rPr lang="hu-HU" altLang="nb-NO" sz="2800" b="1" dirty="0"/>
              <a:t> </a:t>
            </a:r>
            <a:r>
              <a:rPr lang="hu-HU" altLang="nb-NO" sz="2800" b="1" dirty="0" err="1"/>
              <a:t>for</a:t>
            </a:r>
            <a:r>
              <a:rPr lang="hu-HU" altLang="nb-NO" sz="2800" b="1" dirty="0"/>
              <a:t> </a:t>
            </a:r>
            <a:r>
              <a:rPr lang="hu-HU" altLang="nb-NO" sz="2800" b="1" dirty="0" err="1"/>
              <a:t>the</a:t>
            </a:r>
            <a:r>
              <a:rPr lang="hu-HU" altLang="nb-NO" sz="2800" b="1" dirty="0"/>
              <a:t> </a:t>
            </a:r>
            <a:r>
              <a:rPr lang="hu-HU" altLang="nb-NO" sz="2800" b="1" dirty="0" err="1"/>
              <a:t>attention</a:t>
            </a:r>
            <a:r>
              <a:rPr lang="hu-HU" altLang="nb-NO" sz="2800" b="1" dirty="0"/>
              <a:t>! </a:t>
            </a:r>
            <a:endParaRPr lang="en-US" altLang="nb-NO" sz="2800" b="1" dirty="0"/>
          </a:p>
        </p:txBody>
      </p:sp>
    </p:spTree>
    <p:extLst>
      <p:ext uri="{BB962C8B-B14F-4D97-AF65-F5344CB8AC3E}">
        <p14:creationId xmlns:p14="http://schemas.microsoft.com/office/powerpoint/2010/main" val="38193291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tekst 5"/>
          <p:cNvSpPr>
            <a:spLocks noGrp="1"/>
          </p:cNvSpPr>
          <p:nvPr>
            <p:ph type="body" sz="quarter" idx="11"/>
          </p:nvPr>
        </p:nvSpPr>
        <p:spPr>
          <a:xfrm>
            <a:off x="170122" y="147093"/>
            <a:ext cx="11717078" cy="512664"/>
          </a:xfrm>
        </p:spPr>
        <p:txBody>
          <a:bodyPr>
            <a:noAutofit/>
          </a:bodyPr>
          <a:lstStyle/>
          <a:p>
            <a:pPr marL="0" indent="0" algn="ctr">
              <a:lnSpc>
                <a:spcPts val="2640"/>
              </a:lnSpc>
              <a:buNone/>
            </a:pPr>
            <a:r>
              <a:rPr lang="en-GB" sz="26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Diffuse sources of water pollution from agricultural areas  </a:t>
            </a:r>
          </a:p>
          <a:p>
            <a:pPr marL="0" indent="0" algn="ctr">
              <a:lnSpc>
                <a:spcPts val="2640"/>
              </a:lnSpc>
              <a:buNone/>
            </a:pPr>
            <a:r>
              <a:rPr lang="en-GB" sz="26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mitigation measures </a:t>
            </a:r>
            <a:endParaRPr lang="en-GB" sz="2000" b="1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2" name="Plassholder for tekst 5">
            <a:extLst>
              <a:ext uri="{FF2B5EF4-FFF2-40B4-BE49-F238E27FC236}">
                <a16:creationId xmlns:a16="http://schemas.microsoft.com/office/drawing/2014/main" id="{5076103B-A35C-33C1-CCBA-D3DFBB2D664C}"/>
              </a:ext>
            </a:extLst>
          </p:cNvPr>
          <p:cNvSpPr txBox="1">
            <a:spLocks/>
          </p:cNvSpPr>
          <p:nvPr/>
        </p:nvSpPr>
        <p:spPr>
          <a:xfrm>
            <a:off x="237461" y="2782188"/>
            <a:ext cx="5440325" cy="20963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hu-HU" sz="22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3" name="Plassholder for tekst 5">
            <a:extLst>
              <a:ext uri="{FF2B5EF4-FFF2-40B4-BE49-F238E27FC236}">
                <a16:creationId xmlns:a16="http://schemas.microsoft.com/office/drawing/2014/main" id="{B4E282BD-18DC-D4FD-9771-74642CA4E223}"/>
              </a:ext>
            </a:extLst>
          </p:cNvPr>
          <p:cNvSpPr txBox="1">
            <a:spLocks/>
          </p:cNvSpPr>
          <p:nvPr/>
        </p:nvSpPr>
        <p:spPr>
          <a:xfrm>
            <a:off x="237461" y="2336359"/>
            <a:ext cx="5858540" cy="40947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Reduced mineral nitrate fertilization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Shifting from mineral fertilization to manure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Cover crops </a:t>
            </a:r>
          </a:p>
          <a:p>
            <a:pPr marL="0" indent="0">
              <a:lnSpc>
                <a:spcPct val="100000"/>
              </a:lnSpc>
              <a:buNone/>
            </a:pPr>
            <a:endParaRPr lang="en-GB" sz="22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200" i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Others to be defined e.g.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Tillage systems improving soil structure and increasing the wate retention </a:t>
            </a:r>
            <a:br>
              <a:rPr lang="en-GB" sz="2200" i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endParaRPr lang="en-GB" sz="2200" i="1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2200" i="1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4" name="Plassholder for tekst 5">
            <a:extLst>
              <a:ext uri="{FF2B5EF4-FFF2-40B4-BE49-F238E27FC236}">
                <a16:creationId xmlns:a16="http://schemas.microsoft.com/office/drawing/2014/main" id="{395B1392-5209-046A-54FD-01AFBAC7A578}"/>
              </a:ext>
            </a:extLst>
          </p:cNvPr>
          <p:cNvSpPr txBox="1">
            <a:spLocks/>
          </p:cNvSpPr>
          <p:nvPr/>
        </p:nvSpPr>
        <p:spPr>
          <a:xfrm>
            <a:off x="6764149" y="2336359"/>
            <a:ext cx="4122516" cy="1925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Vegetation buffer zones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Sedimentation ponds???</a:t>
            </a:r>
            <a:endParaRPr lang="hu-HU" sz="22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hu-HU" sz="2200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Constructed</a:t>
            </a:r>
            <a:r>
              <a:rPr lang="hu-HU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hu-HU" sz="2200" dirty="0" err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wetlands</a:t>
            </a:r>
            <a:endParaRPr lang="hu-HU" sz="22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hu-HU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hu-HU" sz="2200" b="1" dirty="0">
                <a:solidFill>
                  <a:srgbClr val="C00000"/>
                </a:solidFill>
                <a:latin typeface="Georgia" panose="02040502050405020303" pitchFamily="18" charset="0"/>
                <a:ea typeface="+mj-ea"/>
                <a:cs typeface="+mj-cs"/>
              </a:rPr>
              <a:t>OTHER? </a:t>
            </a:r>
            <a:r>
              <a:rPr lang="en-GB" sz="2200" b="1" dirty="0">
                <a:solidFill>
                  <a:srgbClr val="C0000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br>
              <a:rPr lang="hu-HU" sz="2200" b="1" dirty="0">
                <a:solidFill>
                  <a:srgbClr val="C00000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endParaRPr lang="en-GB" sz="2200" b="1" dirty="0">
              <a:solidFill>
                <a:srgbClr val="C0000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lnSpc>
                <a:spcPct val="100000"/>
              </a:lnSpc>
              <a:buNone/>
            </a:pPr>
            <a:br>
              <a:rPr lang="en-GB" sz="2200" i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endParaRPr lang="en-GB" sz="2200" i="1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2200" i="1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23EA62-4EF6-3AA4-548F-B76E4D51C957}"/>
              </a:ext>
            </a:extLst>
          </p:cNvPr>
          <p:cNvSpPr txBox="1"/>
          <p:nvPr/>
        </p:nvSpPr>
        <p:spPr>
          <a:xfrm>
            <a:off x="6764149" y="1654968"/>
            <a:ext cx="46356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4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Structural measures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0D1071-4C7A-3A1F-0C53-1F401B25D9C5}"/>
              </a:ext>
            </a:extLst>
          </p:cNvPr>
          <p:cNvSpPr txBox="1"/>
          <p:nvPr/>
        </p:nvSpPr>
        <p:spPr>
          <a:xfrm>
            <a:off x="792193" y="1500842"/>
            <a:ext cx="46356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4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Management measures</a:t>
            </a:r>
          </a:p>
        </p:txBody>
      </p:sp>
    </p:spTree>
    <p:extLst>
      <p:ext uri="{BB962C8B-B14F-4D97-AF65-F5344CB8AC3E}">
        <p14:creationId xmlns:p14="http://schemas.microsoft.com/office/powerpoint/2010/main" val="136979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tekst 5"/>
          <p:cNvSpPr>
            <a:spLocks noGrp="1"/>
          </p:cNvSpPr>
          <p:nvPr>
            <p:ph type="body" sz="quarter" idx="11"/>
          </p:nvPr>
        </p:nvSpPr>
        <p:spPr>
          <a:xfrm>
            <a:off x="170122" y="147093"/>
            <a:ext cx="11717078" cy="512664"/>
          </a:xfrm>
        </p:spPr>
        <p:txBody>
          <a:bodyPr>
            <a:noAutofit/>
          </a:bodyPr>
          <a:lstStyle/>
          <a:p>
            <a:pPr marL="0" indent="0" algn="ctr">
              <a:lnSpc>
                <a:spcPts val="2640"/>
              </a:lnSpc>
              <a:buNone/>
            </a:pPr>
            <a:r>
              <a:rPr lang="en-GB" sz="2600" b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Discussion points</a:t>
            </a:r>
          </a:p>
        </p:txBody>
      </p:sp>
      <p:sp>
        <p:nvSpPr>
          <p:cNvPr id="2" name="Plassholder for tekst 5">
            <a:extLst>
              <a:ext uri="{FF2B5EF4-FFF2-40B4-BE49-F238E27FC236}">
                <a16:creationId xmlns:a16="http://schemas.microsoft.com/office/drawing/2014/main" id="{5076103B-A35C-33C1-CCBA-D3DFBB2D664C}"/>
              </a:ext>
            </a:extLst>
          </p:cNvPr>
          <p:cNvSpPr txBox="1">
            <a:spLocks/>
          </p:cNvSpPr>
          <p:nvPr/>
        </p:nvSpPr>
        <p:spPr>
          <a:xfrm>
            <a:off x="237461" y="2782188"/>
            <a:ext cx="5440325" cy="20963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hu-HU" sz="22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3" name="Plassholder for tekst 5">
            <a:extLst>
              <a:ext uri="{FF2B5EF4-FFF2-40B4-BE49-F238E27FC236}">
                <a16:creationId xmlns:a16="http://schemas.microsoft.com/office/drawing/2014/main" id="{B4E282BD-18DC-D4FD-9771-74642CA4E223}"/>
              </a:ext>
            </a:extLst>
          </p:cNvPr>
          <p:cNvSpPr txBox="1">
            <a:spLocks/>
          </p:cNvSpPr>
          <p:nvPr/>
        </p:nvSpPr>
        <p:spPr>
          <a:xfrm>
            <a:off x="238627" y="918647"/>
            <a:ext cx="6277920" cy="50207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0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Workflow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GB" sz="2000" b="1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Link between hydrological and geohydrological modelling work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Selection of mitigation measures (cost?)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Do we go for structural measures as well?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What information is needed from measures? </a:t>
            </a:r>
            <a:br>
              <a:rPr lang="en-GB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r>
              <a:rPr lang="en-GB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 (construction costs; maintenance costs?)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What is needed for exposure-response functions (WP2) ? (monthly average concentration in different pathways and reservoirs? )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What is needed for the economic value of the health effects (WP3) ? (cost of mitigation measures?)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endParaRPr lang="en-GB" sz="20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20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lnSpc>
                <a:spcPct val="100000"/>
              </a:lnSpc>
              <a:buNone/>
            </a:pPr>
            <a:br>
              <a:rPr lang="en-GB" sz="2000" i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endParaRPr lang="en-GB" sz="2000" i="1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2000" i="1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4" name="Plassholder for tekst 5">
            <a:extLst>
              <a:ext uri="{FF2B5EF4-FFF2-40B4-BE49-F238E27FC236}">
                <a16:creationId xmlns:a16="http://schemas.microsoft.com/office/drawing/2014/main" id="{395B1392-5209-046A-54FD-01AFBAC7A578}"/>
              </a:ext>
            </a:extLst>
          </p:cNvPr>
          <p:cNvSpPr txBox="1">
            <a:spLocks/>
          </p:cNvSpPr>
          <p:nvPr/>
        </p:nvSpPr>
        <p:spPr>
          <a:xfrm>
            <a:off x="6516547" y="1079151"/>
            <a:ext cx="5675453" cy="36489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2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Case-study specific discussions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GB" sz="22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Model’s data demand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Possible date sources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Model structure complexity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Expert knowledge available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Possible benefit from ongoing projects</a:t>
            </a:r>
          </a:p>
          <a:p>
            <a:pPr marL="0" indent="0">
              <a:lnSpc>
                <a:spcPct val="100000"/>
              </a:lnSpc>
              <a:buNone/>
            </a:pPr>
            <a:endParaRPr lang="en-GB" sz="2200" i="1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200" i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Etc. </a:t>
            </a:r>
            <a:br>
              <a:rPr lang="en-GB" sz="2200" i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endParaRPr lang="en-GB" sz="2200" i="1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2200" i="1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8793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EBDA9F-7873-2A4D-E263-F053E2BDFB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94" y="132141"/>
            <a:ext cx="11177549" cy="617610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Plassholder for tekst 5">
            <a:extLst>
              <a:ext uri="{FF2B5EF4-FFF2-40B4-BE49-F238E27FC236}">
                <a16:creationId xmlns:a16="http://schemas.microsoft.com/office/drawing/2014/main" id="{837ABD56-261C-2152-4134-3BC25AC6D8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5194" y="132140"/>
            <a:ext cx="11717078" cy="512664"/>
          </a:xfrm>
        </p:spPr>
        <p:txBody>
          <a:bodyPr>
            <a:noAutofit/>
          </a:bodyPr>
          <a:lstStyle/>
          <a:p>
            <a:pPr marL="0" indent="0" algn="ctr">
              <a:lnSpc>
                <a:spcPts val="2640"/>
              </a:lnSpc>
              <a:buNone/>
            </a:pPr>
            <a:r>
              <a:rPr lang="en-GB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WHY SWAT+ - pros and contras </a:t>
            </a:r>
          </a:p>
        </p:txBody>
      </p:sp>
      <p:sp>
        <p:nvSpPr>
          <p:cNvPr id="7" name="Plassholder for tekst 5">
            <a:extLst>
              <a:ext uri="{FF2B5EF4-FFF2-40B4-BE49-F238E27FC236}">
                <a16:creationId xmlns:a16="http://schemas.microsoft.com/office/drawing/2014/main" id="{275022DC-16F6-18A6-0D64-A784DCA8F585}"/>
              </a:ext>
            </a:extLst>
          </p:cNvPr>
          <p:cNvSpPr txBox="1">
            <a:spLocks/>
          </p:cNvSpPr>
          <p:nvPr/>
        </p:nvSpPr>
        <p:spPr>
          <a:xfrm>
            <a:off x="3854370" y="710848"/>
            <a:ext cx="6910086" cy="183316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2800" b="1">
                <a:solidFill>
                  <a:srgbClr val="C00000"/>
                </a:solidFill>
                <a:latin typeface="Georgia" panose="02040502050405020303" pitchFamily="18" charset="0"/>
                <a:ea typeface="+mj-ea"/>
                <a:cs typeface="+mj-cs"/>
              </a:rPr>
              <a:t> data-, work –and time demanding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GB" sz="2800" b="1">
                <a:solidFill>
                  <a:srgbClr val="C00000"/>
                </a:solidFill>
                <a:latin typeface="Georgia" panose="02040502050405020303" pitchFamily="18" charset="0"/>
                <a:ea typeface="+mj-ea"/>
                <a:cs typeface="+mj-cs"/>
              </a:rPr>
              <a:t>BUT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GB" sz="2800" b="1">
                <a:solidFill>
                  <a:srgbClr val="C00000"/>
                </a:solidFill>
                <a:latin typeface="Georgia" panose="02040502050405020303" pitchFamily="18" charset="0"/>
                <a:ea typeface="+mj-ea"/>
                <a:cs typeface="+mj-cs"/>
              </a:rPr>
              <a:t> spatial distribution, farm-scale </a:t>
            </a:r>
            <a:endParaRPr lang="en-GB" sz="2800">
              <a:solidFill>
                <a:srgbClr val="C0000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 algn="ctr">
              <a:lnSpc>
                <a:spcPct val="100000"/>
              </a:lnSpc>
              <a:buNone/>
            </a:pPr>
            <a:br>
              <a:rPr lang="en-GB" sz="2800" i="1">
                <a:solidFill>
                  <a:srgbClr val="C00000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endParaRPr lang="en-GB" sz="2800" i="1">
              <a:solidFill>
                <a:srgbClr val="C00000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en-GB" sz="2800" i="1">
              <a:solidFill>
                <a:srgbClr val="C0000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2471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08AA691-E5E6-33D9-AE57-7B0AE03227C1}"/>
              </a:ext>
            </a:extLst>
          </p:cNvPr>
          <p:cNvSpPr txBox="1"/>
          <p:nvPr/>
        </p:nvSpPr>
        <p:spPr>
          <a:xfrm>
            <a:off x="261257" y="98322"/>
            <a:ext cx="11330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245850"/>
                </a:solidFill>
                <a:latin typeface="Georgia" panose="02040502050405020303" pitchFamily="18" charset="0"/>
              </a:rPr>
              <a:t>SWAP model application for evaluating the effect of measures </a:t>
            </a:r>
            <a:br>
              <a:rPr lang="hu-HU" sz="2000" b="1" dirty="0">
                <a:solidFill>
                  <a:srgbClr val="245850"/>
                </a:solidFill>
                <a:latin typeface="Georgia" panose="02040502050405020303" pitchFamily="18" charset="0"/>
              </a:rPr>
            </a:br>
            <a:r>
              <a:rPr lang="en-GB" sz="2000" b="1" dirty="0">
                <a:solidFill>
                  <a:srgbClr val="245850"/>
                </a:solidFill>
                <a:latin typeface="Georgia" panose="02040502050405020303" pitchFamily="18" charset="0"/>
              </a:rPr>
              <a:t>on runoff and water quality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4F9821-56AF-6626-3ECA-AD405563D5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266" t="34253" r="60564" b="6667"/>
          <a:stretch/>
        </p:blipFill>
        <p:spPr>
          <a:xfrm>
            <a:off x="102637" y="854038"/>
            <a:ext cx="1317652" cy="25826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ADF3878-0FBD-CE39-2954-3025E96CCF70}"/>
              </a:ext>
            </a:extLst>
          </p:cNvPr>
          <p:cNvSpPr txBox="1"/>
          <p:nvPr/>
        </p:nvSpPr>
        <p:spPr>
          <a:xfrm>
            <a:off x="761463" y="854038"/>
            <a:ext cx="707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245850"/>
                </a:solidFill>
              </a:rPr>
              <a:t>DEM</a:t>
            </a:r>
            <a:endParaRPr lang="nb-NO" dirty="0">
              <a:solidFill>
                <a:srgbClr val="24585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9FAA3A-5F8B-F97F-9D55-53DB28F117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260" y="2223845"/>
            <a:ext cx="2116727" cy="284433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7EE8CE6-1965-3C26-FABA-7B07F7060E6C}"/>
              </a:ext>
            </a:extLst>
          </p:cNvPr>
          <p:cNvSpPr txBox="1"/>
          <p:nvPr/>
        </p:nvSpPr>
        <p:spPr>
          <a:xfrm>
            <a:off x="1486637" y="2145358"/>
            <a:ext cx="1040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>
                <a:solidFill>
                  <a:srgbClr val="245850"/>
                </a:solidFill>
              </a:rPr>
              <a:t>Land</a:t>
            </a:r>
            <a:r>
              <a:rPr lang="hu-HU" dirty="0">
                <a:solidFill>
                  <a:srgbClr val="245850"/>
                </a:solidFill>
              </a:rPr>
              <a:t> </a:t>
            </a:r>
            <a:r>
              <a:rPr lang="hu-HU" dirty="0" err="1">
                <a:solidFill>
                  <a:srgbClr val="245850"/>
                </a:solidFill>
              </a:rPr>
              <a:t>use</a:t>
            </a:r>
            <a:endParaRPr lang="nb-NO" dirty="0">
              <a:solidFill>
                <a:srgbClr val="2458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097BE7-2D9D-4C9C-51F0-252EED9AD2D6}"/>
              </a:ext>
            </a:extLst>
          </p:cNvPr>
          <p:cNvSpPr txBox="1"/>
          <p:nvPr/>
        </p:nvSpPr>
        <p:spPr>
          <a:xfrm>
            <a:off x="2006912" y="3400042"/>
            <a:ext cx="10797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245850"/>
                </a:solidFill>
              </a:rPr>
              <a:t>Soil map</a:t>
            </a:r>
            <a:endParaRPr lang="nb-NO" dirty="0">
              <a:solidFill>
                <a:srgbClr val="24585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4CF41E4-9C26-76AF-FE9B-1522F751EF1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8276"/>
          <a:stretch/>
        </p:blipFill>
        <p:spPr>
          <a:xfrm>
            <a:off x="1623106" y="3769374"/>
            <a:ext cx="1316739" cy="2668607"/>
          </a:xfrm>
          <a:prstGeom prst="rect">
            <a:avLst/>
          </a:prstGeom>
        </p:spPr>
      </p:pic>
      <p:sp>
        <p:nvSpPr>
          <p:cNvPr id="14" name="Right Brace 13">
            <a:extLst>
              <a:ext uri="{FF2B5EF4-FFF2-40B4-BE49-F238E27FC236}">
                <a16:creationId xmlns:a16="http://schemas.microsoft.com/office/drawing/2014/main" id="{1832767E-B8F2-CC64-ECA8-001F141C6D82}"/>
              </a:ext>
            </a:extLst>
          </p:cNvPr>
          <p:cNvSpPr/>
          <p:nvPr/>
        </p:nvSpPr>
        <p:spPr>
          <a:xfrm>
            <a:off x="2939845" y="854038"/>
            <a:ext cx="645144" cy="5614975"/>
          </a:xfrm>
          <a:prstGeom prst="rightBrace">
            <a:avLst>
              <a:gd name="adj1" fmla="val 8333"/>
              <a:gd name="adj2" fmla="val 48775"/>
            </a:avLst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 b="1" dirty="0">
              <a:solidFill>
                <a:srgbClr val="245850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48860F4-51AB-3E21-D95A-85B9207CD0A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6416"/>
          <a:stretch/>
        </p:blipFill>
        <p:spPr>
          <a:xfrm>
            <a:off x="3839820" y="2215938"/>
            <a:ext cx="3540287" cy="4080607"/>
          </a:xfrm>
          <a:prstGeom prst="rect">
            <a:avLst/>
          </a:prstGeom>
        </p:spPr>
      </p:pic>
      <p:sp>
        <p:nvSpPr>
          <p:cNvPr id="13" name="Right Brace 12">
            <a:extLst>
              <a:ext uri="{FF2B5EF4-FFF2-40B4-BE49-F238E27FC236}">
                <a16:creationId xmlns:a16="http://schemas.microsoft.com/office/drawing/2014/main" id="{C8FF6326-5A7B-2C58-130E-E6D07DDD899B}"/>
              </a:ext>
            </a:extLst>
          </p:cNvPr>
          <p:cNvSpPr/>
          <p:nvPr/>
        </p:nvSpPr>
        <p:spPr>
          <a:xfrm>
            <a:off x="7378946" y="961886"/>
            <a:ext cx="645144" cy="5614975"/>
          </a:xfrm>
          <a:prstGeom prst="rightBrace">
            <a:avLst>
              <a:gd name="adj1" fmla="val 8333"/>
              <a:gd name="adj2" fmla="val 48775"/>
            </a:avLst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 b="1" dirty="0">
              <a:solidFill>
                <a:srgbClr val="24585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0B86F8-1808-DEBC-8FE5-94F7B547C43B}"/>
              </a:ext>
            </a:extLst>
          </p:cNvPr>
          <p:cNvSpPr txBox="1"/>
          <p:nvPr/>
        </p:nvSpPr>
        <p:spPr>
          <a:xfrm>
            <a:off x="5406456" y="2145358"/>
            <a:ext cx="226283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45850"/>
                </a:solidFill>
              </a:rPr>
              <a:t>Map of the watershed with HRU’s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ECD21E-3077-C7F3-5844-44B250D8ADC1}"/>
              </a:ext>
            </a:extLst>
          </p:cNvPr>
          <p:cNvSpPr txBox="1"/>
          <p:nvPr/>
        </p:nvSpPr>
        <p:spPr>
          <a:xfrm>
            <a:off x="7771419" y="748450"/>
            <a:ext cx="3871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45850"/>
                </a:solidFill>
              </a:rPr>
              <a:t>Step 1</a:t>
            </a:r>
            <a:r>
              <a:rPr lang="en-GB" dirty="0">
                <a:solidFill>
                  <a:srgbClr val="245850"/>
                </a:solidFill>
              </a:rPr>
              <a:t>. Model calibration / testing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35AB72-8292-3D38-0C9E-84504F06DE7B}"/>
              </a:ext>
            </a:extLst>
          </p:cNvPr>
          <p:cNvSpPr txBox="1"/>
          <p:nvPr/>
        </p:nvSpPr>
        <p:spPr>
          <a:xfrm>
            <a:off x="7973522" y="4521530"/>
            <a:ext cx="3871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45850"/>
                </a:solidFill>
              </a:rPr>
              <a:t>Step 2</a:t>
            </a:r>
            <a:r>
              <a:rPr lang="en-GB" dirty="0">
                <a:solidFill>
                  <a:srgbClr val="245850"/>
                </a:solidFill>
              </a:rPr>
              <a:t>. Estimating the effect of measures under present climate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7D88BE-450D-DA6B-6D75-220391F19DBA}"/>
              </a:ext>
            </a:extLst>
          </p:cNvPr>
          <p:cNvSpPr txBox="1"/>
          <p:nvPr/>
        </p:nvSpPr>
        <p:spPr>
          <a:xfrm>
            <a:off x="7875878" y="5368811"/>
            <a:ext cx="4067077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45850"/>
                </a:solidFill>
              </a:rPr>
              <a:t>Step 3. </a:t>
            </a:r>
            <a:r>
              <a:rPr lang="en-GB" dirty="0">
                <a:solidFill>
                  <a:srgbClr val="245850"/>
                </a:solidFill>
              </a:rPr>
              <a:t>Estimating the effect of various combinations of measures under future climate conditions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375B16-D563-0DEF-C355-EF92DAF8E4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94475" y="1117782"/>
            <a:ext cx="3443336" cy="16739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1B9B65-8B5B-F7D9-BF3C-B8F7E621A6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94475" y="2820921"/>
            <a:ext cx="3411994" cy="168120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F1AD138-AAD1-104A-1B2F-34B0ED38D2EF}"/>
              </a:ext>
            </a:extLst>
          </p:cNvPr>
          <p:cNvSpPr txBox="1"/>
          <p:nvPr/>
        </p:nvSpPr>
        <p:spPr>
          <a:xfrm>
            <a:off x="3464951" y="810753"/>
            <a:ext cx="2713703" cy="92333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>
                <a:solidFill>
                  <a:srgbClr val="245850"/>
                </a:solidFill>
              </a:rPr>
              <a:t>+ maps of potential measures in the landscape</a:t>
            </a:r>
            <a:br>
              <a:rPr lang="en-GB" b="1">
                <a:solidFill>
                  <a:srgbClr val="245850"/>
                </a:solidFill>
              </a:rPr>
            </a:br>
            <a:r>
              <a:rPr lang="en-GB" b="1">
                <a:solidFill>
                  <a:srgbClr val="245850"/>
                </a:solidFill>
              </a:rPr>
              <a:t>(modified land use map)</a:t>
            </a:r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B3FD5399-6205-A5BE-A20C-F65D06E049B3}"/>
              </a:ext>
            </a:extLst>
          </p:cNvPr>
          <p:cNvSpPr/>
          <p:nvPr/>
        </p:nvSpPr>
        <p:spPr>
          <a:xfrm>
            <a:off x="4627454" y="1757998"/>
            <a:ext cx="157827" cy="5720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2458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480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74EA9-0782-5FFF-A7F8-B83FD844C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156" y="99416"/>
            <a:ext cx="9452113" cy="511031"/>
          </a:xfrm>
        </p:spPr>
        <p:txBody>
          <a:bodyPr>
            <a:normAutofit/>
          </a:bodyPr>
          <a:lstStyle/>
          <a:p>
            <a:r>
              <a:rPr lang="en-GB" sz="2600" b="1" dirty="0"/>
              <a:t>Advantages  of using SWAT+  in MARCHES – WHY?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B8D31-CB53-0FD2-B7BB-7567868FAB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449" t="24862" r="14242" b="1935"/>
          <a:stretch/>
        </p:blipFill>
        <p:spPr>
          <a:xfrm>
            <a:off x="5384703" y="1451113"/>
            <a:ext cx="6470804" cy="35482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5D1293-26F8-00B7-B30F-19A3EAC77482}"/>
              </a:ext>
            </a:extLst>
          </p:cNvPr>
          <p:cNvSpPr txBox="1"/>
          <p:nvPr/>
        </p:nvSpPr>
        <p:spPr>
          <a:xfrm>
            <a:off x="66261" y="1438932"/>
            <a:ext cx="1214705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Capable to simulate the processes in focus</a:t>
            </a:r>
            <a:endParaRPr lang="hu-H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 err="1"/>
              <a:t>Accounts</a:t>
            </a:r>
            <a:r>
              <a:rPr lang="hu-HU" sz="2000" dirty="0"/>
              <a:t> </a:t>
            </a:r>
            <a:r>
              <a:rPr lang="hu-HU" sz="2000" dirty="0" err="1"/>
              <a:t>for</a:t>
            </a:r>
            <a:r>
              <a:rPr lang="hu-HU" sz="2000" dirty="0"/>
              <a:t> </a:t>
            </a:r>
            <a:r>
              <a:rPr lang="hu-HU" sz="2000" dirty="0" err="1"/>
              <a:t>connectivity</a:t>
            </a:r>
            <a:r>
              <a:rPr lang="hu-HU" sz="2000" dirty="0"/>
              <a:t> 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Free software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Widely used and tested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Excellent support team and support group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Spatial aspects of representing a catchment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Implementation of structural measures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Agriculture-oriented (field management schemes, in-field measures)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endParaRPr lang="en-GB" sz="20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08C01D8-028A-2853-932D-64DBD06A2768}"/>
              </a:ext>
            </a:extLst>
          </p:cNvPr>
          <p:cNvSpPr/>
          <p:nvPr/>
        </p:nvSpPr>
        <p:spPr>
          <a:xfrm>
            <a:off x="8130209" y="1633476"/>
            <a:ext cx="1928191" cy="187503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C87B704-6DD8-E5BE-568C-6F4927991E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86" y="6131426"/>
            <a:ext cx="805070" cy="64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1783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5">
            <a:extLst>
              <a:ext uri="{FF2B5EF4-FFF2-40B4-BE49-F238E27FC236}">
                <a16:creationId xmlns:a16="http://schemas.microsoft.com/office/drawing/2014/main" id="{5076103B-A35C-33C1-CCBA-D3DFBB2D664C}"/>
              </a:ext>
            </a:extLst>
          </p:cNvPr>
          <p:cNvSpPr txBox="1">
            <a:spLocks/>
          </p:cNvSpPr>
          <p:nvPr/>
        </p:nvSpPr>
        <p:spPr>
          <a:xfrm>
            <a:off x="237461" y="2782188"/>
            <a:ext cx="5440325" cy="20963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hu-HU" sz="22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3A1BB3-971A-B0E8-F521-0574F9B26E7D}"/>
              </a:ext>
            </a:extLst>
          </p:cNvPr>
          <p:cNvSpPr txBox="1">
            <a:spLocks/>
          </p:cNvSpPr>
          <p:nvPr/>
        </p:nvSpPr>
        <p:spPr>
          <a:xfrm>
            <a:off x="416688" y="960699"/>
            <a:ext cx="11358623" cy="14236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9525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200" kern="1200" baseline="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295275" indent="-285750" algn="just">
              <a:lnSpc>
                <a:spcPts val="2500"/>
              </a:lnSpc>
              <a:buFont typeface="Wingdings" panose="05000000000000000000" pitchFamily="2" charset="2"/>
              <a:buChar char="Ø"/>
            </a:pPr>
            <a:r>
              <a:rPr lang="en-US" sz="2000">
                <a:solidFill>
                  <a:srgbClr val="245850"/>
                </a:solidFill>
              </a:rPr>
              <a:t>Results</a:t>
            </a:r>
            <a:r>
              <a:rPr lang="hu-HU" sz="2000">
                <a:solidFill>
                  <a:srgbClr val="245850"/>
                </a:solidFill>
              </a:rPr>
              <a:t>: „n</a:t>
            </a:r>
            <a:r>
              <a:rPr lang="en-US" sz="2000">
                <a:solidFill>
                  <a:srgbClr val="245850"/>
                </a:solidFill>
              </a:rPr>
              <a:t>on</a:t>
            </a:r>
            <a:r>
              <a:rPr lang="hu-HU" sz="2000">
                <a:solidFill>
                  <a:srgbClr val="245850"/>
                </a:solidFill>
              </a:rPr>
              <a:t>-</a:t>
            </a:r>
            <a:r>
              <a:rPr lang="en-US" sz="2000">
                <a:solidFill>
                  <a:srgbClr val="245850"/>
                </a:solidFill>
              </a:rPr>
              <a:t>point sources accounted for 95% of the total nitrate export. Reduction in fertilizer applications from 170 to 50 kg/ha achieved the 38% reduction in nitrate loads</a:t>
            </a:r>
            <a:r>
              <a:rPr lang="hu-HU" sz="2000">
                <a:solidFill>
                  <a:srgbClr val="245850"/>
                </a:solidFill>
              </a:rPr>
              <a:t>. </a:t>
            </a:r>
            <a:r>
              <a:rPr lang="en-US" sz="2000">
                <a:solidFill>
                  <a:srgbClr val="245850"/>
                </a:solidFill>
              </a:rPr>
              <a:t>In terms of targeting, the most efficient load reductions occurred when fertilizer applications were reduced in subbasins nearest the watershed outlet.</a:t>
            </a:r>
            <a:r>
              <a:rPr lang="hu-HU" sz="2000">
                <a:solidFill>
                  <a:srgbClr val="245850"/>
                </a:solidFill>
              </a:rPr>
              <a:t>”   (Iowa, Keith and Walter, 2009)</a:t>
            </a:r>
            <a:endParaRPr lang="nb-NO" sz="2000" dirty="0">
              <a:solidFill>
                <a:srgbClr val="24585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EB91614-F135-59AF-7E9C-83A8FD4D77DA}"/>
              </a:ext>
            </a:extLst>
          </p:cNvPr>
          <p:cNvSpPr txBox="1">
            <a:spLocks/>
          </p:cNvSpPr>
          <p:nvPr/>
        </p:nvSpPr>
        <p:spPr>
          <a:xfrm>
            <a:off x="416687" y="3018291"/>
            <a:ext cx="11358623" cy="20265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9525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000" kern="1200" baseline="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295275" indent="-285750" algn="just">
              <a:lnSpc>
                <a:spcPts val="25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solidFill>
                  <a:srgbClr val="245850"/>
                </a:solidFill>
              </a:rPr>
              <a:t> A </a:t>
            </a:r>
            <a:r>
              <a:rPr lang="en-US" sz="2000" dirty="0">
                <a:solidFill>
                  <a:srgbClr val="245850"/>
                </a:solidFill>
              </a:rPr>
              <a:t>a targeted mineral fertilizer reduction of 23% from the baseline could decrease nitrate leaching and nitrogen emissions by 24% and 21%, respectively, with limited impact on crop yield. In particular, the main effect was observed in the reduction of nitrates transported via groundwater (BFN: 24% of reduction with respect to baseline) followed by nitrogen transported via lateral flow (LFN: 14%) and surface runoff (SRN: 13%). </a:t>
            </a:r>
            <a:r>
              <a:rPr lang="hu-HU" sz="2000" dirty="0">
                <a:solidFill>
                  <a:srgbClr val="245850"/>
                </a:solidFill>
              </a:rPr>
              <a:t>(</a:t>
            </a:r>
            <a:r>
              <a:rPr lang="hu-HU" sz="2000" dirty="0" err="1">
                <a:solidFill>
                  <a:srgbClr val="245850"/>
                </a:solidFill>
              </a:rPr>
              <a:t>Malagó</a:t>
            </a:r>
            <a:r>
              <a:rPr lang="hu-HU" sz="2000" dirty="0">
                <a:solidFill>
                  <a:srgbClr val="245850"/>
                </a:solidFill>
              </a:rPr>
              <a:t> </a:t>
            </a:r>
            <a:r>
              <a:rPr lang="hu-HU" sz="2000" dirty="0" err="1">
                <a:solidFill>
                  <a:srgbClr val="245850"/>
                </a:solidFill>
              </a:rPr>
              <a:t>et</a:t>
            </a:r>
            <a:r>
              <a:rPr lang="hu-HU" sz="2000" dirty="0">
                <a:solidFill>
                  <a:srgbClr val="245850"/>
                </a:solidFill>
              </a:rPr>
              <a:t> </a:t>
            </a:r>
            <a:r>
              <a:rPr lang="hu-HU" sz="2000" dirty="0" err="1">
                <a:solidFill>
                  <a:srgbClr val="245850"/>
                </a:solidFill>
              </a:rPr>
              <a:t>al</a:t>
            </a:r>
            <a:r>
              <a:rPr lang="hu-HU" sz="2000" dirty="0">
                <a:solidFill>
                  <a:srgbClr val="245850"/>
                </a:solidFill>
              </a:rPr>
              <a:t>, 2019; </a:t>
            </a:r>
            <a:r>
              <a:rPr lang="hu-HU" sz="2000" dirty="0" err="1">
                <a:solidFill>
                  <a:srgbClr val="245850"/>
                </a:solidFill>
              </a:rPr>
              <a:t>Italy</a:t>
            </a:r>
            <a:r>
              <a:rPr lang="hu-HU" sz="2000" dirty="0">
                <a:solidFill>
                  <a:srgbClr val="245850"/>
                </a:solidFill>
              </a:rPr>
              <a:t>)</a:t>
            </a:r>
            <a:endParaRPr lang="nb-NO" sz="2000" dirty="0">
              <a:solidFill>
                <a:srgbClr val="24585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696F66-CBAB-FE47-0D4F-5D140EF008E2}"/>
              </a:ext>
            </a:extLst>
          </p:cNvPr>
          <p:cNvSpPr txBox="1"/>
          <p:nvPr/>
        </p:nvSpPr>
        <p:spPr>
          <a:xfrm>
            <a:off x="261257" y="98322"/>
            <a:ext cx="113309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>
                <a:solidFill>
                  <a:srgbClr val="245850"/>
                </a:solidFill>
                <a:latin typeface="Georgia" panose="02040502050405020303" pitchFamily="18" charset="0"/>
              </a:rPr>
              <a:t>Quick literature review on SWAT – Nitrate issues </a:t>
            </a:r>
          </a:p>
        </p:txBody>
      </p:sp>
    </p:spTree>
    <p:extLst>
      <p:ext uri="{BB962C8B-B14F-4D97-AF65-F5344CB8AC3E}">
        <p14:creationId xmlns:p14="http://schemas.microsoft.com/office/powerpoint/2010/main" val="8098755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5">
            <a:extLst>
              <a:ext uri="{FF2B5EF4-FFF2-40B4-BE49-F238E27FC236}">
                <a16:creationId xmlns:a16="http://schemas.microsoft.com/office/drawing/2014/main" id="{5076103B-A35C-33C1-CCBA-D3DFBB2D664C}"/>
              </a:ext>
            </a:extLst>
          </p:cNvPr>
          <p:cNvSpPr txBox="1">
            <a:spLocks/>
          </p:cNvSpPr>
          <p:nvPr/>
        </p:nvSpPr>
        <p:spPr>
          <a:xfrm>
            <a:off x="237461" y="2782188"/>
            <a:ext cx="5440325" cy="20963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hu-HU" sz="22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E5E3BA0C-AAF2-49F5-515B-1A9D955CD4BF}"/>
              </a:ext>
            </a:extLst>
          </p:cNvPr>
          <p:cNvSpPr txBox="1">
            <a:spLocks/>
          </p:cNvSpPr>
          <p:nvPr/>
        </p:nvSpPr>
        <p:spPr>
          <a:xfrm>
            <a:off x="586694" y="92884"/>
            <a:ext cx="11018611" cy="913649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640"/>
              </a:lnSpc>
            </a:pPr>
            <a:r>
              <a:rPr lang="en-US" sz="26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Data-model fusion – an advanced approach</a:t>
            </a:r>
            <a:r>
              <a:rPr lang="hu-HU" sz="26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lang="en-US" sz="26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for studying complex systems </a:t>
            </a:r>
          </a:p>
          <a:p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BED40CAA-77DE-8324-0E64-72C5CC362065}"/>
              </a:ext>
            </a:extLst>
          </p:cNvPr>
          <p:cNvSpPr txBox="1">
            <a:spLocks/>
          </p:cNvSpPr>
          <p:nvPr/>
        </p:nvSpPr>
        <p:spPr>
          <a:xfrm>
            <a:off x="1473222" y="1752143"/>
            <a:ext cx="8242300" cy="55126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kern="1400" cap="none" spc="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endParaRPr lang="nb-NO" sz="2400" b="1" dirty="0">
              <a:solidFill>
                <a:srgbClr val="197960"/>
              </a:solidFill>
            </a:endParaRPr>
          </a:p>
        </p:txBody>
      </p:sp>
      <p:pic>
        <p:nvPicPr>
          <p:cNvPr id="5" name="Bilde 7">
            <a:extLst>
              <a:ext uri="{FF2B5EF4-FFF2-40B4-BE49-F238E27FC236}">
                <a16:creationId xmlns:a16="http://schemas.microsoft.com/office/drawing/2014/main" id="{ADBDE302-94BC-778E-0102-B2796C378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616" y="1327816"/>
            <a:ext cx="7895589" cy="4294010"/>
          </a:xfrm>
          <a:prstGeom prst="rect">
            <a:avLst/>
          </a:prstGeom>
        </p:spPr>
      </p:pic>
      <p:pic>
        <p:nvPicPr>
          <p:cNvPr id="6" name="Bilde 8">
            <a:extLst>
              <a:ext uri="{FF2B5EF4-FFF2-40B4-BE49-F238E27FC236}">
                <a16:creationId xmlns:a16="http://schemas.microsoft.com/office/drawing/2014/main" id="{D18201FF-AB14-68FE-5FF8-380090B2B1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2559" y="1867380"/>
            <a:ext cx="1508770" cy="1421726"/>
          </a:xfrm>
          <a:prstGeom prst="rect">
            <a:avLst/>
          </a:prstGeom>
        </p:spPr>
      </p:pic>
      <p:sp>
        <p:nvSpPr>
          <p:cNvPr id="7" name="TekstSylinder 23">
            <a:extLst>
              <a:ext uri="{FF2B5EF4-FFF2-40B4-BE49-F238E27FC236}">
                <a16:creationId xmlns:a16="http://schemas.microsoft.com/office/drawing/2014/main" id="{8AAD04AD-7410-205A-BD0C-321EB43AF7AA}"/>
              </a:ext>
            </a:extLst>
          </p:cNvPr>
          <p:cNvSpPr txBox="1"/>
          <p:nvPr/>
        </p:nvSpPr>
        <p:spPr>
          <a:xfrm>
            <a:off x="10111138" y="1083613"/>
            <a:ext cx="17101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200" b="1" dirty="0">
                <a:solidFill>
                  <a:srgbClr val="197960"/>
                </a:solidFill>
              </a:rPr>
              <a:t>Model developers</a:t>
            </a:r>
            <a:endParaRPr lang="en-GB" sz="2200" b="1" dirty="0">
              <a:solidFill>
                <a:srgbClr val="197960"/>
              </a:solidFill>
            </a:endParaRPr>
          </a:p>
        </p:txBody>
      </p:sp>
      <p:sp>
        <p:nvSpPr>
          <p:cNvPr id="11" name="TekstSylinder 26">
            <a:extLst>
              <a:ext uri="{FF2B5EF4-FFF2-40B4-BE49-F238E27FC236}">
                <a16:creationId xmlns:a16="http://schemas.microsoft.com/office/drawing/2014/main" id="{D01A0306-5477-BF82-8B6E-DE81476FEBA0}"/>
              </a:ext>
            </a:extLst>
          </p:cNvPr>
          <p:cNvSpPr txBox="1"/>
          <p:nvPr/>
        </p:nvSpPr>
        <p:spPr>
          <a:xfrm>
            <a:off x="9542166" y="3750658"/>
            <a:ext cx="1292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>
                <a:solidFill>
                  <a:srgbClr val="197960"/>
                </a:solidFill>
              </a:rPr>
              <a:t>„Modeller”</a:t>
            </a:r>
            <a:endParaRPr lang="en-GB" sz="2000" b="1" dirty="0">
              <a:solidFill>
                <a:srgbClr val="197960"/>
              </a:solidFill>
            </a:endParaRPr>
          </a:p>
        </p:txBody>
      </p:sp>
      <p:pic>
        <p:nvPicPr>
          <p:cNvPr id="12" name="Bilde 24">
            <a:extLst>
              <a:ext uri="{FF2B5EF4-FFF2-40B4-BE49-F238E27FC236}">
                <a16:creationId xmlns:a16="http://schemas.microsoft.com/office/drawing/2014/main" id="{879B1B6B-BB52-7CBF-FF51-BFB29991F7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6533" y="4280384"/>
            <a:ext cx="932051" cy="1392506"/>
          </a:xfrm>
          <a:prstGeom prst="rect">
            <a:avLst/>
          </a:prstGeom>
        </p:spPr>
      </p:pic>
      <p:sp>
        <p:nvSpPr>
          <p:cNvPr id="13" name="TekstSylinder 29">
            <a:extLst>
              <a:ext uri="{FF2B5EF4-FFF2-40B4-BE49-F238E27FC236}">
                <a16:creationId xmlns:a16="http://schemas.microsoft.com/office/drawing/2014/main" id="{737D9937-4BF9-EE29-27C0-1375286FA1C3}"/>
              </a:ext>
            </a:extLst>
          </p:cNvPr>
          <p:cNvSpPr txBox="1"/>
          <p:nvPr/>
        </p:nvSpPr>
        <p:spPr>
          <a:xfrm>
            <a:off x="4830008" y="5000607"/>
            <a:ext cx="2024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>
                <a:solidFill>
                  <a:srgbClr val="197960"/>
                </a:solidFill>
              </a:rPr>
              <a:t>input data reference data </a:t>
            </a:r>
            <a:endParaRPr lang="en-GB" sz="2000" b="1" dirty="0">
              <a:solidFill>
                <a:srgbClr val="197960"/>
              </a:solidFill>
            </a:endParaRPr>
          </a:p>
        </p:txBody>
      </p:sp>
      <p:sp>
        <p:nvSpPr>
          <p:cNvPr id="14" name="TekstSylinder 30">
            <a:extLst>
              <a:ext uri="{FF2B5EF4-FFF2-40B4-BE49-F238E27FC236}">
                <a16:creationId xmlns:a16="http://schemas.microsoft.com/office/drawing/2014/main" id="{90E99A2C-61EA-316A-FB3D-56546F79C3AC}"/>
              </a:ext>
            </a:extLst>
          </p:cNvPr>
          <p:cNvSpPr txBox="1"/>
          <p:nvPr/>
        </p:nvSpPr>
        <p:spPr>
          <a:xfrm>
            <a:off x="309006" y="2088947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>
                <a:solidFill>
                  <a:srgbClr val="197960"/>
                </a:solidFill>
              </a:rPr>
              <a:t>expert estimates</a:t>
            </a:r>
          </a:p>
          <a:p>
            <a:r>
              <a:rPr lang="hu-HU" sz="2000" b="1" dirty="0">
                <a:solidFill>
                  <a:srgbClr val="197960"/>
                </a:solidFill>
              </a:rPr>
              <a:t>expert evaluation </a:t>
            </a:r>
            <a:endParaRPr lang="en-GB" sz="2000" b="1" dirty="0">
              <a:solidFill>
                <a:srgbClr val="197960"/>
              </a:solidFill>
            </a:endParaRPr>
          </a:p>
        </p:txBody>
      </p:sp>
      <p:sp>
        <p:nvSpPr>
          <p:cNvPr id="15" name="TekstSylinder 31">
            <a:extLst>
              <a:ext uri="{FF2B5EF4-FFF2-40B4-BE49-F238E27FC236}">
                <a16:creationId xmlns:a16="http://schemas.microsoft.com/office/drawing/2014/main" id="{947F33B0-B832-AAE9-88C0-CA3C96809438}"/>
              </a:ext>
            </a:extLst>
          </p:cNvPr>
          <p:cNvSpPr txBox="1"/>
          <p:nvPr/>
        </p:nvSpPr>
        <p:spPr>
          <a:xfrm>
            <a:off x="2018635" y="2079517"/>
            <a:ext cx="7647550" cy="193899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4000" b="1" dirty="0">
                <a:solidFill>
                  <a:srgbClr val="C00000"/>
                </a:solidFill>
              </a:rPr>
              <a:t>Modelling is </a:t>
            </a:r>
          </a:p>
          <a:p>
            <a:pPr algn="ctr"/>
            <a:r>
              <a:rPr lang="hu-HU" sz="4000" b="1" dirty="0">
                <a:solidFill>
                  <a:srgbClr val="C00000"/>
                </a:solidFill>
              </a:rPr>
              <a:t>a</a:t>
            </a:r>
          </a:p>
          <a:p>
            <a:pPr algn="ctr"/>
            <a:r>
              <a:rPr lang="hu-HU" sz="4000" b="1" dirty="0">
                <a:solidFill>
                  <a:srgbClr val="C00000"/>
                </a:solidFill>
              </a:rPr>
              <a:t>TEAM work</a:t>
            </a:r>
            <a:endParaRPr lang="en-GB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32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F80DED-C770-CCCE-CEED-952D8EC788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8475" y="405680"/>
            <a:ext cx="10779125" cy="638030"/>
          </a:xfrm>
        </p:spPr>
        <p:txBody>
          <a:bodyPr/>
          <a:lstStyle/>
          <a:p>
            <a:pPr algn="ctr"/>
            <a:r>
              <a:rPr lang="hu-HU" dirty="0" err="1">
                <a:solidFill>
                  <a:schemeClr val="tx1"/>
                </a:solidFill>
              </a:rPr>
              <a:t>Steps</a:t>
            </a:r>
            <a:r>
              <a:rPr lang="hu-HU" dirty="0">
                <a:solidFill>
                  <a:schemeClr val="tx1"/>
                </a:solidFill>
              </a:rPr>
              <a:t> and c</a:t>
            </a:r>
            <a:r>
              <a:rPr lang="en-GB" dirty="0" err="1">
                <a:solidFill>
                  <a:schemeClr val="tx1"/>
                </a:solidFill>
              </a:rPr>
              <a:t>onstrains</a:t>
            </a:r>
            <a:r>
              <a:rPr lang="en-GB" dirty="0">
                <a:solidFill>
                  <a:schemeClr val="tx1"/>
                </a:solidFill>
              </a:rPr>
              <a:t> of performing scenario analyses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8BAD2-2834-6F90-EE49-8A2695FB2A0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GB" dirty="0">
              <a:solidFill>
                <a:schemeClr val="tx1"/>
              </a:solidFill>
            </a:endParaRP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Mathematical models are the best scientific tools to perform scenario analyses as they incorporate physical laws </a:t>
            </a: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Empirical models can be used for interpolation but not extrapolation (prediction for unknown situations), as the empirical relationships are valid for the database they have been developed on</a:t>
            </a: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The changes evaluated should be not that big, to ensure that the system will be governed by the same physical laws </a:t>
            </a: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Calibration and validation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6E6E95-1CEF-07FF-25DA-AD508724341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GB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Careful scenario development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Model  calibration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Model </a:t>
            </a:r>
            <a:r>
              <a:rPr lang="en-GB" dirty="0" err="1">
                <a:solidFill>
                  <a:schemeClr val="tx1"/>
                </a:solidFill>
              </a:rPr>
              <a:t>validati</a:t>
            </a:r>
            <a:r>
              <a:rPr lang="hu-HU" dirty="0" err="1">
                <a:solidFill>
                  <a:schemeClr val="tx1"/>
                </a:solidFill>
              </a:rPr>
              <a:t>on</a:t>
            </a:r>
            <a:endParaRPr lang="en-GB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Implementation of the scenarios (directly, indirectly, or using expert-based estimates)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Evaluation of the scenario results</a:t>
            </a:r>
          </a:p>
        </p:txBody>
      </p:sp>
    </p:spTree>
    <p:extLst>
      <p:ext uri="{BB962C8B-B14F-4D97-AF65-F5344CB8AC3E}">
        <p14:creationId xmlns:p14="http://schemas.microsoft.com/office/powerpoint/2010/main" val="54063591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6E4897B-9411-8C01-56C2-C751FF5C0280}"/>
              </a:ext>
            </a:extLst>
          </p:cNvPr>
          <p:cNvSpPr txBox="1">
            <a:spLocks/>
          </p:cNvSpPr>
          <p:nvPr/>
        </p:nvSpPr>
        <p:spPr>
          <a:xfrm>
            <a:off x="1966291" y="99416"/>
            <a:ext cx="8488018" cy="7553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9525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200" kern="1200" baseline="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GB" sz="2600" b="1" dirty="0"/>
              <a:t>SWAT+ recent developments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433DE7-D1FC-CA21-9376-1DFBB508D92E}"/>
              </a:ext>
            </a:extLst>
          </p:cNvPr>
          <p:cNvSpPr txBox="1"/>
          <p:nvPr/>
        </p:nvSpPr>
        <p:spPr>
          <a:xfrm>
            <a:off x="426004" y="775808"/>
            <a:ext cx="10933592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/>
              <a:t>Distinguishes floodplain and highland areas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/>
              <a:t>Decision tables for soil management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/>
              <a:t>Soft-calibration tool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b="1" dirty="0"/>
              <a:t>COCOA (Contiguous object connectivity approach)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/>
              <a:t>Field-level management / calculations (reality)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/>
              <a:t>Advanced model setup tool (</a:t>
            </a:r>
            <a:r>
              <a:rPr lang="en-GB" sz="2400" dirty="0" err="1"/>
              <a:t>SWATBuildR</a:t>
            </a:r>
            <a:endParaRPr lang="en-GB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/>
              <a:t>Advanced management scheduling (</a:t>
            </a:r>
            <a:r>
              <a:rPr lang="en-GB" sz="2400" dirty="0" err="1"/>
              <a:t>FarmR</a:t>
            </a:r>
            <a:r>
              <a:rPr lang="en-GB" sz="2400" dirty="0"/>
              <a:t>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/>
              <a:t>Advanced soft calibration tool (</a:t>
            </a:r>
            <a:r>
              <a:rPr lang="en-GB" sz="2400" dirty="0" err="1"/>
              <a:t>DoctoR</a:t>
            </a:r>
            <a:r>
              <a:rPr lang="en-GB" sz="2400" dirty="0"/>
              <a:t>)</a:t>
            </a:r>
            <a:endParaRPr lang="hu-HU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hu-HU" sz="2400" b="1" dirty="0" err="1"/>
              <a:t>Land</a:t>
            </a:r>
            <a:r>
              <a:rPr lang="hu-HU" sz="2400" b="1" dirty="0"/>
              <a:t> </a:t>
            </a:r>
            <a:r>
              <a:rPr lang="hu-HU" sz="2400" b="1" dirty="0" err="1"/>
              <a:t>use</a:t>
            </a:r>
            <a:r>
              <a:rPr lang="hu-HU" sz="2400" b="1" dirty="0"/>
              <a:t> map </a:t>
            </a:r>
            <a:r>
              <a:rPr lang="hu-HU" sz="2400" b="1" dirty="0" err="1"/>
              <a:t>implementing</a:t>
            </a:r>
            <a:r>
              <a:rPr lang="hu-HU" sz="2400" b="1" dirty="0"/>
              <a:t> </a:t>
            </a:r>
            <a:r>
              <a:rPr lang="hu-HU" sz="2400" b="1" dirty="0" err="1"/>
              <a:t>structural</a:t>
            </a:r>
            <a:r>
              <a:rPr lang="hu-HU" sz="2400" b="1" dirty="0"/>
              <a:t> </a:t>
            </a:r>
            <a:r>
              <a:rPr lang="hu-HU" sz="2400" b="1" dirty="0" err="1"/>
              <a:t>measures</a:t>
            </a:r>
            <a:endParaRPr lang="en-GB" sz="24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 err="1"/>
              <a:t>Svatools</a:t>
            </a:r>
            <a:r>
              <a:rPr lang="en-GB" sz="2400" dirty="0"/>
              <a:t> for solving millions if issues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400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A0B8E36-E811-A103-414D-3B6BEBD34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3216" y="1252311"/>
            <a:ext cx="4229580" cy="557692"/>
          </a:xfrm>
        </p:spPr>
        <p:txBody>
          <a:bodyPr>
            <a:normAutofit fontScale="90000"/>
          </a:bodyPr>
          <a:lstStyle/>
          <a:p>
            <a:r>
              <a:rPr lang="en-GB" sz="2400" b="1">
                <a:solidFill>
                  <a:srgbClr val="C00000"/>
                </a:solidFill>
              </a:rPr>
              <a:t>SWAT+ compared to SWAT</a:t>
            </a:r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DF1E1B79-38FF-E972-0FF6-15FF7C08C142}"/>
              </a:ext>
            </a:extLst>
          </p:cNvPr>
          <p:cNvSpPr/>
          <p:nvPr/>
        </p:nvSpPr>
        <p:spPr>
          <a:xfrm>
            <a:off x="6756400" y="775808"/>
            <a:ext cx="373616" cy="1408592"/>
          </a:xfrm>
          <a:prstGeom prst="rightBrace">
            <a:avLst>
              <a:gd name="adj1" fmla="val 20973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E120B284-FD30-447C-D6EB-FB15E7664A26}"/>
              </a:ext>
            </a:extLst>
          </p:cNvPr>
          <p:cNvSpPr/>
          <p:nvPr/>
        </p:nvSpPr>
        <p:spPr>
          <a:xfrm>
            <a:off x="7282416" y="3023707"/>
            <a:ext cx="464584" cy="2581981"/>
          </a:xfrm>
          <a:prstGeom prst="rightBrace">
            <a:avLst>
              <a:gd name="adj1" fmla="val 20973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8">
            <a:extLst>
              <a:ext uri="{FF2B5EF4-FFF2-40B4-BE49-F238E27FC236}">
                <a16:creationId xmlns:a16="http://schemas.microsoft.com/office/drawing/2014/main" id="{D34C8A5F-B6AB-E8A1-CBF0-9AF33B452D48}"/>
              </a:ext>
            </a:extLst>
          </p:cNvPr>
          <p:cNvSpPr txBox="1">
            <a:spLocks/>
          </p:cNvSpPr>
          <p:nvPr/>
        </p:nvSpPr>
        <p:spPr>
          <a:xfrm>
            <a:off x="8203720" y="3352596"/>
            <a:ext cx="3721580" cy="27295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9525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200" kern="1200" baseline="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GB" sz="2000" b="1">
                <a:solidFill>
                  <a:srgbClr val="C00000"/>
                </a:solidFill>
              </a:rPr>
              <a:t>OPTAIN</a:t>
            </a:r>
          </a:p>
          <a:p>
            <a:pPr algn="ctr"/>
            <a:endParaRPr lang="en-GB" sz="2000" b="1">
              <a:solidFill>
                <a:srgbClr val="C00000"/>
              </a:solidFill>
            </a:endParaRPr>
          </a:p>
          <a:p>
            <a:pPr algn="ctr"/>
            <a:r>
              <a:rPr lang="en-GB" sz="2000" b="1">
                <a:solidFill>
                  <a:srgbClr val="C00000"/>
                </a:solidFill>
              </a:rPr>
              <a:t>EU HORIZION 2020</a:t>
            </a:r>
          </a:p>
          <a:p>
            <a:pPr algn="ctr"/>
            <a:endParaRPr lang="en-GB" sz="2000" b="1">
              <a:solidFill>
                <a:srgbClr val="C00000"/>
              </a:solidFill>
            </a:endParaRPr>
          </a:p>
          <a:p>
            <a:pPr algn="ctr"/>
            <a:r>
              <a:rPr lang="en-GB" sz="2000" b="1">
                <a:solidFill>
                  <a:srgbClr val="C00000"/>
                </a:solidFill>
              </a:rPr>
              <a:t>Coordinated by M. Volk </a:t>
            </a:r>
            <a:br>
              <a:rPr lang="en-GB" sz="2400" b="1">
                <a:solidFill>
                  <a:srgbClr val="C00000"/>
                </a:solidFill>
              </a:rPr>
            </a:br>
            <a:endParaRPr lang="en-GB" sz="24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0451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9F71C59-71F0-6CAB-6503-236AFF6016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839"/>
          <a:stretch/>
        </p:blipFill>
        <p:spPr>
          <a:xfrm>
            <a:off x="317500" y="814110"/>
            <a:ext cx="9677963" cy="60438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1984AB-6E38-3C6D-B22B-B38DA2A8EB5B}"/>
              </a:ext>
            </a:extLst>
          </p:cNvPr>
          <p:cNvSpPr txBox="1"/>
          <p:nvPr/>
        </p:nvSpPr>
        <p:spPr>
          <a:xfrm>
            <a:off x="914400" y="142435"/>
            <a:ext cx="100457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 dirty="0"/>
              <a:t>COCOA</a:t>
            </a:r>
            <a:r>
              <a:rPr lang="hu-HU" sz="2800" b="1" dirty="0"/>
              <a:t> : </a:t>
            </a:r>
            <a:r>
              <a:rPr lang="hu-HU" sz="2800" b="1" dirty="0" err="1"/>
              <a:t>the</a:t>
            </a:r>
            <a:r>
              <a:rPr lang="hu-HU" sz="2800" b="1" dirty="0"/>
              <a:t> </a:t>
            </a:r>
            <a:r>
              <a:rPr lang="en-GB" sz="2800" b="1" dirty="0"/>
              <a:t>Contiguous object connectivity approach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F752BE-799C-3D4A-E703-1951186D017B}"/>
              </a:ext>
            </a:extLst>
          </p:cNvPr>
          <p:cNvSpPr txBox="1"/>
          <p:nvPr/>
        </p:nvSpPr>
        <p:spPr>
          <a:xfrm>
            <a:off x="10173542" y="5229134"/>
            <a:ext cx="24251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dirty="0" err="1">
                <a:solidFill>
                  <a:srgbClr val="0070C0"/>
                </a:solidFill>
              </a:rPr>
              <a:t>Source</a:t>
            </a:r>
            <a:r>
              <a:rPr lang="hu-HU" sz="1400" dirty="0">
                <a:solidFill>
                  <a:srgbClr val="0070C0"/>
                </a:solidFill>
              </a:rPr>
              <a:t>: Schürz </a:t>
            </a:r>
            <a:r>
              <a:rPr lang="hu-HU" sz="1400" dirty="0" err="1">
                <a:solidFill>
                  <a:srgbClr val="0070C0"/>
                </a:solidFill>
              </a:rPr>
              <a:t>et</a:t>
            </a:r>
            <a:r>
              <a:rPr lang="hu-HU" sz="1400" dirty="0">
                <a:solidFill>
                  <a:srgbClr val="0070C0"/>
                </a:solidFill>
              </a:rPr>
              <a:t> </a:t>
            </a:r>
            <a:r>
              <a:rPr lang="hu-HU" sz="1400" dirty="0" err="1">
                <a:solidFill>
                  <a:srgbClr val="0070C0"/>
                </a:solidFill>
              </a:rPr>
              <a:t>al</a:t>
            </a:r>
            <a:r>
              <a:rPr lang="hu-HU" sz="1400" dirty="0">
                <a:solidFill>
                  <a:srgbClr val="0070C0"/>
                </a:solidFill>
              </a:rPr>
              <a:t>. </a:t>
            </a:r>
            <a:endParaRPr lang="nb-NO" sz="1400" dirty="0">
              <a:solidFill>
                <a:srgbClr val="0070C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DE67C0-3986-034A-4D3F-6A5CEAB9F98C}"/>
              </a:ext>
            </a:extLst>
          </p:cNvPr>
          <p:cNvSpPr txBox="1"/>
          <p:nvPr/>
        </p:nvSpPr>
        <p:spPr>
          <a:xfrm>
            <a:off x="413026" y="2986238"/>
            <a:ext cx="98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>
                <a:solidFill>
                  <a:srgbClr val="00A490"/>
                </a:solidFill>
              </a:rPr>
              <a:t>input</a:t>
            </a:r>
            <a:endParaRPr lang="nb-NO" sz="2400" b="1" dirty="0">
              <a:solidFill>
                <a:srgbClr val="00A49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207B63-DF48-020A-8F6F-ACF042EB244C}"/>
              </a:ext>
            </a:extLst>
          </p:cNvPr>
          <p:cNvSpPr txBox="1"/>
          <p:nvPr/>
        </p:nvSpPr>
        <p:spPr>
          <a:xfrm>
            <a:off x="10033562" y="1032176"/>
            <a:ext cx="1929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err="1">
                <a:solidFill>
                  <a:srgbClr val="00A490"/>
                </a:solidFill>
              </a:rPr>
              <a:t>Land</a:t>
            </a:r>
            <a:r>
              <a:rPr lang="hu-HU" sz="2400" b="1" dirty="0">
                <a:solidFill>
                  <a:srgbClr val="00A490"/>
                </a:solidFill>
              </a:rPr>
              <a:t> </a:t>
            </a:r>
            <a:r>
              <a:rPr lang="hu-HU" sz="2400" b="1" dirty="0" err="1">
                <a:solidFill>
                  <a:srgbClr val="00A490"/>
                </a:solidFill>
              </a:rPr>
              <a:t>object</a:t>
            </a:r>
            <a:endParaRPr lang="nb-NO" sz="2400" b="1" dirty="0">
              <a:solidFill>
                <a:srgbClr val="00A49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3BFD9F-A3AD-6A40-96F6-7AEEF9A7A9D0}"/>
              </a:ext>
            </a:extLst>
          </p:cNvPr>
          <p:cNvSpPr txBox="1"/>
          <p:nvPr/>
        </p:nvSpPr>
        <p:spPr>
          <a:xfrm>
            <a:off x="432081" y="5922376"/>
            <a:ext cx="1929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Flow </a:t>
            </a:r>
            <a:r>
              <a:rPr lang="hu-HU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accumulation</a:t>
            </a:r>
            <a:endParaRPr lang="nb-NO" sz="2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46F5BA4-609A-83E0-054E-6893B90AAFEB}"/>
              </a:ext>
            </a:extLst>
          </p:cNvPr>
          <p:cNvSpPr txBox="1"/>
          <p:nvPr/>
        </p:nvSpPr>
        <p:spPr>
          <a:xfrm>
            <a:off x="4635781" y="4296776"/>
            <a:ext cx="1929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u-HU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Flow </a:t>
            </a:r>
            <a:r>
              <a:rPr lang="hu-HU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direction</a:t>
            </a:r>
            <a:endParaRPr lang="nb-NO" sz="2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FA49A5-9015-049C-F1BD-51E8933670E5}"/>
              </a:ext>
            </a:extLst>
          </p:cNvPr>
          <p:cNvSpPr txBox="1"/>
          <p:nvPr/>
        </p:nvSpPr>
        <p:spPr>
          <a:xfrm>
            <a:off x="10173542" y="4065943"/>
            <a:ext cx="1929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err="1">
                <a:solidFill>
                  <a:srgbClr val="00A490"/>
                </a:solidFill>
              </a:rPr>
              <a:t>fluxes</a:t>
            </a:r>
            <a:endParaRPr lang="nb-NO" sz="2400" b="1" dirty="0">
              <a:solidFill>
                <a:srgbClr val="00A4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421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74EA9-0782-5FFF-A7F8-B83FD844C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9590" y="99441"/>
            <a:ext cx="9452113" cy="511031"/>
          </a:xfrm>
        </p:spPr>
        <p:txBody>
          <a:bodyPr>
            <a:normAutofit/>
          </a:bodyPr>
          <a:lstStyle/>
          <a:p>
            <a:r>
              <a:rPr lang="en-GB" sz="2600" b="1" dirty="0"/>
              <a:t>Particularities of SWAT+ / disadvantages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B8D31-CB53-0FD2-B7BB-7567868FAB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449" t="24862" r="14242" b="1935"/>
          <a:stretch/>
        </p:blipFill>
        <p:spPr>
          <a:xfrm>
            <a:off x="5384703" y="1451113"/>
            <a:ext cx="6470804" cy="35482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5D1293-26F8-00B7-B30F-19A3EAC77482}"/>
              </a:ext>
            </a:extLst>
          </p:cNvPr>
          <p:cNvSpPr txBox="1"/>
          <p:nvPr/>
        </p:nvSpPr>
        <p:spPr>
          <a:xfrm>
            <a:off x="66261" y="1473392"/>
            <a:ext cx="12147056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Extremely </a:t>
            </a:r>
            <a:r>
              <a:rPr lang="en-GB" sz="2000" b="1" dirty="0"/>
              <a:t>robust</a:t>
            </a:r>
            <a:r>
              <a:rPr lang="en-GB" sz="2000" dirty="0"/>
              <a:t> 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Extremely </a:t>
            </a:r>
            <a:r>
              <a:rPr lang="en-GB" sz="2000" b="1" dirty="0"/>
              <a:t>data demanding </a:t>
            </a:r>
            <a:r>
              <a:rPr lang="en-GB" sz="2000" dirty="0"/>
              <a:t>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Data scarcity problems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Time consuming to set it up and calibrate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Bugs found all the time, newer versions come out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Different version, not easy to find support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Relatively new model (developed from SWAT2012) – documentation is not yet complete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endParaRPr lang="en-GB" sz="20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08C01D8-028A-2853-932D-64DBD06A2768}"/>
              </a:ext>
            </a:extLst>
          </p:cNvPr>
          <p:cNvSpPr/>
          <p:nvPr/>
        </p:nvSpPr>
        <p:spPr>
          <a:xfrm>
            <a:off x="8130209" y="1633476"/>
            <a:ext cx="1928191" cy="187503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C87B704-6DD8-E5BE-568C-6F4927991E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86" y="6131426"/>
            <a:ext cx="805070" cy="64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248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8B5C4D6A-1C45-95D5-E3B5-397A3F402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 bwMode="auto">
          <a:xfrm>
            <a:off x="228048" y="474125"/>
            <a:ext cx="11735904" cy="516255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00050">
              <a:lnSpc>
                <a:spcPts val="33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Model setup and parameterisation</a:t>
            </a:r>
          </a:p>
          <a:p>
            <a:pPr lvl="1">
              <a:lnSpc>
                <a:spcPts val="33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  <a:cs typeface="Times" pitchFamily="18" charset="0"/>
              </a:rPr>
              <a:t>Available data from the study catchment(s) and reach(es) </a:t>
            </a:r>
          </a:p>
          <a:p>
            <a:pPr lvl="1">
              <a:lnSpc>
                <a:spcPts val="33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  <a:cs typeface="Times" pitchFamily="18" charset="0"/>
              </a:rPr>
              <a:t>Literature review</a:t>
            </a:r>
          </a:p>
          <a:p>
            <a:pPr lvl="1">
              <a:lnSpc>
                <a:spcPts val="33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  <a:cs typeface="Times" pitchFamily="18" charset="0"/>
              </a:rPr>
              <a:t>Expert assumptions (qualitative information)</a:t>
            </a:r>
          </a:p>
          <a:p>
            <a:pPr>
              <a:lnSpc>
                <a:spcPts val="33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Verification </a:t>
            </a:r>
            <a:r>
              <a:rPr lang="hu-HU" sz="2000" b="1" dirty="0">
                <a:latin typeface="+mj-lt"/>
                <a:cs typeface="Times" pitchFamily="18" charset="0"/>
              </a:rPr>
              <a:t>– </a:t>
            </a:r>
            <a:r>
              <a:rPr lang="hu-HU" sz="2000" b="1" dirty="0">
                <a:solidFill>
                  <a:srgbClr val="C00000"/>
                </a:solidFill>
                <a:latin typeface="+mj-lt"/>
                <a:cs typeface="Times" pitchFamily="18" charset="0"/>
                <a:hlinkClick r:id="rId2"/>
              </a:rPr>
              <a:t>SWATdoctR</a:t>
            </a:r>
            <a:r>
              <a:rPr lang="hu-HU" sz="2000" b="1" dirty="0">
                <a:solidFill>
                  <a:srgbClr val="C00000"/>
                </a:solidFill>
                <a:latin typeface="+mj-lt"/>
                <a:cs typeface="Times" pitchFamily="18" charset="0"/>
              </a:rPr>
              <a:t> </a:t>
            </a:r>
            <a:r>
              <a:rPr lang="hu-HU" sz="2000" dirty="0">
                <a:solidFill>
                  <a:srgbClr val="558E7D"/>
                </a:solidFill>
                <a:latin typeface="+mj-lt"/>
                <a:cs typeface="Times" pitchFamily="18" charset="0"/>
              </a:rPr>
              <a:t>(</a:t>
            </a:r>
            <a:r>
              <a:rPr lang="hu-HU" sz="2000" dirty="0">
                <a:solidFill>
                  <a:srgbClr val="558E7D"/>
                </a:solidFill>
                <a:latin typeface="+mj-lt"/>
                <a:cs typeface="Times" pitchFamily="18" charset="0"/>
                <a:hlinkClick r:id="rId3"/>
              </a:rPr>
              <a:t>https://git.ufz.de/schuerz/swatdoctr</a:t>
            </a:r>
            <a:r>
              <a:rPr lang="hu-HU" sz="2000" dirty="0">
                <a:solidFill>
                  <a:srgbClr val="558E7D"/>
                </a:solidFill>
                <a:latin typeface="+mj-lt"/>
                <a:cs typeface="Times" pitchFamily="18" charset="0"/>
              </a:rPr>
              <a:t>) AND SWAT+ Editor and </a:t>
            </a:r>
            <a:r>
              <a:rPr lang="hu-HU" sz="2000" dirty="0" err="1">
                <a:solidFill>
                  <a:srgbClr val="558E7D"/>
                </a:solidFill>
                <a:latin typeface="+mj-lt"/>
                <a:cs typeface="Times" pitchFamily="18" charset="0"/>
              </a:rPr>
              <a:t>Tools</a:t>
            </a:r>
            <a:endParaRPr lang="en-GB" sz="2000" dirty="0">
              <a:solidFill>
                <a:srgbClr val="558E7D"/>
              </a:solidFill>
              <a:latin typeface="+mj-lt"/>
              <a:cs typeface="Times" pitchFamily="18" charset="0"/>
            </a:endParaRPr>
          </a:p>
          <a:p>
            <a:pPr>
              <a:lnSpc>
                <a:spcPts val="33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Soft calibration</a:t>
            </a:r>
            <a:r>
              <a:rPr lang="hu-HU" sz="2000" b="1" dirty="0">
                <a:latin typeface="+mj-lt"/>
                <a:cs typeface="Times" pitchFamily="18" charset="0"/>
              </a:rPr>
              <a:t> </a:t>
            </a:r>
            <a:r>
              <a:rPr lang="hu-HU" sz="2000" dirty="0">
                <a:latin typeface="+mj-lt"/>
                <a:cs typeface="Times" pitchFamily="18" charset="0"/>
              </a:rPr>
              <a:t>(</a:t>
            </a:r>
            <a:r>
              <a:rPr lang="hu-HU" sz="2000" dirty="0" err="1">
                <a:latin typeface="+mj-lt"/>
                <a:cs typeface="Times" pitchFamily="18" charset="0"/>
              </a:rPr>
              <a:t>adjusting</a:t>
            </a:r>
            <a:r>
              <a:rPr lang="hu-HU" sz="2000" dirty="0">
                <a:latin typeface="+mj-lt"/>
                <a:cs typeface="Times" pitchFamily="18" charset="0"/>
              </a:rPr>
              <a:t> </a:t>
            </a:r>
            <a:r>
              <a:rPr lang="hu-HU" sz="2000" dirty="0" err="1">
                <a:latin typeface="+mj-lt"/>
                <a:cs typeface="Times" pitchFamily="18" charset="0"/>
              </a:rPr>
              <a:t>yields</a:t>
            </a:r>
            <a:r>
              <a:rPr lang="hu-HU" sz="2000" dirty="0">
                <a:latin typeface="+mj-lt"/>
                <a:cs typeface="Times" pitchFamily="18" charset="0"/>
              </a:rPr>
              <a:t>, </a:t>
            </a:r>
            <a:r>
              <a:rPr lang="hu-HU" sz="2000" dirty="0" err="1">
                <a:latin typeface="+mj-lt"/>
                <a:cs typeface="Times" pitchFamily="18" charset="0"/>
              </a:rPr>
              <a:t>baseflow</a:t>
            </a:r>
            <a:r>
              <a:rPr lang="hu-HU" sz="2000" dirty="0">
                <a:latin typeface="+mj-lt"/>
                <a:cs typeface="Times" pitchFamily="18" charset="0"/>
              </a:rPr>
              <a:t>, </a:t>
            </a:r>
            <a:r>
              <a:rPr lang="hu-HU" sz="2000" dirty="0" err="1">
                <a:latin typeface="+mj-lt"/>
                <a:cs typeface="Times" pitchFamily="18" charset="0"/>
              </a:rPr>
              <a:t>catchment-level</a:t>
            </a:r>
            <a:r>
              <a:rPr lang="hu-HU" sz="2000" dirty="0">
                <a:latin typeface="+mj-lt"/>
                <a:cs typeface="Times" pitchFamily="18" charset="0"/>
              </a:rPr>
              <a:t> </a:t>
            </a:r>
            <a:r>
              <a:rPr lang="hu-HU" sz="2000" dirty="0" err="1">
                <a:latin typeface="+mj-lt"/>
                <a:cs typeface="Times" pitchFamily="18" charset="0"/>
              </a:rPr>
              <a:t>water</a:t>
            </a:r>
            <a:r>
              <a:rPr lang="hu-HU" sz="2000" dirty="0">
                <a:latin typeface="+mj-lt"/>
                <a:cs typeface="Times" pitchFamily="18" charset="0"/>
              </a:rPr>
              <a:t> </a:t>
            </a:r>
            <a:r>
              <a:rPr lang="hu-HU" sz="2000" dirty="0" err="1">
                <a:latin typeface="+mj-lt"/>
                <a:cs typeface="Times" pitchFamily="18" charset="0"/>
              </a:rPr>
              <a:t>balance</a:t>
            </a:r>
            <a:r>
              <a:rPr lang="hu-HU" sz="2000" dirty="0">
                <a:latin typeface="+mj-lt"/>
                <a:cs typeface="Times" pitchFamily="18" charset="0"/>
              </a:rPr>
              <a:t> </a:t>
            </a:r>
            <a:r>
              <a:rPr lang="hu-HU" sz="2000" dirty="0" err="1">
                <a:latin typeface="+mj-lt"/>
                <a:cs typeface="Times" pitchFamily="18" charset="0"/>
              </a:rPr>
              <a:t>elements</a:t>
            </a:r>
            <a:r>
              <a:rPr lang="hu-HU" sz="2000" dirty="0">
                <a:latin typeface="+mj-lt"/>
                <a:cs typeface="Times" pitchFamily="18" charset="0"/>
              </a:rPr>
              <a:t>)</a:t>
            </a:r>
            <a:endParaRPr lang="en-GB" sz="2000" dirty="0">
              <a:latin typeface="+mj-lt"/>
              <a:cs typeface="Times" pitchFamily="18" charset="0"/>
            </a:endParaRPr>
          </a:p>
          <a:p>
            <a:pPr marL="342900" lvl="1" indent="-342900">
              <a:lnSpc>
                <a:spcPts val="33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Hard calibration </a:t>
            </a:r>
            <a:r>
              <a:rPr lang="en-GB" sz="2000" dirty="0">
                <a:latin typeface="+mj-lt"/>
                <a:cs typeface="Times" pitchFamily="18" charset="0"/>
              </a:rPr>
              <a:t>(minimizing the difference between measured and modelled discharge and nitrate values)</a:t>
            </a:r>
          </a:p>
          <a:p>
            <a:pPr marL="342900" lvl="1" indent="-342900">
              <a:lnSpc>
                <a:spcPts val="33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Validation </a:t>
            </a:r>
          </a:p>
          <a:p>
            <a:pPr marL="342900" lvl="1" indent="-342900">
              <a:lnSpc>
                <a:spcPts val="33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Scenario analyses </a:t>
            </a:r>
            <a:r>
              <a:rPr lang="en-GB" sz="2000" dirty="0">
                <a:latin typeface="+mj-lt"/>
                <a:cs typeface="Times" pitchFamily="18" charset="0"/>
              </a:rPr>
              <a:t>(evaluating the effects of NBSs on water quality under present and future conditions)</a:t>
            </a:r>
          </a:p>
          <a:p>
            <a:pPr marL="400050" lvl="2" indent="0">
              <a:lnSpc>
                <a:spcPts val="33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Management scenarios</a:t>
            </a:r>
          </a:p>
          <a:p>
            <a:pPr marL="400050" lvl="2" indent="0">
              <a:lnSpc>
                <a:spcPts val="33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Implementation of measures </a:t>
            </a:r>
          </a:p>
          <a:p>
            <a:pPr marL="400050" lvl="2" indent="0">
              <a:lnSpc>
                <a:spcPts val="33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Climate change scenarios</a:t>
            </a:r>
            <a:endParaRPr lang="hu-HU" dirty="0">
              <a:latin typeface="+mj-lt"/>
              <a:cs typeface="Times" pitchFamily="18" charset="0"/>
            </a:endParaRPr>
          </a:p>
          <a:p>
            <a:pPr marL="400050" lvl="2" indent="0">
              <a:lnSpc>
                <a:spcPts val="33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hu-HU" dirty="0" err="1">
                <a:latin typeface="+mj-lt"/>
                <a:cs typeface="Times" pitchFamily="18" charset="0"/>
              </a:rPr>
              <a:t>Combined</a:t>
            </a:r>
            <a:r>
              <a:rPr lang="hu-HU" dirty="0">
                <a:latin typeface="+mj-lt"/>
                <a:cs typeface="Times" pitchFamily="18" charset="0"/>
              </a:rPr>
              <a:t> </a:t>
            </a:r>
            <a:r>
              <a:rPr lang="hu-HU" dirty="0" err="1">
                <a:latin typeface="+mj-lt"/>
                <a:cs typeface="Times" pitchFamily="18" charset="0"/>
              </a:rPr>
              <a:t>scenarios</a:t>
            </a:r>
            <a:endParaRPr lang="en-GB" dirty="0">
              <a:latin typeface="+mj-lt"/>
              <a:cs typeface="Times" pitchFamily="18" charset="0"/>
            </a:endParaRPr>
          </a:p>
          <a:p>
            <a:pPr marL="400050" lvl="2" indent="0">
              <a:lnSpc>
                <a:spcPts val="3300"/>
              </a:lnSpc>
              <a:spcBef>
                <a:spcPts val="300"/>
              </a:spcBef>
              <a:buSzPct val="100000"/>
              <a:buNone/>
              <a:defRPr/>
            </a:pPr>
            <a:endParaRPr lang="en-GB" dirty="0">
              <a:latin typeface="+mj-lt"/>
              <a:cs typeface="Times" pitchFamily="18" charset="0"/>
            </a:endParaRPr>
          </a:p>
          <a:p>
            <a:pPr marL="914400" lvl="2" indent="0">
              <a:lnSpc>
                <a:spcPts val="3300"/>
              </a:lnSpc>
              <a:spcBef>
                <a:spcPts val="300"/>
              </a:spcBef>
              <a:buSzPct val="100000"/>
              <a:buNone/>
              <a:defRPr/>
            </a:pPr>
            <a:endParaRPr lang="en-GB" dirty="0">
              <a:latin typeface="+mj-lt"/>
              <a:cs typeface="Times" pitchFamily="18" charset="0"/>
            </a:endParaRPr>
          </a:p>
          <a:p>
            <a:pPr marL="857250" lvl="3" indent="0">
              <a:lnSpc>
                <a:spcPts val="3300"/>
              </a:lnSpc>
              <a:spcBef>
                <a:spcPts val="300"/>
              </a:spcBef>
              <a:buSzPct val="100000"/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0" indent="0">
              <a:lnSpc>
                <a:spcPts val="33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457200" lvl="1" indent="0">
              <a:lnSpc>
                <a:spcPts val="33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457200" lvl="1" indent="0">
              <a:lnSpc>
                <a:spcPts val="33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838784-824A-1275-675C-36F1A6C7E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8" y="113565"/>
            <a:ext cx="9452113" cy="511031"/>
          </a:xfrm>
        </p:spPr>
        <p:txBody>
          <a:bodyPr>
            <a:normAutofit/>
          </a:bodyPr>
          <a:lstStyle/>
          <a:p>
            <a:pPr algn="ctr"/>
            <a:r>
              <a:rPr lang="hu-HU" sz="2600" b="1" dirty="0"/>
              <a:t>Modelling </a:t>
            </a:r>
            <a:r>
              <a:rPr lang="hu-HU" sz="2600" b="1" dirty="0" err="1"/>
              <a:t>workflow</a:t>
            </a:r>
            <a:r>
              <a:rPr lang="hu-HU" sz="2600" b="1" dirty="0"/>
              <a:t> </a:t>
            </a:r>
            <a:endParaRPr lang="en-GB" sz="2600" b="1" dirty="0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AB2448A6-3240-7779-69A2-F24AA1516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108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B5AE56E-9DCC-4E90-2C19-E733282D5607}"/>
              </a:ext>
            </a:extLst>
          </p:cNvPr>
          <p:cNvSpPr txBox="1">
            <a:spLocks/>
          </p:cNvSpPr>
          <p:nvPr/>
        </p:nvSpPr>
        <p:spPr>
          <a:xfrm>
            <a:off x="1928191" y="99416"/>
            <a:ext cx="8488018" cy="7553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9525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200" kern="1200" baseline="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hu-HU" sz="2600" b="1" dirty="0"/>
              <a:t>SWAT+ </a:t>
            </a:r>
            <a:r>
              <a:rPr lang="hu-HU" sz="2600" b="1" dirty="0" err="1"/>
              <a:t>data</a:t>
            </a:r>
            <a:r>
              <a:rPr lang="hu-HU" sz="2600" b="1" dirty="0"/>
              <a:t> </a:t>
            </a:r>
            <a:r>
              <a:rPr lang="hu-HU" sz="2600" b="1" dirty="0" err="1"/>
              <a:t>requirement</a:t>
            </a:r>
            <a:endParaRPr lang="en-GB" sz="2600" b="1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4B3AD0D-8D06-601C-EF20-1E7551DD057B}"/>
              </a:ext>
            </a:extLst>
          </p:cNvPr>
          <p:cNvGrpSpPr/>
          <p:nvPr/>
        </p:nvGrpSpPr>
        <p:grpSpPr>
          <a:xfrm>
            <a:off x="249427" y="757690"/>
            <a:ext cx="5402073" cy="5342620"/>
            <a:chOff x="566927" y="689881"/>
            <a:chExt cx="5402073" cy="534262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BE72FCC-E0C2-A39B-1165-079AC3EA28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5" t="26156" r="50429" b="20082"/>
            <a:stretch/>
          </p:blipFill>
          <p:spPr>
            <a:xfrm>
              <a:off x="566927" y="689881"/>
              <a:ext cx="4830573" cy="5342620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69730DC-690F-F046-8358-704D767AE85F}"/>
                </a:ext>
              </a:extLst>
            </p:cNvPr>
            <p:cNvSpPr/>
            <p:nvPr/>
          </p:nvSpPr>
          <p:spPr>
            <a:xfrm>
              <a:off x="3670300" y="4826000"/>
              <a:ext cx="2298700" cy="12065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EFA3270-A299-36F0-2184-D89D7081B50C}"/>
              </a:ext>
            </a:extLst>
          </p:cNvPr>
          <p:cNvSpPr txBox="1"/>
          <p:nvPr/>
        </p:nvSpPr>
        <p:spPr>
          <a:xfrm>
            <a:off x="5597294" y="798906"/>
            <a:ext cx="5172158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Digital Elevation 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Soil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Land use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Watershed information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Catchment boundaries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Stream network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Ponds, lakes etc. </a:t>
            </a:r>
          </a:p>
          <a:p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Meteorological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Crop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Management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Data on point sources</a:t>
            </a:r>
            <a:endParaRPr lang="hu-H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dirty="0" err="1"/>
              <a:t>Reference</a:t>
            </a:r>
            <a:r>
              <a:rPr lang="hu-HU" sz="2400" dirty="0"/>
              <a:t> </a:t>
            </a:r>
            <a:r>
              <a:rPr lang="hu-HU" sz="2400" dirty="0" err="1"/>
              <a:t>data</a:t>
            </a:r>
            <a:r>
              <a:rPr lang="hu-HU" sz="2400" dirty="0"/>
              <a:t> </a:t>
            </a:r>
            <a:r>
              <a:rPr lang="hu-HU" sz="2400" dirty="0" err="1"/>
              <a:t>for</a:t>
            </a:r>
            <a:r>
              <a:rPr lang="hu-HU" sz="2400" dirty="0"/>
              <a:t> </a:t>
            </a:r>
            <a:r>
              <a:rPr lang="hu-HU" sz="2400" dirty="0" err="1"/>
              <a:t>model</a:t>
            </a:r>
            <a:r>
              <a:rPr lang="hu-HU" sz="2400" dirty="0"/>
              <a:t> </a:t>
            </a:r>
            <a:r>
              <a:rPr lang="hu-HU" sz="2400" dirty="0" err="1"/>
              <a:t>calibration</a:t>
            </a: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51BB116-A191-C5F2-2086-9974ECDF8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5962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hu-HU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nb-NO" b="1" dirty="0">
                <a:solidFill>
                  <a:srgbClr val="558E7D"/>
                </a:solidFill>
              </a:rPr>
              <a:t>Ž</a:t>
            </a:r>
            <a:r>
              <a:rPr lang="hu-HU" b="1" dirty="0" err="1">
                <a:solidFill>
                  <a:srgbClr val="558E7D"/>
                </a:solidFill>
              </a:rPr>
              <a:t>elivka</a:t>
            </a:r>
            <a:r>
              <a:rPr lang="hu-HU" b="1" dirty="0">
                <a:solidFill>
                  <a:srgbClr val="558E7D"/>
                </a:solidFill>
              </a:rPr>
              <a:t> </a:t>
            </a:r>
            <a:r>
              <a:rPr lang="hu-HU" b="1" dirty="0" err="1">
                <a:solidFill>
                  <a:srgbClr val="558E7D"/>
                </a:solidFill>
              </a:rPr>
              <a:t>watershed</a:t>
            </a:r>
            <a:endParaRPr lang="nb-NO" b="1" dirty="0">
              <a:solidFill>
                <a:srgbClr val="558E7D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/>
          <p:nvPr/>
        </p:nvCxnSpPr>
        <p:spPr>
          <a:xfrm>
            <a:off x="6083303" y="79513"/>
            <a:ext cx="0" cy="58541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hu-HU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hu-HU" sz="2400" b="1" dirty="0" err="1">
                <a:solidFill>
                  <a:srgbClr val="558E7D"/>
                </a:solidFill>
              </a:rPr>
              <a:t>Himmerland</a:t>
            </a:r>
            <a:r>
              <a:rPr lang="hu-HU" sz="2400" b="1" dirty="0">
                <a:solidFill>
                  <a:srgbClr val="558E7D"/>
                </a:solidFill>
              </a:rPr>
              <a:t> </a:t>
            </a:r>
            <a:r>
              <a:rPr lang="hu-HU" sz="2400" b="1" dirty="0" err="1">
                <a:solidFill>
                  <a:srgbClr val="558E7D"/>
                </a:solidFill>
              </a:rPr>
              <a:t>watershed</a:t>
            </a:r>
            <a:endParaRPr lang="nb-NO" sz="24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nb-NO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4269228" y="79513"/>
            <a:ext cx="3872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/>
              <a:t>Digital </a:t>
            </a:r>
            <a:r>
              <a:rPr lang="hu-HU" sz="2800" b="1" dirty="0" err="1"/>
              <a:t>elevation</a:t>
            </a:r>
            <a:r>
              <a:rPr lang="hu-HU" sz="2800" b="1" dirty="0"/>
              <a:t> </a:t>
            </a:r>
            <a:r>
              <a:rPr lang="hu-HU" sz="2800" b="1" dirty="0" err="1"/>
              <a:t>model</a:t>
            </a:r>
            <a:endParaRPr lang="nb-NO" sz="28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EFAB5B-8ACA-7357-9348-FBCF7F92B696}"/>
              </a:ext>
            </a:extLst>
          </p:cNvPr>
          <p:cNvSpPr txBox="1"/>
          <p:nvPr/>
        </p:nvSpPr>
        <p:spPr>
          <a:xfrm>
            <a:off x="6251713" y="1225344"/>
            <a:ext cx="5553690" cy="836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US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Copernicus Digital Elevation Model (DEM)</a:t>
            </a:r>
            <a:endParaRPr lang="hu-HU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 m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resolution</a:t>
            </a:r>
            <a:r>
              <a:rPr lang="en-US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nb-NO" sz="20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0FD5C82-E0FD-182A-E7A8-4F0C7C151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043" y="2125099"/>
            <a:ext cx="4325987" cy="350755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836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US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Copernicus Digital Elevation Model (DEM)</a:t>
            </a:r>
            <a:endParaRPr lang="hu-HU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 m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resolution</a:t>
            </a:r>
            <a:r>
              <a:rPr lang="en-US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nb-NO" sz="2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F90AF9-90CC-E0B8-FBEA-684BFB3F0093}"/>
              </a:ext>
            </a:extLst>
          </p:cNvPr>
          <p:cNvSpPr txBox="1"/>
          <p:nvPr/>
        </p:nvSpPr>
        <p:spPr>
          <a:xfrm>
            <a:off x="2667491" y="6440478"/>
            <a:ext cx="716844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1600" b="1" dirty="0">
                <a:solidFill>
                  <a:schemeClr val="bg1"/>
                </a:solidFill>
              </a:rPr>
              <a:t>https://spacedata.copernicus.eu/collections/copernicus-digital-elevation-model.</a:t>
            </a:r>
          </a:p>
        </p:txBody>
      </p:sp>
      <p:pic>
        <p:nvPicPr>
          <p:cNvPr id="18" name="Picture 17" descr="A map of a country&#10;&#10;Description automatically generated">
            <a:extLst>
              <a:ext uri="{FF2B5EF4-FFF2-40B4-BE49-F238E27FC236}">
                <a16:creationId xmlns:a16="http://schemas.microsoft.com/office/drawing/2014/main" id="{B7C1FE1E-6DBD-5E3D-8090-C8307E3AAA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71" y="2255575"/>
            <a:ext cx="4810928" cy="3739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87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NIBIO PP">
      <a:dk1>
        <a:srgbClr val="00574D"/>
      </a:dk1>
      <a:lt1>
        <a:srgbClr val="FFFFFF"/>
      </a:lt1>
      <a:dk2>
        <a:srgbClr val="558E87"/>
      </a:dk2>
      <a:lt2>
        <a:srgbClr val="DCDD7E"/>
      </a:lt2>
      <a:accent1>
        <a:srgbClr val="C3C800"/>
      </a:accent1>
      <a:accent2>
        <a:srgbClr val="558E7D"/>
      </a:accent2>
      <a:accent3>
        <a:srgbClr val="A1B9B7"/>
      </a:accent3>
      <a:accent4>
        <a:srgbClr val="009A3E"/>
      </a:accent4>
      <a:accent5>
        <a:srgbClr val="FFE57F"/>
      </a:accent5>
      <a:accent6>
        <a:srgbClr val="697983"/>
      </a:accent6>
      <a:hlink>
        <a:srgbClr val="598983"/>
      </a:hlink>
      <a:folHlink>
        <a:srgbClr val="B9C349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IBIO mal 2019nov" id="{DFE6AF66-0952-A74D-9BDF-5E51D8DD0F5F}" vid="{62AB1A05-DA57-3241-97BA-EEFAC4BC605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4AAE78FB1DA4F4D9465FE8F2F8E04F3" ma:contentTypeVersion="2" ma:contentTypeDescription="Opprett et nytt dokument." ma:contentTypeScope="" ma:versionID="a1869339d7f33d4a7857e70499df3da0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80b565cbe769558313b14981ee16d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ikesCount" ma:index="8" nillable="true" ma:displayName="Antall koblinger" ma:internalName="LikesCount">
      <xsd:simpleType>
        <xsd:restriction base="dms:Unknown"/>
      </xsd:simpleType>
    </xsd:element>
    <xsd:element name="LikedBy" ma:index="9" nillable="true" ma:displayName="Likes av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LikedBy xmlns="http://schemas.microsoft.com/sharepoint/v3">
      <UserInfo>
        <DisplayName/>
        <AccountId xsi:nil="true"/>
        <AccountType/>
      </UserInfo>
    </LikedBy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1EE513-A22A-424C-8612-F0DB543C75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856AB40-8AC1-4838-8FA5-5C4217AE6CC7}">
  <ds:schemaRefs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E691AE28-8887-40D2-A75D-0AA5713721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NIBIO Powerpoint mal</Template>
  <TotalTime>17780</TotalTime>
  <Words>3150</Words>
  <Application>Microsoft Office PowerPoint</Application>
  <PresentationFormat>Widescreen</PresentationFormat>
  <Paragraphs>720</Paragraphs>
  <Slides>54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4" baseType="lpstr">
      <vt:lpstr>Arial</vt:lpstr>
      <vt:lpstr>Calibri</vt:lpstr>
      <vt:lpstr>Courier New</vt:lpstr>
      <vt:lpstr>Garamond</vt:lpstr>
      <vt:lpstr>Georgia</vt:lpstr>
      <vt:lpstr>NexusSans</vt:lpstr>
      <vt:lpstr>System Font Regular</vt:lpstr>
      <vt:lpstr>Times New Roman</vt:lpstr>
      <vt:lpstr>Wingdings</vt:lpstr>
      <vt:lpstr>Office-tema</vt:lpstr>
      <vt:lpstr>Task 5.1 Water quality modelling   Csilla Farkas, Moritz Shore, Dominika Krzeminska, Mojtaba Shafiei, Robert Barneveld </vt:lpstr>
      <vt:lpstr>PowerPoint Presentation</vt:lpstr>
      <vt:lpstr>PowerPoint Presentation</vt:lpstr>
      <vt:lpstr>PowerPoint Presentation</vt:lpstr>
      <vt:lpstr>Advantages  of using SWAT+  in MARCHES – WHY?</vt:lpstr>
      <vt:lpstr>Particularities of SWAT+ / disadvantages</vt:lpstr>
      <vt:lpstr>Modelling workflow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Modelling workflow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Modelling workflow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SWAT+ compared to SWAT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Anette Tjomsland</dc:creator>
  <cp:lastModifiedBy>FarkasCs</cp:lastModifiedBy>
  <cp:revision>376</cp:revision>
  <cp:lastPrinted>2021-09-10T17:09:33Z</cp:lastPrinted>
  <dcterms:created xsi:type="dcterms:W3CDTF">2020-02-10T16:00:01Z</dcterms:created>
  <dcterms:modified xsi:type="dcterms:W3CDTF">2024-07-16T13:52:13Z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0x010100C4AAE78FB1DA4F4D9465FE8F2F8E04F3</vt:lpwstr>
  </property>
  <property fmtid="{D5CDD505-2E9C-101B-9397-08002B2CF9AE}" pid="3" name="MSIP_Label_d0484126-3486-41a9-802e-7f1e2277276c_Enabled">
    <vt:lpwstr>true</vt:lpwstr>
  </property>
  <property fmtid="{D5CDD505-2E9C-101B-9397-08002B2CF9AE}" pid="4" name="MSIP_Label_d0484126-3486-41a9-802e-7f1e2277276c_SetDate">
    <vt:lpwstr>2022-04-06T07:22:09Z</vt:lpwstr>
  </property>
  <property fmtid="{D5CDD505-2E9C-101B-9397-08002B2CF9AE}" pid="5" name="MSIP_Label_d0484126-3486-41a9-802e-7f1e2277276c_Method">
    <vt:lpwstr>Standard</vt:lpwstr>
  </property>
  <property fmtid="{D5CDD505-2E9C-101B-9397-08002B2CF9AE}" pid="6" name="MSIP_Label_d0484126-3486-41a9-802e-7f1e2277276c_Name">
    <vt:lpwstr>d0484126-3486-41a9-802e-7f1e2277276c</vt:lpwstr>
  </property>
  <property fmtid="{D5CDD505-2E9C-101B-9397-08002B2CF9AE}" pid="7" name="MSIP_Label_d0484126-3486-41a9-802e-7f1e2277276c_SiteId">
    <vt:lpwstr>eec01f8e-737f-43e3-9ed5-f8a59913bd82</vt:lpwstr>
  </property>
  <property fmtid="{D5CDD505-2E9C-101B-9397-08002B2CF9AE}" pid="8" name="MSIP_Label_d0484126-3486-41a9-802e-7f1e2277276c_ActionId">
    <vt:lpwstr>0d624574-847c-4959-951c-d4278ad8c067</vt:lpwstr>
  </property>
  <property fmtid="{D5CDD505-2E9C-101B-9397-08002B2CF9AE}" pid="9" name="MSIP_Label_d0484126-3486-41a9-802e-7f1e2277276c_ContentBits">
    <vt:lpwstr>0</vt:lpwstr>
  </property>
</Properties>
</file>