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4"/>
  </p:sldMasterIdLst>
  <p:notesMasterIdLst>
    <p:notesMasterId r:id="rId31"/>
  </p:notesMasterIdLst>
  <p:sldIdLst>
    <p:sldId id="292" r:id="rId5"/>
    <p:sldId id="1322" r:id="rId6"/>
    <p:sldId id="1372" r:id="rId7"/>
    <p:sldId id="1373" r:id="rId8"/>
    <p:sldId id="1348" r:id="rId9"/>
    <p:sldId id="1258" r:id="rId10"/>
    <p:sldId id="1358" r:id="rId11"/>
    <p:sldId id="1355" r:id="rId12"/>
    <p:sldId id="1354" r:id="rId13"/>
    <p:sldId id="1349" r:id="rId14"/>
    <p:sldId id="1361" r:id="rId15"/>
    <p:sldId id="1362" r:id="rId16"/>
    <p:sldId id="1359" r:id="rId17"/>
    <p:sldId id="1363" r:id="rId18"/>
    <p:sldId id="1367" r:id="rId19"/>
    <p:sldId id="1365" r:id="rId20"/>
    <p:sldId id="1369" r:id="rId21"/>
    <p:sldId id="1366" r:id="rId22"/>
    <p:sldId id="1368" r:id="rId23"/>
    <p:sldId id="1375" r:id="rId24"/>
    <p:sldId id="1374" r:id="rId25"/>
    <p:sldId id="1360" r:id="rId26"/>
    <p:sldId id="1350" r:id="rId27"/>
    <p:sldId id="1370" r:id="rId28"/>
    <p:sldId id="1371" r:id="rId29"/>
    <p:sldId id="1364" r:id="rId30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26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18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80"/>
    <a:srgbClr val="558E7D"/>
    <a:srgbClr val="00574D"/>
    <a:srgbClr val="008273"/>
    <a:srgbClr val="00A490"/>
    <a:srgbClr val="9AB4B2"/>
    <a:srgbClr val="65A39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61" autoAdjust="0"/>
    <p:restoredTop sz="86415"/>
  </p:normalViewPr>
  <p:slideViewPr>
    <p:cSldViewPr snapToGrid="0" snapToObjects="1" showGuides="1">
      <p:cViewPr varScale="1">
        <p:scale>
          <a:sx n="78" d="100"/>
          <a:sy n="78" d="100"/>
        </p:scale>
        <p:origin x="787" y="-72"/>
      </p:cViewPr>
      <p:guideLst>
        <p:guide orient="horz" pos="1026"/>
        <p:guide pos="3840"/>
        <p:guide orient="horz" pos="318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97" d="100"/>
          <a:sy n="97" d="100"/>
        </p:scale>
        <p:origin x="4328" y="20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138837-630E-304F-9325-4B624BA1E765}" type="datetimeFigureOut">
              <a:rPr lang="nb-NO" smtClean="0"/>
              <a:t>12.10.2024</a:t>
            </a:fld>
            <a:endParaRPr lang="nb-N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698870-1AE0-7743-9BC7-F23B68C875D7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4353030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698870-1AE0-7743-9BC7-F23B68C875D7}" type="slidenum">
              <a:rPr lang="nb-NO" smtClean="0"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0989225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698870-1AE0-7743-9BC7-F23B68C875D7}" type="slidenum">
              <a:rPr lang="nb-NO" smtClean="0"/>
              <a:t>6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266147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8.emf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A: Forside grøn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4EB3D53-A21C-7F43-B40D-7CAC9EB1B038}"/>
              </a:ext>
            </a:extLst>
          </p:cNvPr>
          <p:cNvSpPr/>
          <p:nvPr userDrawn="1"/>
        </p:nvSpPr>
        <p:spPr>
          <a:xfrm>
            <a:off x="0" y="0"/>
            <a:ext cx="12192000" cy="224155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1A0C01A-8F86-3043-996A-0CD2C424DB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15829C3-283A-9942-8917-146B3DA1DB1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241550"/>
            <a:ext cx="12192000" cy="461645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FontTx/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Velkommen til </a:t>
            </a:r>
            <a:r>
              <a:rPr lang="nb-NO" dirty="0" err="1"/>
              <a:t>NIBIOs</a:t>
            </a:r>
            <a:r>
              <a:rPr lang="nb-NO" dirty="0"/>
              <a:t> </a:t>
            </a:r>
            <a:r>
              <a:rPr lang="nb-NO" dirty="0" err="1"/>
              <a:t>ppt</a:t>
            </a:r>
            <a:r>
              <a:rPr lang="nb-NO" dirty="0"/>
              <a:t>-mal! </a:t>
            </a:r>
            <a:br>
              <a:rPr lang="nb-NO" dirty="0"/>
            </a:br>
            <a:r>
              <a:rPr lang="nb-NO" dirty="0"/>
              <a:t>Dette arket er en av to åpningssider du kan velge mellom, med grønt eller hvitt logofelt i toppen. </a:t>
            </a:r>
            <a:br>
              <a:rPr lang="nb-NO" dirty="0"/>
            </a:br>
            <a:r>
              <a:rPr lang="nb-NO" dirty="0"/>
              <a:t>Malens forskjellige typer sider, for bilder og/eller tekst, finner du ved å klikke «Sett inn» og velge «Nytt lysbilde». </a:t>
            </a:r>
            <a:br>
              <a:rPr lang="nb-NO" dirty="0"/>
            </a:br>
            <a:r>
              <a:rPr lang="nb-NO" dirty="0"/>
              <a:t>Vi anbefaler deg å lese «Veiledning for NIBIO </a:t>
            </a:r>
            <a:r>
              <a:rPr lang="nb-NO" dirty="0" err="1"/>
              <a:t>Powerpoint</a:t>
            </a:r>
            <a:r>
              <a:rPr lang="nb-NO" dirty="0"/>
              <a:t>-mal» for bruk av malen og innsetting av bilder. Veiledningen (</a:t>
            </a:r>
            <a:r>
              <a:rPr lang="nb-NO" dirty="0" err="1"/>
              <a:t>pdf</a:t>
            </a:r>
            <a:r>
              <a:rPr lang="nb-NO" dirty="0"/>
              <a:t>-fil) finner du på </a:t>
            </a:r>
            <a:r>
              <a:rPr lang="nb-NO" dirty="0" err="1"/>
              <a:t>Vibio</a:t>
            </a:r>
            <a:r>
              <a:rPr lang="nb-NO" dirty="0"/>
              <a:t> under: Støtte / Kommunikasjon / Maler</a:t>
            </a:r>
            <a:br>
              <a:rPr lang="nb-NO" dirty="0"/>
            </a:br>
            <a:br>
              <a:rPr lang="nb-NO" dirty="0"/>
            </a:br>
            <a:br>
              <a:rPr lang="nb-NO" dirty="0"/>
            </a:br>
            <a:br>
              <a:rPr lang="nb-NO" dirty="0"/>
            </a:br>
            <a:r>
              <a:rPr lang="nb-NO" dirty="0"/>
              <a:t>Dette er en bildeboks 2/3 side liggende: Klikk på bildeikonet.  Velg bildet du skal sette inn. Følg veiledningen.</a:t>
            </a:r>
            <a:br>
              <a:rPr lang="nb-NO" dirty="0"/>
            </a:br>
            <a:r>
              <a:rPr lang="nb-NO" dirty="0"/>
              <a:t>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br>
              <a:rPr lang="nb-NO" dirty="0"/>
            </a:br>
            <a:endParaRPr lang="nb-NO" dirty="0"/>
          </a:p>
          <a:p>
            <a:endParaRPr lang="nb-N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E7CA8E-84E0-A140-920E-9DB062B2E7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bg2">
                    <a:lumMod val="40000"/>
                    <a:lumOff val="6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2B3DC3C5-0AA2-5B42-A44F-083B3DBA57B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1F8A586-821F-F546-A7EE-9F712AC6F2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57785" y="-1"/>
            <a:ext cx="3305380" cy="2336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01274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B: To tekstfelt 1/3 t.v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17B0591-2228-9C46-AB56-403108EB6782}"/>
              </a:ext>
            </a:extLst>
          </p:cNvPr>
          <p:cNvSpPr/>
          <p:nvPr userDrawn="1"/>
        </p:nvSpPr>
        <p:spPr>
          <a:xfrm>
            <a:off x="0" y="0"/>
            <a:ext cx="4008437" cy="6165303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B03979-99DD-6144-9ABE-B2D6432E03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775808"/>
            <a:ext cx="7175022" cy="1317625"/>
          </a:xfrm>
          <a:prstGeom prst="rect">
            <a:avLst/>
          </a:prstGeom>
        </p:spPr>
        <p:txBody>
          <a:bodyPr anchor="t"/>
          <a:lstStyle/>
          <a:p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1" name="Text Placeholder 17">
            <a:extLst>
              <a:ext uri="{FF2B5EF4-FFF2-40B4-BE49-F238E27FC236}">
                <a16:creationId xmlns:a16="http://schemas.microsoft.com/office/drawing/2014/main" id="{5789A96B-F768-364A-A9A3-97B0CFBFF69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6" y="2241550"/>
            <a:ext cx="7164388" cy="3336925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E65F6C-927A-F047-8436-B87CC8A4DFF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34519" y="775808"/>
            <a:ext cx="2963384" cy="48133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0B9CDAC-ABA5-BA48-9113-5B9987B49D4C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0211B6F-5128-AB49-872F-0D2540F013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9293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: To tekstfelt 1/3 t.h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17B0591-2228-9C46-AB56-403108EB6782}"/>
              </a:ext>
            </a:extLst>
          </p:cNvPr>
          <p:cNvSpPr/>
          <p:nvPr userDrawn="1"/>
        </p:nvSpPr>
        <p:spPr>
          <a:xfrm>
            <a:off x="8183563" y="0"/>
            <a:ext cx="4008437" cy="6237311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B03979-99DD-6144-9ABE-B2D6432E03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521" y="775808"/>
            <a:ext cx="7153754" cy="1317625"/>
          </a:xfrm>
          <a:prstGeom prst="rect">
            <a:avLst/>
          </a:prstGeom>
        </p:spPr>
        <p:txBody>
          <a:bodyPr anchor="t"/>
          <a:lstStyle/>
          <a:p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1" name="Text Placeholder 17">
            <a:extLst>
              <a:ext uri="{FF2B5EF4-FFF2-40B4-BE49-F238E27FC236}">
                <a16:creationId xmlns:a16="http://schemas.microsoft.com/office/drawing/2014/main" id="{5789A96B-F768-364A-A9A3-97B0CFBFF69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4522" y="2252183"/>
            <a:ext cx="7153754" cy="3336925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E65F6C-927A-F047-8436-B87CC8A4DFF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665832" y="775808"/>
            <a:ext cx="3072512" cy="48133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F2635D0-233B-BB4C-8095-E1E5F7B23453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6F4142A-3D52-E444-AB2D-AD682B2BC7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4673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D: Bilde 1/3 til venstr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A43769E-B368-5F49-8233-CE1F21EE2A00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97FEE9-271F-FD40-9E12-A6DB1E73A4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765175"/>
            <a:ext cx="7164388" cy="1317625"/>
          </a:xfrm>
          <a:prstGeom prst="rect">
            <a:avLst/>
          </a:prstGeom>
        </p:spPr>
        <p:txBody>
          <a:bodyPr anchor="t"/>
          <a:lstStyle/>
          <a:p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64C72BA-1E14-214E-981C-F7607E2BE8C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008438" cy="609282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</a:lstStyle>
          <a:p>
            <a:r>
              <a:rPr lang="nb-NO" dirty="0"/>
              <a:t>Bildeboks 1/3 side: Klikk på bildeikonet.  Velg bildet du skal sette inn. 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</a:t>
            </a:r>
            <a:br>
              <a:rPr lang="nb-NO" dirty="0"/>
            </a:br>
            <a:r>
              <a:rPr lang="nb-NO" dirty="0"/>
              <a:t>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br>
              <a:rPr lang="nb-NO" dirty="0"/>
            </a:br>
            <a:endParaRPr lang="nb-NO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232E66A-1CA5-D14C-A3A0-FF4F1C5554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2241550"/>
            <a:ext cx="7164388" cy="33369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4EBE3F67-C7D0-9141-918E-9C862EB887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3589F08-517A-9943-B673-4818601DCE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6147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E: Bilde 1/3 t.v. med krediter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6846BEC-8815-7F4C-B32A-8E0D2EDCBCD4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F530AE-64B6-6243-9CC1-C5A34437B612}"/>
              </a:ext>
            </a:extLst>
          </p:cNvPr>
          <p:cNvSpPr/>
          <p:nvPr userDrawn="1"/>
        </p:nvSpPr>
        <p:spPr>
          <a:xfrm>
            <a:off x="0" y="6092825"/>
            <a:ext cx="4007768" cy="7651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97FEE9-271F-FD40-9E12-A6DB1E73A4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765175"/>
            <a:ext cx="7164388" cy="1317625"/>
          </a:xfrm>
          <a:prstGeom prst="rect">
            <a:avLst/>
          </a:prstGeom>
        </p:spPr>
        <p:txBody>
          <a:bodyPr anchor="t"/>
          <a:lstStyle/>
          <a:p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64C72BA-1E14-214E-981C-F7607E2BE8C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007768" cy="6093296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</a:lstStyle>
          <a:p>
            <a:r>
              <a:rPr lang="nb-NO" dirty="0"/>
              <a:t>Bildeboks 1/3 side: Klikk på bildeikonet.  Velg bildet du skal sette inn. 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</a:t>
            </a:r>
            <a:br>
              <a:rPr lang="nb-NO" dirty="0"/>
            </a:br>
            <a:r>
              <a:rPr lang="nb-NO" dirty="0"/>
              <a:t>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br>
              <a:rPr lang="nb-NO" dirty="0"/>
            </a:br>
            <a:endParaRPr lang="nb-NO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232E66A-1CA5-D14C-A3A0-FF4F1C5554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2241550"/>
            <a:ext cx="7164388" cy="3336925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67B53C61-2812-6345-AC2B-4DD12657BF7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0" y="6356466"/>
            <a:ext cx="3998138" cy="334962"/>
          </a:xfrm>
          <a:noFill/>
        </p:spPr>
        <p:txBody>
          <a:bodyPr>
            <a:normAutofit/>
          </a:bodyPr>
          <a:lstStyle>
            <a:lvl1pPr marL="0" indent="0" algn="ctr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150F86D-E31F-2447-93BD-B8053EEAA9C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4742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F: Bilde 1/3 til høy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6C6E5A4-81DE-9645-B5A1-6CCC83159E0A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8207818-40B8-7645-9E74-545A768530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8EFFA6A-A878-544E-8073-E7678FEB7AB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183563" y="0"/>
            <a:ext cx="4008438" cy="6092825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 1/3 side: Klikk på bildeikonet.  Velg bildet du skal sette inn. 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</a:t>
            </a:r>
            <a:br>
              <a:rPr lang="nb-NO" dirty="0"/>
            </a:br>
            <a:r>
              <a:rPr lang="nb-NO" dirty="0"/>
              <a:t>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br>
              <a:rPr lang="nb-NO" dirty="0"/>
            </a:br>
            <a:endParaRPr lang="nb-NO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B03979-99DD-6144-9ABE-B2D6432E03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765175"/>
            <a:ext cx="7164388" cy="1317625"/>
          </a:xfrm>
          <a:prstGeom prst="rect">
            <a:avLst/>
          </a:prstGeom>
        </p:spPr>
        <p:txBody>
          <a:bodyPr anchor="t"/>
          <a:lstStyle>
            <a:lvl1pPr>
              <a:defRPr/>
            </a:lvl1pPr>
          </a:lstStyle>
          <a:p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1" name="Text Placeholder 17">
            <a:extLst>
              <a:ext uri="{FF2B5EF4-FFF2-40B4-BE49-F238E27FC236}">
                <a16:creationId xmlns:a16="http://schemas.microsoft.com/office/drawing/2014/main" id="{5789A96B-F768-364A-A9A3-97B0CFBFF69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3887" y="2241550"/>
            <a:ext cx="7164387" cy="3336925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AF7BC1-C37B-9045-AD2D-01FB659C1A9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549198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G: Bilde 2/3 til venstr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64C72BA-1E14-214E-981C-F7607E2BE8C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7788276" cy="609282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</a:lstStyle>
          <a:p>
            <a:r>
              <a:rPr lang="nb-NO" dirty="0"/>
              <a:t>Bildeboks 2/3 side: Klikk på bildeikonet.  Velg bildet du skal sette inn. 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</a:t>
            </a:r>
            <a:br>
              <a:rPr lang="nb-NO" dirty="0"/>
            </a:br>
            <a:r>
              <a:rPr lang="nb-NO" dirty="0"/>
              <a:t>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7C94E69-105C-A547-AB7F-50F2D0710FB7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97FEE9-271F-FD40-9E12-A6DB1E73A4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94196" y="775808"/>
            <a:ext cx="3384550" cy="1317625"/>
          </a:xfrm>
          <a:prstGeom prst="rect">
            <a:avLst/>
          </a:prstGeom>
        </p:spPr>
        <p:txBody>
          <a:bodyPr anchor="t"/>
          <a:lstStyle/>
          <a:p>
            <a:r>
              <a:rPr lang="en-GB" dirty="0" err="1"/>
              <a:t>Tittel</a:t>
            </a:r>
            <a:r>
              <a:rPr lang="en-GB" dirty="0"/>
              <a:t> Georgia </a:t>
            </a:r>
            <a:br>
              <a:rPr lang="en-GB" dirty="0"/>
            </a:br>
            <a:r>
              <a:rPr lang="en-GB" dirty="0"/>
              <a:t>32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232E66A-1CA5-D14C-A3A0-FF4F1C5554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94196" y="2252183"/>
            <a:ext cx="3384550" cy="3336925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A40C9DF8-2EBD-E941-AB38-E7499DDC21C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94DBF10-5A79-5D40-932D-5992CE900C0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4277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H: Bilde 2/3 til høy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8EFFA6A-A878-544E-8073-E7678FEB7AB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403725" y="0"/>
            <a:ext cx="7788276" cy="609282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 2/3 side: Klikk på bildeikonet.  Velg bildet du skal sette inn. 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2981F38-7687-1547-BC6A-30D1CF474640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B03979-99DD-6144-9ABE-B2D6432E03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521" y="775808"/>
            <a:ext cx="3384550" cy="1340072"/>
          </a:xfrm>
          <a:prstGeom prst="rect">
            <a:avLst/>
          </a:prstGeom>
        </p:spPr>
        <p:txBody>
          <a:bodyPr anchor="t"/>
          <a:lstStyle>
            <a:lvl1pPr>
              <a:defRPr/>
            </a:lvl1pPr>
          </a:lstStyle>
          <a:p>
            <a:r>
              <a:rPr lang="en-GB" dirty="0" err="1"/>
              <a:t>Tittel</a:t>
            </a:r>
            <a:r>
              <a:rPr lang="en-GB" dirty="0"/>
              <a:t> Georgia </a:t>
            </a:r>
            <a:br>
              <a:rPr lang="en-GB" dirty="0"/>
            </a:br>
            <a:r>
              <a:rPr lang="en-GB" dirty="0"/>
              <a:t>32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1" name="Text Placeholder 17">
            <a:extLst>
              <a:ext uri="{FF2B5EF4-FFF2-40B4-BE49-F238E27FC236}">
                <a16:creationId xmlns:a16="http://schemas.microsoft.com/office/drawing/2014/main" id="{5789A96B-F768-364A-A9A3-97B0CFBFF69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4521" y="2252183"/>
            <a:ext cx="3384550" cy="3351176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B0C46C75-8C9C-E646-9700-9BDF39BF44F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1126E86-BD3D-134F-9FB8-9B20F474B67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7197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I: Stort bildefelt med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8EFFA6A-A878-544E-8073-E7678FEB7AB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765176"/>
            <a:ext cx="12192001" cy="5327650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Bildeboks: Klikk på bildeikonet.  Velg bildet du skal sette inn. 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4DA87DE-A73A-FE45-90F4-2D1E24535273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4A4EA20-494D-BA40-ACE9-5502AEDCD31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9B03979-99DD-6144-9ABE-B2D6432E03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521" y="148856"/>
            <a:ext cx="10944225" cy="61631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GB" dirty="0" err="1"/>
              <a:t>Tittel</a:t>
            </a:r>
            <a:r>
              <a:rPr lang="en-GB" dirty="0"/>
              <a:t> Georgia 24 </a:t>
            </a:r>
            <a:r>
              <a:rPr lang="en-GB" dirty="0" err="1"/>
              <a:t>pt</a:t>
            </a:r>
            <a:r>
              <a:rPr lang="en-GB" dirty="0"/>
              <a:t> </a:t>
            </a:r>
            <a:r>
              <a:rPr lang="en-GB" dirty="0" err="1"/>
              <a:t>brukes</a:t>
            </a:r>
            <a:r>
              <a:rPr lang="en-GB" dirty="0"/>
              <a:t> </a:t>
            </a:r>
            <a:r>
              <a:rPr lang="en-GB" dirty="0" err="1"/>
              <a:t>kun</a:t>
            </a:r>
            <a:r>
              <a:rPr lang="en-GB" dirty="0"/>
              <a:t> her</a:t>
            </a:r>
            <a:endParaRPr lang="nb-NO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75FDD8F9-C9FF-734A-A598-529B1996D8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2303299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J: 2/3 liggende bilde m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8EFFA6A-A878-544E-8073-E7678FEB7AB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241550"/>
            <a:ext cx="12192001" cy="3851276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Bildeboks: Klikk på bildeikonet.  Velg bildet du skal sette inn. 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6000D2A-CD7C-6E46-98C6-230850B7C6D5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0EC2949-9F7A-4145-8A51-0D49A40001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9B03979-99DD-6144-9ABE-B2D6432E03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521" y="1552699"/>
            <a:ext cx="10944225" cy="348165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2400">
                <a:latin typeface="+mn-lt"/>
              </a:defRPr>
            </a:lvl1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27A35A6F-77F0-B340-9CC2-E60B5F1085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74FFD6-E73E-9849-87D6-F0D0CBE5E2A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5000" y="765175"/>
            <a:ext cx="10933113" cy="525463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200">
                <a:latin typeface="Georgia" panose="02040502050405020303" pitchFamily="18" charset="0"/>
              </a:defRPr>
            </a:lvl1pPr>
          </a:lstStyle>
          <a:p>
            <a:pPr lvl="0"/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7130720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K: Bilder x 2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AFB98A35-D375-644E-B495-B4D4B8919DF2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0D4030C-F86F-D942-B7CB-1C45D770081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143E4F7F-68AD-2045-A59A-90F7B9A9304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48412" y="1766625"/>
            <a:ext cx="5219699" cy="3247740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2</a:t>
            </a:r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E64F232D-9A01-1641-90E7-9D29A961D74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34583" y="1766625"/>
            <a:ext cx="5223068" cy="3247740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1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8F45D8A-90AA-7743-90AA-AC2F884D596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4521" y="775808"/>
            <a:ext cx="10944225" cy="62865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3200" b="0" i="0">
                <a:latin typeface="Georgia" panose="02040502050405020303" pitchFamily="18" charset="0"/>
              </a:defRPr>
            </a:lvl1pPr>
          </a:lstStyle>
          <a:p>
            <a:pPr lvl="0"/>
            <a:r>
              <a:rPr lang="nb-NO" dirty="0"/>
              <a:t>Tittel Georgia 32 </a:t>
            </a:r>
            <a:r>
              <a:rPr lang="nb-NO" dirty="0" err="1"/>
              <a:t>pt</a:t>
            </a:r>
            <a:endParaRPr lang="nb-NO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09C7DB94-BADB-4945-B6FC-F233B2D19C1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4521" y="5218113"/>
            <a:ext cx="5211762" cy="5334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GB" dirty="0"/>
              <a:t>Calibri 16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22" name="Text Placeholder 20">
            <a:extLst>
              <a:ext uri="{FF2B5EF4-FFF2-40B4-BE49-F238E27FC236}">
                <a16:creationId xmlns:a16="http://schemas.microsoft.com/office/drawing/2014/main" id="{CAF400FA-9E64-7C47-89B7-54759267B84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55677" y="5218113"/>
            <a:ext cx="5233484" cy="5334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GB" dirty="0"/>
              <a:t>Calibri 16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0F95E8E-F5E6-524B-BF9F-F10952C8FCC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4877647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99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A_engelsk: Forside grøn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4EB3D53-A21C-7F43-B40D-7CAC9EB1B038}"/>
              </a:ext>
            </a:extLst>
          </p:cNvPr>
          <p:cNvSpPr/>
          <p:nvPr userDrawn="1"/>
        </p:nvSpPr>
        <p:spPr>
          <a:xfrm>
            <a:off x="0" y="0"/>
            <a:ext cx="12192000" cy="224155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550EABD-2F93-D540-A4B8-3F112933D3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51856" y="0"/>
            <a:ext cx="3295804" cy="2330031"/>
          </a:xfrm>
          <a:prstGeom prst="rect">
            <a:avLst/>
          </a:prstGeom>
        </p:spPr>
      </p:pic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15829C3-283A-9942-8917-146B3DA1DB1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241550"/>
            <a:ext cx="12192000" cy="461645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Velkommen til </a:t>
            </a:r>
            <a:r>
              <a:rPr lang="nb-NO" dirty="0" err="1"/>
              <a:t>NIBIOs</a:t>
            </a:r>
            <a:r>
              <a:rPr lang="nb-NO" dirty="0"/>
              <a:t> </a:t>
            </a:r>
            <a:r>
              <a:rPr lang="nb-NO" dirty="0" err="1"/>
              <a:t>ppt</a:t>
            </a:r>
            <a:r>
              <a:rPr lang="nb-NO" dirty="0"/>
              <a:t>-mal! </a:t>
            </a:r>
            <a:br>
              <a:rPr lang="nb-NO" dirty="0"/>
            </a:br>
            <a:r>
              <a:rPr lang="nb-NO" dirty="0"/>
              <a:t>Dette arket er en av to åpningssider du kan velge mellom, med grønt eller hvitt logofelt i toppen. </a:t>
            </a:r>
            <a:br>
              <a:rPr lang="nb-NO" dirty="0"/>
            </a:br>
            <a:r>
              <a:rPr lang="nb-NO" dirty="0"/>
              <a:t>Malens forskjellige typer sider, for bilder og/eller tekst, finner du ved å klikke «Sett inn» og velge «Nytt lysbilde». </a:t>
            </a:r>
            <a:br>
              <a:rPr lang="nb-NO" dirty="0"/>
            </a:br>
            <a:r>
              <a:rPr lang="nb-NO" dirty="0"/>
              <a:t>Vi anbefaler deg å lese «Veiledning for NIBIO </a:t>
            </a:r>
            <a:r>
              <a:rPr lang="nb-NO" dirty="0" err="1"/>
              <a:t>Powerpoint</a:t>
            </a:r>
            <a:r>
              <a:rPr lang="nb-NO" dirty="0"/>
              <a:t>-mal» for bruk av malen og innsetting av bilder. Veiledningen (</a:t>
            </a:r>
            <a:r>
              <a:rPr lang="nb-NO" dirty="0" err="1"/>
              <a:t>pdf</a:t>
            </a:r>
            <a:r>
              <a:rPr lang="nb-NO" dirty="0"/>
              <a:t>-fil) finner du på </a:t>
            </a:r>
            <a:r>
              <a:rPr lang="nb-NO" dirty="0" err="1"/>
              <a:t>Vibio</a:t>
            </a:r>
            <a:r>
              <a:rPr lang="nb-NO" dirty="0"/>
              <a:t> under: Støtte / Kommunikasjon / Maler</a:t>
            </a:r>
            <a:br>
              <a:rPr lang="nb-NO" dirty="0"/>
            </a:br>
            <a:br>
              <a:rPr lang="nb-NO" dirty="0"/>
            </a:br>
            <a:br>
              <a:rPr lang="nb-NO" dirty="0"/>
            </a:br>
            <a:br>
              <a:rPr lang="nb-NO" dirty="0"/>
            </a:br>
            <a:r>
              <a:rPr lang="nb-NO" dirty="0"/>
              <a:t>Dette er en bildeboks 2/3 side liggende: Klikk på bildeikonet.  Velg bildet du skal sette inn. Følg veiledningen.</a:t>
            </a:r>
            <a:br>
              <a:rPr lang="nb-NO" dirty="0"/>
            </a:br>
            <a:r>
              <a:rPr lang="nb-NO" dirty="0"/>
              <a:t>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br>
              <a:rPr lang="nb-NO" dirty="0"/>
            </a:br>
            <a:endParaRPr lang="nb-NO" dirty="0"/>
          </a:p>
          <a:p>
            <a:endParaRPr lang="nb-N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E7CA8E-84E0-A140-920E-9DB062B2E7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bg2">
                    <a:lumMod val="40000"/>
                    <a:lumOff val="6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2B3DC3C5-0AA2-5B42-A44F-083B3DBA57B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  <p:sp>
        <p:nvSpPr>
          <p:cNvPr id="8" name="Title 9">
            <a:extLst>
              <a:ext uri="{FF2B5EF4-FFF2-40B4-BE49-F238E27FC236}">
                <a16:creationId xmlns:a16="http://schemas.microsoft.com/office/drawing/2014/main" id="{E81EB252-E651-E741-AF91-17F86B749C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77524112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M: Bilder x 3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BA4BE66-B56D-A847-9868-CD46A07954D9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99C1D85-053D-F547-9B19-504CB95AB6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143E4F7F-68AD-2045-A59A-90F7B9A9304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403725" y="1629061"/>
            <a:ext cx="3384550" cy="3416532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2</a:t>
            </a:r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E64F232D-9A01-1641-90E7-9D29A961D74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23888" y="1629061"/>
            <a:ext cx="3384550" cy="3416532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1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8F45D8A-90AA-7743-90AA-AC2F884D596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4946" y="775808"/>
            <a:ext cx="10944225" cy="62865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3200" b="0" i="0">
                <a:latin typeface="Georgia" panose="02040502050405020303" pitchFamily="18" charset="0"/>
              </a:defRPr>
            </a:lvl1pPr>
          </a:lstStyle>
          <a:p>
            <a:pPr lvl="0"/>
            <a:r>
              <a:rPr lang="nb-NO" dirty="0"/>
              <a:t>Tittel Georgia 32 </a:t>
            </a:r>
            <a:r>
              <a:rPr lang="nb-NO" dirty="0" err="1"/>
              <a:t>pt</a:t>
            </a:r>
            <a:endParaRPr lang="nb-NO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09C7DB94-BADB-4945-B6FC-F233B2D19C1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3888" y="5218113"/>
            <a:ext cx="3384550" cy="5334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GB" dirty="0"/>
              <a:t>Calibri 16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22" name="Text Placeholder 20">
            <a:extLst>
              <a:ext uri="{FF2B5EF4-FFF2-40B4-BE49-F238E27FC236}">
                <a16:creationId xmlns:a16="http://schemas.microsoft.com/office/drawing/2014/main" id="{CAF400FA-9E64-7C47-89B7-54759267B84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03726" y="5218113"/>
            <a:ext cx="3384550" cy="5334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GB" dirty="0"/>
              <a:t>Calibri 16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0" name="Picture Placeholder 10">
            <a:extLst>
              <a:ext uri="{FF2B5EF4-FFF2-40B4-BE49-F238E27FC236}">
                <a16:creationId xmlns:a16="http://schemas.microsoft.com/office/drawing/2014/main" id="{298B1A09-3BAE-694B-B843-1FABB87CDE1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194621" y="1629061"/>
            <a:ext cx="3363284" cy="3416532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2</a:t>
            </a:r>
          </a:p>
        </p:txBody>
      </p:sp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A4D49DB7-3D04-D743-B153-94E3B64C1BD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194623" y="5218113"/>
            <a:ext cx="3384550" cy="5334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GB" dirty="0"/>
              <a:t>Calibri 16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604BE6B-33CB-FA48-B2CD-85EFC07008E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1025255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1026" userDrawn="1">
          <p15:clr>
            <a:srgbClr val="FBAE40"/>
          </p15:clr>
        </p15:guide>
        <p15:guide id="3" orient="horz" pos="3181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L: Bilder x 4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58A33209-8131-6841-B18D-170ACE03D437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7490BAD4-E871-0B4A-8D82-7067A7C65B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E64F232D-9A01-1641-90E7-9D29A961D74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403722" y="765175"/>
            <a:ext cx="3384553" cy="1944572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1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8F45D8A-90AA-7743-90AA-AC2F884D596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3888" y="2241550"/>
            <a:ext cx="3395184" cy="3203575"/>
          </a:xfrm>
        </p:spPr>
        <p:txBody>
          <a:bodyPr/>
          <a:lstStyle>
            <a:lvl1pPr marL="0" indent="0">
              <a:buFontTx/>
              <a:buNone/>
              <a:defRPr b="0" i="0">
                <a:latin typeface="+mn-lt"/>
              </a:defRPr>
            </a:lvl1pPr>
          </a:lstStyle>
          <a:p>
            <a:pPr lvl="0"/>
            <a:r>
              <a:rPr lang="nb-NO" dirty="0"/>
              <a:t>Tekst </a:t>
            </a:r>
            <a:r>
              <a:rPr lang="nb-NO" dirty="0" err="1"/>
              <a:t>Calibri</a:t>
            </a:r>
            <a:r>
              <a:rPr lang="nb-NO" dirty="0"/>
              <a:t> 24 </a:t>
            </a:r>
            <a:r>
              <a:rPr lang="nb-NO" dirty="0" err="1"/>
              <a:t>pt</a:t>
            </a:r>
            <a:endParaRPr lang="nb-NO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09C7DB94-BADB-4945-B6FC-F233B2D19C1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03725" y="2872640"/>
            <a:ext cx="3384550" cy="5334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GB" dirty="0"/>
              <a:t>Calibri 16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0" name="Picture Placeholder 10">
            <a:extLst>
              <a:ext uri="{FF2B5EF4-FFF2-40B4-BE49-F238E27FC236}">
                <a16:creationId xmlns:a16="http://schemas.microsoft.com/office/drawing/2014/main" id="{F5BCE420-7A1B-2B43-BBA2-94348AF339B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183563" y="765175"/>
            <a:ext cx="3384553" cy="1944572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1</a:t>
            </a:r>
          </a:p>
        </p:txBody>
      </p:sp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889565CB-0E44-BA46-A012-9FA4B079A33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183563" y="2872640"/>
            <a:ext cx="3384550" cy="5334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GB" dirty="0"/>
              <a:t>Calibri 16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5" name="Picture Placeholder 10">
            <a:extLst>
              <a:ext uri="{FF2B5EF4-FFF2-40B4-BE49-F238E27FC236}">
                <a16:creationId xmlns:a16="http://schemas.microsoft.com/office/drawing/2014/main" id="{28F8B886-99B5-334A-A79A-B3F039FE25EA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403724" y="3500438"/>
            <a:ext cx="3384551" cy="1944572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1</a:t>
            </a:r>
          </a:p>
        </p:txBody>
      </p:sp>
      <p:sp>
        <p:nvSpPr>
          <p:cNvPr id="16" name="Text Placeholder 20">
            <a:extLst>
              <a:ext uri="{FF2B5EF4-FFF2-40B4-BE49-F238E27FC236}">
                <a16:creationId xmlns:a16="http://schemas.microsoft.com/office/drawing/2014/main" id="{4368F8FB-EEE3-A24C-8152-5A013FC8561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403725" y="5626991"/>
            <a:ext cx="3384550" cy="46583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GB" dirty="0"/>
              <a:t>Calibri 16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7" name="Picture Placeholder 10">
            <a:extLst>
              <a:ext uri="{FF2B5EF4-FFF2-40B4-BE49-F238E27FC236}">
                <a16:creationId xmlns:a16="http://schemas.microsoft.com/office/drawing/2014/main" id="{515D0D49-C3C9-4B4D-A312-32A41FAA94CF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8183560" y="3500438"/>
            <a:ext cx="3384553" cy="1944572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1</a:t>
            </a:r>
          </a:p>
        </p:txBody>
      </p:sp>
      <p:sp>
        <p:nvSpPr>
          <p:cNvPr id="19" name="Text Placeholder 20">
            <a:extLst>
              <a:ext uri="{FF2B5EF4-FFF2-40B4-BE49-F238E27FC236}">
                <a16:creationId xmlns:a16="http://schemas.microsoft.com/office/drawing/2014/main" id="{6C7ADA1E-5A18-6947-BB0D-0B4EF20B840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183563" y="5626991"/>
            <a:ext cx="3384550" cy="458072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GB" dirty="0"/>
              <a:t>Calibri 16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D65951-F7F2-0542-92F5-03F599C491F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23888" y="765175"/>
            <a:ext cx="3384550" cy="1195388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3200" b="0" i="0">
                <a:latin typeface="Georgia" panose="02040502050405020303" pitchFamily="18" charset="0"/>
              </a:defRPr>
            </a:lvl1pPr>
            <a:lvl2pPr>
              <a:defRPr b="0" i="0">
                <a:latin typeface="Georgia" panose="02040502050405020303" pitchFamily="18" charset="0"/>
              </a:defRPr>
            </a:lvl2pPr>
            <a:lvl3pPr>
              <a:defRPr b="0" i="0">
                <a:latin typeface="Georgia" panose="02040502050405020303" pitchFamily="18" charset="0"/>
              </a:defRPr>
            </a:lvl3pPr>
            <a:lvl4pPr>
              <a:defRPr b="0" i="0">
                <a:latin typeface="Georgia" panose="02040502050405020303" pitchFamily="18" charset="0"/>
              </a:defRPr>
            </a:lvl4pPr>
            <a:lvl5pPr>
              <a:defRPr b="0" i="0">
                <a:latin typeface="Georgia" panose="02040502050405020303" pitchFamily="18" charset="0"/>
              </a:defRPr>
            </a:lvl5pPr>
          </a:lstStyle>
          <a:p>
            <a:pPr lvl="0"/>
            <a:r>
              <a:rPr lang="en-GB" dirty="0" err="1"/>
              <a:t>Tittel</a:t>
            </a:r>
            <a:r>
              <a:rPr lang="en-GB" dirty="0"/>
              <a:t> Georgia </a:t>
            </a:r>
            <a:br>
              <a:rPr lang="en-GB" dirty="0"/>
            </a:br>
            <a:r>
              <a:rPr lang="en-GB" dirty="0"/>
              <a:t>32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9C32AEA9-136B-0842-80D7-68585AFDB4E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0850530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205">
          <p15:clr>
            <a:srgbClr val="FBAE40"/>
          </p15:clr>
        </p15:guide>
        <p15:guide id="3" orient="horz" pos="343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. 3A: Bilde hel m stri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AA9F319-8D6D-1F4A-9009-873AFD41269A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3AC3234-782C-D943-B008-B29FCE45EDF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4C624AC-42E8-7E41-B98A-615626CB5F5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09282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1/3 side: Klikk på bildeikonet.  Velg bildet du skal sette inn.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FBA343E6-B0E7-CF44-AAB8-15056E8ED9B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0188708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. 3B: Bilde 1/3 -2/3 m stri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8EFFA6A-A878-544E-8073-E7678FEB7AB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008438" y="0"/>
            <a:ext cx="8183563" cy="609282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 2/3 side: Klikk på bildeikonet.  Velg bildet du skal sette inn. 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D3E2291-9672-954B-9877-299A52A7817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" y="0"/>
            <a:ext cx="4008438" cy="6092825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 1/3 side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6F2C1B7-6B07-1A44-9C9C-AEF6D893C5F4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F9BDFCB-70F5-F747-894A-C5467C5C280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FA0FE6A4-7DC0-604B-B01A-13B2F7372A5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63005299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. 3C: Bilde 2/3 -1/3 med bunnstri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03E1ABA9-88BE-C748-833C-8EABAE2E95C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8183564" cy="609282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 2/3 side: Klikk på bildeikonet.  Velg bildet du skal sette inn. 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</p:txBody>
      </p:sp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04506B3D-4D3E-B844-8148-143656E2CC1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183563" y="0"/>
            <a:ext cx="4008437" cy="6092825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 1/3 side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9321DAD-F527-B447-9519-6A63A405D075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1F6541D-B927-1149-92F4-F9CE97BDFB3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47F24338-4994-D144-8098-ABF5475A288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2214870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A: Bilde hel med sor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F6034C0-695A-0047-A1C5-058A98D270C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CDAAB269-170A-EA4C-AC74-9F40768E674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03745308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B: Bilde 1/3 med sor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F6034C0-695A-0047-A1C5-058A98D270C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56CB0DD-AC84-D849-A346-23A04F3A24E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4008438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 1/3 side: Klikk på bildeikonet.  Velg bildet du skal sette inn.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  <a:p>
            <a:endParaRPr lang="nb-N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CD7B16-55D6-B54E-8DA4-ADBC782C791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8313931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C: Bilde 2/3 med sor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F6034C0-695A-0047-A1C5-058A98D270C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C1D0BD39-3C72-8C4E-BA92-27C28674811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7788275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 2/3 side: Klikk på bildeikonet.  Velg bildet du skal sette inn.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  <a:p>
            <a:endParaRPr lang="nb-NO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040A0F0-8A9F-EF40-9D5B-DCAAC884343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014015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D: Bilde hel med hvit logo"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42F1086-CC18-0F4B-98A6-9924876E95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33372524-8162-7746-AB08-7FC0CEA3FDB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01557961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E: Bilde 1/3 med hvit logo"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42F1086-CC18-0F4B-98A6-9924876E95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10EDCF-D779-F249-BC09-C9C930F9087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4008438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 1/3 side: Klikk på bildeikonet.  Velg bildet du skal sette inn.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  <a:p>
            <a:endParaRPr lang="nb-N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15AC3B-B01A-3F49-8CFF-7F77A514FB0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994386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B: Forside hv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1">
            <a:extLst>
              <a:ext uri="{FF2B5EF4-FFF2-40B4-BE49-F238E27FC236}">
                <a16:creationId xmlns:a16="http://schemas.microsoft.com/office/drawing/2014/main" id="{5D425004-FFF2-BB41-B0CD-F0E8F6276D5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241550"/>
            <a:ext cx="12192000" cy="461645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Velkommen til </a:t>
            </a:r>
            <a:r>
              <a:rPr lang="nb-NO" dirty="0" err="1"/>
              <a:t>NIBIOs</a:t>
            </a:r>
            <a:r>
              <a:rPr lang="nb-NO" dirty="0"/>
              <a:t> </a:t>
            </a:r>
            <a:r>
              <a:rPr lang="nb-NO" dirty="0" err="1"/>
              <a:t>ppt</a:t>
            </a:r>
            <a:r>
              <a:rPr lang="nb-NO" dirty="0"/>
              <a:t>-mal! </a:t>
            </a:r>
            <a:br>
              <a:rPr lang="nb-NO" dirty="0"/>
            </a:br>
            <a:r>
              <a:rPr lang="nb-NO" dirty="0"/>
              <a:t>Dette arket er en av to åpningssider du kan velge mellom, med grønt eller hvitt logofelt i toppen. </a:t>
            </a:r>
            <a:br>
              <a:rPr lang="nb-NO" dirty="0"/>
            </a:br>
            <a:r>
              <a:rPr lang="nb-NO" dirty="0"/>
              <a:t>Malens forskjellige typer sider, for bilder og/eller tekst, finner du ved å klikke «Sett inn» og velge «Nytt lysbilde». </a:t>
            </a:r>
            <a:br>
              <a:rPr lang="nb-NO" dirty="0"/>
            </a:br>
            <a:r>
              <a:rPr lang="nb-NO" dirty="0"/>
              <a:t>Vi anbefaler deg å lese «Veiledning for NIBIO </a:t>
            </a:r>
            <a:r>
              <a:rPr lang="nb-NO" dirty="0" err="1"/>
              <a:t>Powerpoint</a:t>
            </a:r>
            <a:r>
              <a:rPr lang="nb-NO" dirty="0"/>
              <a:t>-mal» for bruk av malen og innsetting av bilder. Veiledningen (</a:t>
            </a:r>
            <a:r>
              <a:rPr lang="nb-NO" dirty="0" err="1"/>
              <a:t>pdf</a:t>
            </a:r>
            <a:r>
              <a:rPr lang="nb-NO" dirty="0"/>
              <a:t>-fil) finner du på </a:t>
            </a:r>
            <a:r>
              <a:rPr lang="nb-NO" dirty="0" err="1"/>
              <a:t>Vibio</a:t>
            </a:r>
            <a:r>
              <a:rPr lang="nb-NO" dirty="0"/>
              <a:t> under: Støtte / Kommunikasjon / Maler</a:t>
            </a:r>
            <a:br>
              <a:rPr lang="nb-NO" dirty="0"/>
            </a:br>
            <a:br>
              <a:rPr lang="nb-NO" dirty="0"/>
            </a:br>
            <a:br>
              <a:rPr lang="nb-NO" dirty="0"/>
            </a:br>
            <a:br>
              <a:rPr lang="nb-NO" dirty="0"/>
            </a:br>
            <a:r>
              <a:rPr lang="nb-NO" dirty="0"/>
              <a:t>Dette er en bildeboks 2/3 side liggende: Klikk på bildeikonet.  Velg bildet du skal sette inn. Følg veiledningen.</a:t>
            </a:r>
            <a:br>
              <a:rPr lang="nb-NO" dirty="0"/>
            </a:br>
            <a:r>
              <a:rPr lang="nb-NO" dirty="0"/>
              <a:t>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br>
              <a:rPr lang="nb-NO" dirty="0"/>
            </a:br>
            <a:endParaRPr lang="nb-NO" dirty="0"/>
          </a:p>
          <a:p>
            <a:endParaRPr lang="nb-NO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30377EB1-3B25-9349-8819-60097F29891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DC52FF9-6023-9D40-A7C4-9EAC9089CD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66449373-456E-AF4F-8BFF-438C11617C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898765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F: Bilde 2/3 med hvit logo"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42F1086-CC18-0F4B-98A6-9924876E95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10EDCF-D779-F249-BC09-C9C930F9087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8183563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 1/3 side: Klikk på bildeikonet.  Velg bildet du skal sette inn.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</a:t>
            </a:r>
            <a:br>
              <a:rPr lang="nb-NO" dirty="0"/>
            </a:br>
            <a:r>
              <a:rPr lang="nb-NO" dirty="0"/>
              <a:t>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  <a:p>
            <a:endParaRPr lang="nb-N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E4097A-50E4-CE4D-9440-D200F57A5AB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20466720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: ikoner landbruk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C75C220-6282-944C-963A-C49183BACA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9686" y="2348880"/>
            <a:ext cx="11810970" cy="420173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F35B84E-8B75-8041-8D72-C5FCACBAFB7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494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: ikoner landbruk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F78A857-4AA1-F14A-9FA4-7CA572C49D6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1344" y="2324200"/>
            <a:ext cx="11809312" cy="420114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0A837D2-7825-A94C-BD24-6AF7800DEF3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2885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: ikoner skogbruk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DB1B09-BF0B-1C48-A656-0DF3B2A71F7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1344" y="2348880"/>
            <a:ext cx="11809312" cy="420114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99AFE7D-EBFE-6C41-B365-4446A0DBD4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4938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: ikoner skogbruk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41E4109-7D46-7240-B15B-7571B80914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1344" y="2348880"/>
            <a:ext cx="11833510" cy="420975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1FFAD2F-C93A-3C4A-BFD7-8E3C1A30C63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8740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: ikoner biomangfold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94F4FDA-1B43-DD48-B848-54606160D8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9376" y="2564904"/>
            <a:ext cx="11233248" cy="399621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2B196B8-B3EA-F64F-B968-72CCA7B95B7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2426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: ikoner biomangfold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0B5CBB2-5DD3-A84B-BAEC-FE75ED36B9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7368" y="2492896"/>
            <a:ext cx="11522256" cy="409902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639EE18-8F76-9342-B211-A469AEB5649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7930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: ikoner skog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42AF27-DBC1-4144-AF8B-C39D26B91B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3352" y="2329042"/>
            <a:ext cx="11593288" cy="412429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9DB4DDB-9FF2-7342-BCFE-A5422163049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5150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: ikon landbru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5FA2BA9-7F2A-1C4A-9BE2-0DA991DBDA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17680" y="2247894"/>
            <a:ext cx="13035872" cy="463749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F3B6C4B-1A44-8041-904C-52F91CCC9DB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136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: ikon ar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987DF10-CAAF-EF4F-B003-6C26D484713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153594" y="2196252"/>
            <a:ext cx="13359241" cy="47525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E38DC5E-A91B-4D44-9BA4-E4EBA77A932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3677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B_engelsk: Forside hv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1B502A2B-13C0-0546-BED9-442156B4D7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74454" y="0"/>
            <a:ext cx="3337255" cy="2359335"/>
          </a:xfrm>
          <a:prstGeom prst="rect">
            <a:avLst/>
          </a:prstGeom>
        </p:spPr>
      </p:pic>
      <p:sp>
        <p:nvSpPr>
          <p:cNvPr id="9" name="Picture Placeholder 11">
            <a:extLst>
              <a:ext uri="{FF2B5EF4-FFF2-40B4-BE49-F238E27FC236}">
                <a16:creationId xmlns:a16="http://schemas.microsoft.com/office/drawing/2014/main" id="{5D425004-FFF2-BB41-B0CD-F0E8F6276D5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241550"/>
            <a:ext cx="12192000" cy="461645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Velkommen til </a:t>
            </a:r>
            <a:r>
              <a:rPr lang="nb-NO" dirty="0" err="1"/>
              <a:t>NIBIOs</a:t>
            </a:r>
            <a:r>
              <a:rPr lang="nb-NO" dirty="0"/>
              <a:t> </a:t>
            </a:r>
            <a:r>
              <a:rPr lang="nb-NO" dirty="0" err="1"/>
              <a:t>ppt</a:t>
            </a:r>
            <a:r>
              <a:rPr lang="nb-NO" dirty="0"/>
              <a:t>-mal! </a:t>
            </a:r>
            <a:br>
              <a:rPr lang="nb-NO" dirty="0"/>
            </a:br>
            <a:r>
              <a:rPr lang="nb-NO" dirty="0"/>
              <a:t>Dette arket er en av to åpningssider du kan velge mellom, med grønt eller hvitt logofelt i toppen. </a:t>
            </a:r>
            <a:br>
              <a:rPr lang="nb-NO" dirty="0"/>
            </a:br>
            <a:r>
              <a:rPr lang="nb-NO" dirty="0"/>
              <a:t>Malens forskjellige typer sider, for bilder og/eller tekst, finner du ved å klikke «Sett inn» og velge «Nytt lysbilde». </a:t>
            </a:r>
            <a:br>
              <a:rPr lang="nb-NO" dirty="0"/>
            </a:br>
            <a:r>
              <a:rPr lang="nb-NO" dirty="0"/>
              <a:t>Vi anbefaler deg å lese «Veiledning for NIBIO </a:t>
            </a:r>
            <a:r>
              <a:rPr lang="nb-NO" dirty="0" err="1"/>
              <a:t>Powerpoint</a:t>
            </a:r>
            <a:r>
              <a:rPr lang="nb-NO" dirty="0"/>
              <a:t>-mal» for bruk av malen og innsetting av bilder. Veiledningen (</a:t>
            </a:r>
            <a:r>
              <a:rPr lang="nb-NO" dirty="0" err="1"/>
              <a:t>pdf</a:t>
            </a:r>
            <a:r>
              <a:rPr lang="nb-NO" dirty="0"/>
              <a:t>-fil) finner du på </a:t>
            </a:r>
            <a:r>
              <a:rPr lang="nb-NO" dirty="0" err="1"/>
              <a:t>Vibio</a:t>
            </a:r>
            <a:r>
              <a:rPr lang="nb-NO" dirty="0"/>
              <a:t> under: Støtte / Kommunikasjon / Maler</a:t>
            </a:r>
            <a:br>
              <a:rPr lang="nb-NO" dirty="0"/>
            </a:br>
            <a:br>
              <a:rPr lang="nb-NO" dirty="0"/>
            </a:br>
            <a:br>
              <a:rPr lang="nb-NO" dirty="0"/>
            </a:br>
            <a:br>
              <a:rPr lang="nb-NO" dirty="0"/>
            </a:br>
            <a:r>
              <a:rPr lang="nb-NO" dirty="0"/>
              <a:t>Dette er en bildeboks 2/3 side liggende: Klikk på bildeikonet.  Velg bildet du skal sette inn. Følg veiledningen.</a:t>
            </a:r>
            <a:br>
              <a:rPr lang="nb-NO" dirty="0"/>
            </a:br>
            <a:r>
              <a:rPr lang="nb-NO" dirty="0"/>
              <a:t>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br>
              <a:rPr lang="nb-NO" dirty="0"/>
            </a:br>
            <a:endParaRPr lang="nb-NO" dirty="0"/>
          </a:p>
          <a:p>
            <a:endParaRPr lang="nb-NO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30377EB1-3B25-9349-8819-60097F29891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3663247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 userDrawn="1">
          <p15:clr>
            <a:srgbClr val="FBAE40"/>
          </p15:clr>
        </p15:guide>
        <p15:guide id="2" pos="1232" userDrawn="1">
          <p15:clr>
            <a:srgbClr val="FBAE40"/>
          </p15:clr>
        </p15:guide>
        <p15:guide id="3" orient="horz" pos="1207" userDrawn="1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: ikon sko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D4D9AF-B3BE-E04E-A384-D81E2D69C36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445266" y="2053653"/>
            <a:ext cx="13694523" cy="487180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14A3FB-09BC-3544-AE75-F67B1B81539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9140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: ikon biolog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CE44DCD-DD16-6F4D-80EF-4D991E4DAD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085785" y="2185228"/>
            <a:ext cx="13324664" cy="47402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04DCE33-C76B-A44A-9D24-FCDE39E19D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1893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: ikon milj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7E2EBA-9B98-B64A-A2BE-609B053EED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161739" y="2173575"/>
            <a:ext cx="13446047" cy="478340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3BD3ABD-895F-6840-A0BF-E10911BEC05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5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C: Deleside med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AA9F319-8D6D-1F4A-9009-873AFD41269A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3AC3234-782C-D943-B008-B29FCE45EDF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4C624AC-42E8-7E41-B98A-615626CB5F5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"/>
            <a:ext cx="12192000" cy="6091796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hel side: Klikk på bildeikonet.  Velg bildet du skal sette inn.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  <a:br>
              <a:rPr lang="nb-NO" dirty="0"/>
            </a:br>
            <a:br>
              <a:rPr lang="nb-NO" dirty="0"/>
            </a:br>
            <a:br>
              <a:rPr lang="nb-NO" dirty="0"/>
            </a:br>
            <a:br>
              <a:rPr lang="nb-NO" dirty="0"/>
            </a:br>
            <a:br>
              <a:rPr lang="nb-NO" dirty="0"/>
            </a:br>
            <a:br>
              <a:rPr lang="nb-NO" dirty="0"/>
            </a:br>
            <a:br>
              <a:rPr lang="nb-NO" dirty="0"/>
            </a:br>
            <a:br>
              <a:rPr lang="nb-NO" dirty="0"/>
            </a:br>
            <a:r>
              <a:rPr lang="nb-NO" dirty="0"/>
              <a:t>Anbefalt bruk: Dele/pauseside i presentasjon – bilde + nøkkelord eller kort melding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0342F74-ADDB-A241-A595-82087E2352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236887"/>
            <a:ext cx="12192000" cy="1562783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Nøkkelord</a:t>
            </a:r>
            <a:r>
              <a:rPr lang="en-GB" dirty="0"/>
              <a:t> Georgia 54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5A338A93-4792-B54E-904A-7B6F31CFC25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090166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D_A: Sluttside med grafik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2B284311-A551-DA43-B3BE-A0355544E8E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8" name="Title 9">
            <a:extLst>
              <a:ext uri="{FF2B5EF4-FFF2-40B4-BE49-F238E27FC236}">
                <a16:creationId xmlns:a16="http://schemas.microsoft.com/office/drawing/2014/main" id="{E81EB252-E651-E741-AF91-17F86B749C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7" y="650788"/>
            <a:ext cx="7164388" cy="856736"/>
          </a:xfrm>
        </p:spPr>
        <p:txBody>
          <a:bodyPr anchor="t">
            <a:normAutofit/>
          </a:bodyPr>
          <a:lstStyle>
            <a:lvl1pPr marL="0">
              <a:lnSpc>
                <a:spcPct val="100000"/>
              </a:lnSpc>
              <a:spcBef>
                <a:spcPts val="100"/>
              </a:spcBef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Takk</a:t>
            </a:r>
            <a:r>
              <a:rPr lang="en-GB" dirty="0"/>
              <a:t> for </a:t>
            </a:r>
            <a:r>
              <a:rPr lang="en-GB" dirty="0" err="1"/>
              <a:t>oppmerksomheten</a:t>
            </a:r>
            <a:r>
              <a:rPr lang="en-GB" dirty="0"/>
              <a:t>!</a:t>
            </a:r>
            <a:endParaRPr lang="nb-NO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8A37A77-B62A-FD4B-9148-2348DBEB12DD}"/>
              </a:ext>
            </a:extLst>
          </p:cNvPr>
          <p:cNvGrpSpPr/>
          <p:nvPr userDrawn="1"/>
        </p:nvGrpSpPr>
        <p:grpSpPr>
          <a:xfrm>
            <a:off x="8953504" y="2957382"/>
            <a:ext cx="3020928" cy="1480408"/>
            <a:chOff x="8022623" y="4053016"/>
            <a:chExt cx="3020928" cy="1480408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8085B07A-10C1-0E42-9162-A3387BA420E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022623" y="4053016"/>
              <a:ext cx="740204" cy="1480408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63D01AB-A846-F546-898B-49F2E9733FD8}"/>
                </a:ext>
              </a:extLst>
            </p:cNvPr>
            <p:cNvSpPr txBox="1"/>
            <p:nvPr userDrawn="1"/>
          </p:nvSpPr>
          <p:spPr>
            <a:xfrm>
              <a:off x="8664018" y="5062603"/>
              <a:ext cx="23795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b-NO" b="0" dirty="0" err="1">
                  <a:solidFill>
                    <a:schemeClr val="bg1"/>
                  </a:solidFill>
                </a:rPr>
                <a:t>NIBIO_no</a:t>
              </a:r>
              <a:endParaRPr lang="nb-NO" b="0" dirty="0">
                <a:solidFill>
                  <a:schemeClr val="bg1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CC42175-1452-CF4C-84B2-28C3F9F5A7D0}"/>
                </a:ext>
              </a:extLst>
            </p:cNvPr>
            <p:cNvSpPr txBox="1"/>
            <p:nvPr userDrawn="1"/>
          </p:nvSpPr>
          <p:spPr>
            <a:xfrm>
              <a:off x="8664018" y="4149080"/>
              <a:ext cx="23795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b-NO" b="0" dirty="0" err="1">
                  <a:solidFill>
                    <a:schemeClr val="bg1"/>
                  </a:solidFill>
                </a:rPr>
                <a:t>NIBIO_no</a:t>
              </a:r>
              <a:endParaRPr lang="nb-NO" b="0" dirty="0">
                <a:solidFill>
                  <a:schemeClr val="bg1"/>
                </a:solidFill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413FCE6-61D3-3A4F-A294-813E9EC4A915}"/>
                </a:ext>
              </a:extLst>
            </p:cNvPr>
            <p:cNvSpPr txBox="1"/>
            <p:nvPr userDrawn="1"/>
          </p:nvSpPr>
          <p:spPr>
            <a:xfrm>
              <a:off x="8664018" y="4597604"/>
              <a:ext cx="23795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b-NO" b="0" dirty="0" err="1">
                  <a:solidFill>
                    <a:schemeClr val="bg1"/>
                  </a:solidFill>
                </a:rPr>
                <a:t>NIBIO.no</a:t>
              </a:r>
              <a:endParaRPr lang="nb-NO" b="0" dirty="0">
                <a:solidFill>
                  <a:schemeClr val="bg1"/>
                </a:solidFill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88E8BAED-4975-4642-8C71-60A58EB2FDD1}"/>
              </a:ext>
            </a:extLst>
          </p:cNvPr>
          <p:cNvSpPr txBox="1"/>
          <p:nvPr userDrawn="1"/>
        </p:nvSpPr>
        <p:spPr>
          <a:xfrm>
            <a:off x="9056778" y="4415481"/>
            <a:ext cx="32423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000" b="0" dirty="0" err="1">
                <a:solidFill>
                  <a:schemeClr val="bg1"/>
                </a:solidFill>
              </a:rPr>
              <a:t>www.nibio.no</a:t>
            </a:r>
            <a:endParaRPr lang="nb-NO" sz="2000" b="0" dirty="0">
              <a:solidFill>
                <a:schemeClr val="bg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4D28450-1801-A64A-A232-E30AFCA43B3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61400" y="2240693"/>
            <a:ext cx="12689686" cy="4514335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E7CA8E-84E0-A140-920E-9DB062B2E7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3888" y="1837038"/>
            <a:ext cx="7164387" cy="146633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3200" b="0" i="0">
                <a:solidFill>
                  <a:schemeClr val="bg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</a:t>
            </a:r>
            <a:r>
              <a:rPr lang="nb-NO" dirty="0" err="1"/>
              <a:t>Navnesen</a:t>
            </a:r>
            <a:br>
              <a:rPr lang="nb-NO" dirty="0"/>
            </a:br>
            <a:r>
              <a:rPr lang="nb-NO" dirty="0" err="1"/>
              <a:t>email@nibio.no</a:t>
            </a:r>
            <a:endParaRPr lang="nb-NO" dirty="0"/>
          </a:p>
          <a:p>
            <a:endParaRPr lang="nb-NO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09FE797-0CAD-144C-A1D9-7BA19666E0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821710" y="231731"/>
            <a:ext cx="4314317" cy="3050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2779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745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D_B: Sluttside med krediter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2B284311-A551-DA43-B3BE-A0355544E8E9}"/>
              </a:ext>
            </a:extLst>
          </p:cNvPr>
          <p:cNvSpPr/>
          <p:nvPr userDrawn="1"/>
        </p:nvSpPr>
        <p:spPr>
          <a:xfrm>
            <a:off x="0" y="0"/>
            <a:ext cx="840259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4EB3D53-A21C-7F43-B40D-7CAC9EB1B038}"/>
              </a:ext>
            </a:extLst>
          </p:cNvPr>
          <p:cNvSpPr/>
          <p:nvPr userDrawn="1"/>
        </p:nvSpPr>
        <p:spPr>
          <a:xfrm>
            <a:off x="8183562" y="0"/>
            <a:ext cx="4008437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8A37A77-B62A-FD4B-9148-2348DBEB12DD}"/>
              </a:ext>
            </a:extLst>
          </p:cNvPr>
          <p:cNvGrpSpPr/>
          <p:nvPr userDrawn="1"/>
        </p:nvGrpSpPr>
        <p:grpSpPr>
          <a:xfrm>
            <a:off x="8887601" y="3847068"/>
            <a:ext cx="3020928" cy="1480408"/>
            <a:chOff x="8022623" y="4053016"/>
            <a:chExt cx="3020928" cy="1480408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8085B07A-10C1-0E42-9162-A3387BA420E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022623" y="4053016"/>
              <a:ext cx="740204" cy="1480408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63D01AB-A846-F546-898B-49F2E9733FD8}"/>
                </a:ext>
              </a:extLst>
            </p:cNvPr>
            <p:cNvSpPr txBox="1"/>
            <p:nvPr userDrawn="1"/>
          </p:nvSpPr>
          <p:spPr>
            <a:xfrm>
              <a:off x="8664018" y="5062603"/>
              <a:ext cx="23795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b-NO" b="1" dirty="0" err="1">
                  <a:solidFill>
                    <a:schemeClr val="bg1"/>
                  </a:solidFill>
                </a:rPr>
                <a:t>NIBIO_no</a:t>
              </a:r>
              <a:endParaRPr lang="nb-NO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CC42175-1452-CF4C-84B2-28C3F9F5A7D0}"/>
                </a:ext>
              </a:extLst>
            </p:cNvPr>
            <p:cNvSpPr txBox="1"/>
            <p:nvPr userDrawn="1"/>
          </p:nvSpPr>
          <p:spPr>
            <a:xfrm>
              <a:off x="8664018" y="4149080"/>
              <a:ext cx="23795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b-NO" b="1" dirty="0" err="1">
                  <a:solidFill>
                    <a:schemeClr val="bg1"/>
                  </a:solidFill>
                </a:rPr>
                <a:t>NIBIO_no</a:t>
              </a:r>
              <a:endParaRPr lang="nb-NO" b="1" dirty="0">
                <a:solidFill>
                  <a:schemeClr val="bg1"/>
                </a:solidFill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413FCE6-61D3-3A4F-A294-813E9EC4A915}"/>
                </a:ext>
              </a:extLst>
            </p:cNvPr>
            <p:cNvSpPr txBox="1"/>
            <p:nvPr userDrawn="1"/>
          </p:nvSpPr>
          <p:spPr>
            <a:xfrm>
              <a:off x="8664018" y="4597604"/>
              <a:ext cx="23795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b-NO" b="1" dirty="0" err="1">
                  <a:solidFill>
                    <a:schemeClr val="bg1"/>
                  </a:solidFill>
                </a:rPr>
                <a:t>NIBIO.no</a:t>
              </a:r>
              <a:endParaRPr lang="nb-NO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88E8BAED-4975-4642-8C71-60A58EB2FDD1}"/>
              </a:ext>
            </a:extLst>
          </p:cNvPr>
          <p:cNvSpPr txBox="1"/>
          <p:nvPr userDrawn="1"/>
        </p:nvSpPr>
        <p:spPr>
          <a:xfrm>
            <a:off x="8941449" y="5519349"/>
            <a:ext cx="33845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3600" b="0" dirty="0" err="1">
                <a:solidFill>
                  <a:schemeClr val="bg2"/>
                </a:solidFill>
              </a:rPr>
              <a:t>www.nibio.no</a:t>
            </a:r>
            <a:endParaRPr lang="nb-NO" sz="3600" b="0" dirty="0">
              <a:solidFill>
                <a:schemeClr val="bg2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3BBAE1-FB8A-7C4B-98C3-5D7D0D44373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2938" y="4217988"/>
            <a:ext cx="7158037" cy="21082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nb-NO" dirty="0"/>
              <a:t>Bilder i presentasjonen er tatt av …  / </a:t>
            </a:r>
            <a:br>
              <a:rPr lang="nb-NO" dirty="0"/>
            </a:br>
            <a:r>
              <a:rPr lang="nb-NO" dirty="0"/>
              <a:t>her kan det legges inn kreditering på bilder, </a:t>
            </a:r>
            <a:br>
              <a:rPr lang="nb-NO" dirty="0"/>
            </a:br>
            <a:r>
              <a:rPr lang="nb-NO" dirty="0"/>
              <a:t>eller annen informasjon</a:t>
            </a:r>
          </a:p>
        </p:txBody>
      </p:sp>
      <p:sp>
        <p:nvSpPr>
          <p:cNvPr id="14" name="Title 9">
            <a:extLst>
              <a:ext uri="{FF2B5EF4-FFF2-40B4-BE49-F238E27FC236}">
                <a16:creationId xmlns:a16="http://schemas.microsoft.com/office/drawing/2014/main" id="{90634AFC-C949-D641-832E-3B2E43420D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7" y="650788"/>
            <a:ext cx="7164388" cy="856736"/>
          </a:xfrm>
        </p:spPr>
        <p:txBody>
          <a:bodyPr anchor="t">
            <a:normAutofit/>
          </a:bodyPr>
          <a:lstStyle>
            <a:lvl1pPr marL="0">
              <a:lnSpc>
                <a:spcPct val="100000"/>
              </a:lnSpc>
              <a:spcBef>
                <a:spcPts val="100"/>
              </a:spcBef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Takk</a:t>
            </a:r>
            <a:r>
              <a:rPr lang="en-GB" dirty="0"/>
              <a:t> for </a:t>
            </a:r>
            <a:r>
              <a:rPr lang="en-GB" dirty="0" err="1"/>
              <a:t>oppmerksomheten</a:t>
            </a:r>
            <a:r>
              <a:rPr lang="en-GB" dirty="0"/>
              <a:t>!</a:t>
            </a:r>
            <a:endParaRPr lang="nb-NO" dirty="0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F0C7B782-8295-7A4D-B015-8AEE3A38A8C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3888" y="1837038"/>
            <a:ext cx="7164387" cy="146633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3200" b="0" i="0">
                <a:solidFill>
                  <a:schemeClr val="bg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</a:t>
            </a:r>
            <a:r>
              <a:rPr lang="nb-NO" dirty="0" err="1"/>
              <a:t>Navnesen</a:t>
            </a:r>
            <a:br>
              <a:rPr lang="nb-NO" dirty="0"/>
            </a:br>
            <a:r>
              <a:rPr lang="nb-NO" dirty="0" err="1"/>
              <a:t>email@nibio.no</a:t>
            </a:r>
            <a:endParaRPr lang="nb-NO" dirty="0"/>
          </a:p>
          <a:p>
            <a:endParaRPr lang="nb-NO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F94346A-B3B7-CC45-A91E-F993E2039A2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74261" y="62629"/>
            <a:ext cx="5563431" cy="3933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8071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70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A: Kun tekst hel bred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97FEE9-271F-FD40-9E12-A6DB1E73A4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520" y="775808"/>
            <a:ext cx="10933593" cy="1317625"/>
          </a:xfrm>
          <a:prstGeom prst="rect">
            <a:avLst/>
          </a:prstGeom>
        </p:spPr>
        <p:txBody>
          <a:bodyPr anchor="t"/>
          <a:lstStyle/>
          <a:p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27B0029-E15C-9747-B721-7DBF321ADD98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EAC2FA-EF68-1349-8ED5-86492F0C3C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232E66A-1CA5-D14C-A3A0-FF4F1C5554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4520" y="2252183"/>
            <a:ext cx="10933593" cy="3336925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997840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A_1: Kun tekst hel bred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97FEE9-271F-FD40-9E12-A6DB1E73A4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521" y="775808"/>
            <a:ext cx="3373918" cy="1317625"/>
          </a:xfrm>
          <a:prstGeom prst="rect">
            <a:avLst/>
          </a:prstGeom>
        </p:spPr>
        <p:txBody>
          <a:bodyPr anchor="t"/>
          <a:lstStyle/>
          <a:p>
            <a:r>
              <a:rPr lang="en-GB" dirty="0" err="1"/>
              <a:t>Tittel</a:t>
            </a:r>
            <a:r>
              <a:rPr lang="en-GB" dirty="0"/>
              <a:t> Georgia 32</a:t>
            </a:r>
            <a:endParaRPr lang="nb-NO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232E66A-1CA5-D14C-A3A0-FF4F1C5554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4521" y="2252183"/>
            <a:ext cx="3373918" cy="3336925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2C78B5E-5123-684C-AA4F-D9CC2BC9939A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B89D24C-8730-2142-A558-7F7EE3EF8C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196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771C9D-240C-C545-8907-C66CCBA91C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2241550"/>
            <a:ext cx="10944224" cy="38512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</p:txBody>
      </p:sp>
      <p:sp>
        <p:nvSpPr>
          <p:cNvPr id="16" name="Title Placeholder 15">
            <a:extLst>
              <a:ext uri="{FF2B5EF4-FFF2-40B4-BE49-F238E27FC236}">
                <a16:creationId xmlns:a16="http://schemas.microsoft.com/office/drawing/2014/main" id="{85E05183-6F84-1641-BED7-4CDF6696D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9" y="765175"/>
            <a:ext cx="10944224" cy="13277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597595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6" r:id="rId2"/>
    <p:sldLayoutId id="2147483677" r:id="rId3"/>
    <p:sldLayoutId id="2147483654" r:id="rId4"/>
    <p:sldLayoutId id="2147483657" r:id="rId5"/>
    <p:sldLayoutId id="2147483692" r:id="rId6"/>
    <p:sldLayoutId id="2147483691" r:id="rId7"/>
    <p:sldLayoutId id="2147483650" r:id="rId8"/>
    <p:sldLayoutId id="2147483674" r:id="rId9"/>
    <p:sldLayoutId id="2147483672" r:id="rId10"/>
    <p:sldLayoutId id="2147483670" r:id="rId11"/>
    <p:sldLayoutId id="2147483673" r:id="rId12"/>
    <p:sldLayoutId id="2147483668" r:id="rId13"/>
    <p:sldLayoutId id="2147483651" r:id="rId14"/>
    <p:sldLayoutId id="2147483658" r:id="rId15"/>
    <p:sldLayoutId id="2147483659" r:id="rId16"/>
    <p:sldLayoutId id="2147483665" r:id="rId17"/>
    <p:sldLayoutId id="2147483671" r:id="rId18"/>
    <p:sldLayoutId id="2147483656" r:id="rId19"/>
    <p:sldLayoutId id="2147483666" r:id="rId20"/>
    <p:sldLayoutId id="2147483667" r:id="rId21"/>
    <p:sldLayoutId id="2147483669" r:id="rId22"/>
    <p:sldLayoutId id="2147483664" r:id="rId23"/>
    <p:sldLayoutId id="2147483655" r:id="rId24"/>
    <p:sldLayoutId id="2147483653" r:id="rId25"/>
    <p:sldLayoutId id="2147483660" r:id="rId26"/>
    <p:sldLayoutId id="2147483661" r:id="rId27"/>
    <p:sldLayoutId id="2147483652" r:id="rId28"/>
    <p:sldLayoutId id="2147483662" r:id="rId29"/>
    <p:sldLayoutId id="2147483663" r:id="rId30"/>
    <p:sldLayoutId id="2147483678" r:id="rId31"/>
    <p:sldLayoutId id="2147483679" r:id="rId32"/>
    <p:sldLayoutId id="2147483680" r:id="rId33"/>
    <p:sldLayoutId id="2147483681" r:id="rId34"/>
    <p:sldLayoutId id="2147483683" r:id="rId35"/>
    <p:sldLayoutId id="2147483682" r:id="rId36"/>
    <p:sldLayoutId id="2147483684" r:id="rId37"/>
    <p:sldLayoutId id="2147483685" r:id="rId38"/>
    <p:sldLayoutId id="2147483686" r:id="rId39"/>
    <p:sldLayoutId id="2147483687" r:id="rId40"/>
    <p:sldLayoutId id="2147483688" r:id="rId41"/>
    <p:sldLayoutId id="2147483689" r:id="rId42"/>
  </p:sldLayoutIdLst>
  <p:txStyles>
    <p:titleStyle>
      <a:lvl1pPr marL="9525" indent="0" algn="l" defTabSz="914400" rtl="0" eaLnBrk="1" latinLnBrk="0" hangingPunct="1">
        <a:lnSpc>
          <a:spcPct val="90000"/>
        </a:lnSpc>
        <a:spcBef>
          <a:spcPct val="0"/>
        </a:spcBef>
        <a:buNone/>
        <a:tabLst/>
        <a:defRPr sz="3200" kern="1200" baseline="0">
          <a:solidFill>
            <a:schemeClr val="tx1"/>
          </a:solidFill>
          <a:latin typeface="Georgia" panose="02040502050405020303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–"/>
        <a:defRPr sz="2000" kern="1200" baseline="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93">
          <p15:clr>
            <a:srgbClr val="F26B43"/>
          </p15:clr>
        </p15:guide>
        <p15:guide id="3" pos="2525">
          <p15:clr>
            <a:srgbClr val="F26B43"/>
          </p15:clr>
        </p15:guide>
        <p15:guide id="4" pos="2774">
          <p15:clr>
            <a:srgbClr val="F26B43"/>
          </p15:clr>
        </p15:guide>
        <p15:guide id="5" pos="4906">
          <p15:clr>
            <a:srgbClr val="F26B43"/>
          </p15:clr>
        </p15:guide>
        <p15:guide id="6" pos="5155">
          <p15:clr>
            <a:srgbClr val="F26B43"/>
          </p15:clr>
        </p15:guide>
        <p15:guide id="7" pos="7287">
          <p15:clr>
            <a:srgbClr val="F26B43"/>
          </p15:clr>
        </p15:guide>
        <p15:guide id="8" orient="horz" pos="482">
          <p15:clr>
            <a:srgbClr val="F26B43"/>
          </p15:clr>
        </p15:guide>
        <p15:guide id="9" orient="horz" pos="3838">
          <p15:clr>
            <a:srgbClr val="F26B43"/>
          </p15:clr>
        </p15:guide>
        <p15:guide id="10" orient="horz" pos="141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s://gitlab.nibio.no/Csilla/rid_database" TargetMode="Externa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3D7D86-A744-5640-B466-2BDBAFECF9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5652" y="-81077"/>
            <a:ext cx="9849394" cy="973183"/>
          </a:xfrm>
        </p:spPr>
        <p:txBody>
          <a:bodyPr>
            <a:normAutofit/>
          </a:bodyPr>
          <a:lstStyle/>
          <a:p>
            <a:pPr algn="ctr"/>
            <a:r>
              <a:rPr lang="hu-HU" sz="3000" dirty="0"/>
              <a:t>RID </a:t>
            </a:r>
            <a:r>
              <a:rPr lang="hu-HU" sz="3000" dirty="0" err="1"/>
              <a:t>Database</a:t>
            </a:r>
            <a:r>
              <a:rPr lang="hu-HU" sz="3000" dirty="0"/>
              <a:t> Status</a:t>
            </a:r>
            <a:endParaRPr lang="en-GB" sz="30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610AC4-5A96-6146-AF3B-D7269DA0BE8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675708" y="1074019"/>
            <a:ext cx="8530045" cy="1194345"/>
          </a:xfrm>
        </p:spPr>
        <p:txBody>
          <a:bodyPr>
            <a:noAutofit/>
          </a:bodyPr>
          <a:lstStyle/>
          <a:p>
            <a:pPr algn="ctr"/>
            <a:r>
              <a:rPr lang="nb-NO" sz="1800" dirty="0">
                <a:solidFill>
                  <a:schemeClr val="bg1">
                    <a:lumMod val="95000"/>
                  </a:schemeClr>
                </a:solidFill>
              </a:rPr>
              <a:t>ICG-EUT</a:t>
            </a:r>
            <a:r>
              <a:rPr lang="hu-HU" sz="1800" dirty="0">
                <a:solidFill>
                  <a:schemeClr val="bg1">
                    <a:lumMod val="95000"/>
                  </a:schemeClr>
                </a:solidFill>
              </a:rPr>
              <a:t> Meeting </a:t>
            </a:r>
          </a:p>
          <a:p>
            <a:pPr algn="ctr">
              <a:spcAft>
                <a:spcPts val="600"/>
              </a:spcAft>
            </a:pPr>
            <a:r>
              <a:rPr lang="hu-HU" sz="1800" dirty="0">
                <a:solidFill>
                  <a:schemeClr val="bg1">
                    <a:lumMod val="95000"/>
                  </a:schemeClr>
                </a:solidFill>
              </a:rPr>
              <a:t>31 </a:t>
            </a:r>
            <a:r>
              <a:rPr lang="hu-HU" sz="1800" dirty="0" err="1">
                <a:solidFill>
                  <a:schemeClr val="bg1">
                    <a:lumMod val="95000"/>
                  </a:schemeClr>
                </a:solidFill>
              </a:rPr>
              <a:t>January</a:t>
            </a:r>
            <a:r>
              <a:rPr lang="hu-HU" sz="1800" dirty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en-GB" sz="1800" dirty="0">
                <a:solidFill>
                  <a:schemeClr val="bg1">
                    <a:lumMod val="95000"/>
                  </a:schemeClr>
                </a:solidFill>
              </a:rPr>
              <a:t>20</a:t>
            </a:r>
            <a:r>
              <a:rPr lang="hu-HU" sz="1800" dirty="0">
                <a:solidFill>
                  <a:schemeClr val="bg1">
                    <a:lumMod val="95000"/>
                  </a:schemeClr>
                </a:solidFill>
              </a:rPr>
              <a:t>24</a:t>
            </a:r>
            <a:r>
              <a:rPr lang="en-GB" sz="1800" dirty="0">
                <a:solidFill>
                  <a:schemeClr val="bg1">
                    <a:lumMod val="95000"/>
                  </a:schemeClr>
                </a:solidFill>
              </a:rPr>
              <a:t>    </a:t>
            </a:r>
          </a:p>
          <a:p>
            <a:pPr algn="ctr"/>
            <a:r>
              <a:rPr lang="en-GB" sz="1800" dirty="0">
                <a:solidFill>
                  <a:schemeClr val="bg1">
                    <a:lumMod val="95000"/>
                  </a:schemeClr>
                </a:solidFill>
              </a:rPr>
              <a:t>Csilla Farkas</a:t>
            </a:r>
            <a:r>
              <a:rPr lang="hu-HU" sz="1800" dirty="0">
                <a:solidFill>
                  <a:schemeClr val="bg1">
                    <a:lumMod val="95000"/>
                  </a:schemeClr>
                </a:solidFill>
              </a:rPr>
              <a:t>, Eva Skarb</a:t>
            </a:r>
            <a:r>
              <a:rPr lang="nb-NO" sz="1800" dirty="0">
                <a:solidFill>
                  <a:schemeClr val="bg1">
                    <a:lumMod val="95000"/>
                  </a:schemeClr>
                </a:solidFill>
              </a:rPr>
              <a:t>øvik</a:t>
            </a:r>
            <a:r>
              <a:rPr lang="hu-HU" sz="1800" dirty="0">
                <a:solidFill>
                  <a:schemeClr val="bg1">
                    <a:lumMod val="95000"/>
                  </a:schemeClr>
                </a:solidFill>
              </a:rPr>
              <a:t> and Anastasija Isidorova</a:t>
            </a:r>
            <a:endParaRPr lang="en-GB" sz="1800" dirty="0">
              <a:solidFill>
                <a:schemeClr val="bg1">
                  <a:lumMod val="95000"/>
                </a:schemeClr>
              </a:solidFill>
            </a:endParaRPr>
          </a:p>
          <a:p>
            <a:pPr algn="ctr"/>
            <a:endParaRPr lang="en-GB" sz="1800" dirty="0">
              <a:solidFill>
                <a:schemeClr val="bg1">
                  <a:lumMod val="9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endParaRPr lang="en-GB" sz="1800" dirty="0">
              <a:solidFill>
                <a:schemeClr val="bg1">
                  <a:lumMod val="95000"/>
                </a:schemeClr>
              </a:solidFill>
            </a:endParaRPr>
          </a:p>
          <a:p>
            <a:pPr algn="ctr"/>
            <a:endParaRPr lang="en-GB" sz="1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C5045BD-5BC2-49D4-9F74-117265E7D53D}"/>
              </a:ext>
            </a:extLst>
          </p:cNvPr>
          <p:cNvSpPr/>
          <p:nvPr/>
        </p:nvSpPr>
        <p:spPr>
          <a:xfrm>
            <a:off x="584791" y="2450277"/>
            <a:ext cx="10033995" cy="40970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en-GB" sz="2000" b="1" dirty="0">
                <a:solidFill>
                  <a:srgbClr val="00574D"/>
                </a:solidFill>
              </a:rPr>
              <a:t>OUTLINE</a:t>
            </a:r>
          </a:p>
          <a:p>
            <a:pPr marL="342900" indent="-342900">
              <a:lnSpc>
                <a:spcPts val="3200"/>
              </a:lnSpc>
              <a:buFont typeface="Wingdings" panose="05000000000000000000" pitchFamily="2" charset="2"/>
              <a:buChar char="Ø"/>
            </a:pPr>
            <a:endParaRPr lang="en-GB" sz="2000" dirty="0">
              <a:solidFill>
                <a:srgbClr val="00574D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rgbClr val="00574D"/>
                </a:solidFill>
              </a:rPr>
              <a:t>RID Database management by NIBIO in 2023-2024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rgbClr val="00574D"/>
                </a:solidFill>
              </a:rPr>
              <a:t>Status of RID reporting for 2022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rgbClr val="00574D"/>
                </a:solidFill>
              </a:rPr>
              <a:t>Results from 2022 word reports – highlights 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rgbClr val="00574D"/>
                </a:solidFill>
              </a:rPr>
              <a:t>Results from 2022 data reports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rgbClr val="00574D"/>
                </a:solidFill>
              </a:rPr>
              <a:t>Corrections of data in the RID database performed in 2023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u-HU" sz="2000" dirty="0">
                <a:solidFill>
                  <a:srgbClr val="00574D"/>
                </a:solidFill>
              </a:rPr>
              <a:t>Data </a:t>
            </a:r>
            <a:r>
              <a:rPr lang="hu-HU" sz="2000" dirty="0" err="1">
                <a:solidFill>
                  <a:srgbClr val="00574D"/>
                </a:solidFill>
              </a:rPr>
              <a:t>requests</a:t>
            </a:r>
            <a:r>
              <a:rPr lang="hu-HU" sz="2000" dirty="0">
                <a:solidFill>
                  <a:srgbClr val="00574D"/>
                </a:solidFill>
              </a:rPr>
              <a:t> </a:t>
            </a:r>
            <a:r>
              <a:rPr lang="hu-HU" sz="2000" dirty="0" err="1">
                <a:solidFill>
                  <a:srgbClr val="00574D"/>
                </a:solidFill>
              </a:rPr>
              <a:t>during</a:t>
            </a:r>
            <a:r>
              <a:rPr lang="hu-HU" sz="2000" dirty="0">
                <a:solidFill>
                  <a:srgbClr val="00574D"/>
                </a:solidFill>
              </a:rPr>
              <a:t> 2023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u-HU" sz="2000" dirty="0">
                <a:solidFill>
                  <a:srgbClr val="00574D"/>
                </a:solidFill>
              </a:rPr>
              <a:t>RID </a:t>
            </a:r>
            <a:r>
              <a:rPr lang="hu-HU" sz="2000" dirty="0" err="1">
                <a:solidFill>
                  <a:srgbClr val="00574D"/>
                </a:solidFill>
              </a:rPr>
              <a:t>database</a:t>
            </a:r>
            <a:r>
              <a:rPr lang="hu-HU" sz="2000" dirty="0">
                <a:solidFill>
                  <a:srgbClr val="00574D"/>
                </a:solidFill>
              </a:rPr>
              <a:t> in NIBIO </a:t>
            </a:r>
            <a:r>
              <a:rPr lang="hu-HU" sz="2000" dirty="0" err="1">
                <a:solidFill>
                  <a:srgbClr val="00574D"/>
                </a:solidFill>
              </a:rPr>
              <a:t>GitLab</a:t>
            </a:r>
            <a:r>
              <a:rPr lang="hu-HU" sz="2000" dirty="0">
                <a:solidFill>
                  <a:srgbClr val="00574D"/>
                </a:solidFill>
              </a:rPr>
              <a:t> </a:t>
            </a:r>
            <a:r>
              <a:rPr lang="hu-HU" sz="2000" dirty="0" err="1">
                <a:solidFill>
                  <a:srgbClr val="00574D"/>
                </a:solidFill>
              </a:rPr>
              <a:t>repository</a:t>
            </a:r>
            <a:r>
              <a:rPr lang="hu-HU" sz="2000" dirty="0">
                <a:solidFill>
                  <a:srgbClr val="00574D"/>
                </a:solidFill>
              </a:rPr>
              <a:t> </a:t>
            </a:r>
            <a:endParaRPr lang="en-GB" sz="2000" dirty="0">
              <a:solidFill>
                <a:srgbClr val="0057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76627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04AC35C-1CC8-50CB-38B5-314583A0E437}"/>
              </a:ext>
            </a:extLst>
          </p:cNvPr>
          <p:cNvSpPr txBox="1"/>
          <p:nvPr/>
        </p:nvSpPr>
        <p:spPr>
          <a:xfrm>
            <a:off x="387626" y="119313"/>
            <a:ext cx="115691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>
                <a:solidFill>
                  <a:srgbClr val="00574D"/>
                </a:solidFill>
              </a:rPr>
              <a:t>Nutrient and sediment loads in reporting year 2022 as reported by the Contracting Parties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FDA6565-6EE6-41DC-3B15-7854353664B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489" t="29512" r="14973" b="8873"/>
          <a:stretch/>
        </p:blipFill>
        <p:spPr>
          <a:xfrm>
            <a:off x="646042" y="685799"/>
            <a:ext cx="11131359" cy="5337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7975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04AC35C-1CC8-50CB-38B5-314583A0E437}"/>
              </a:ext>
            </a:extLst>
          </p:cNvPr>
          <p:cNvSpPr txBox="1"/>
          <p:nvPr/>
        </p:nvSpPr>
        <p:spPr>
          <a:xfrm>
            <a:off x="387626" y="119313"/>
            <a:ext cx="115691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400" b="1" dirty="0" err="1">
                <a:solidFill>
                  <a:srgbClr val="00574D"/>
                </a:solidFill>
              </a:rPr>
              <a:t>Nutrient</a:t>
            </a:r>
            <a:r>
              <a:rPr lang="hu-HU" sz="2400" b="1" dirty="0">
                <a:solidFill>
                  <a:srgbClr val="00574D"/>
                </a:solidFill>
              </a:rPr>
              <a:t> and </a:t>
            </a:r>
            <a:r>
              <a:rPr lang="hu-HU" sz="2400" b="1" dirty="0" err="1">
                <a:solidFill>
                  <a:srgbClr val="00574D"/>
                </a:solidFill>
              </a:rPr>
              <a:t>sediment</a:t>
            </a:r>
            <a:r>
              <a:rPr lang="hu-HU" sz="2400" b="1" dirty="0">
                <a:solidFill>
                  <a:srgbClr val="00574D"/>
                </a:solidFill>
              </a:rPr>
              <a:t> </a:t>
            </a:r>
            <a:r>
              <a:rPr lang="hu-HU" sz="2400" b="1" dirty="0" err="1">
                <a:solidFill>
                  <a:srgbClr val="00574D"/>
                </a:solidFill>
              </a:rPr>
              <a:t>loads</a:t>
            </a:r>
            <a:r>
              <a:rPr lang="hu-HU" sz="2400" b="1" dirty="0">
                <a:solidFill>
                  <a:srgbClr val="00574D"/>
                </a:solidFill>
              </a:rPr>
              <a:t> </a:t>
            </a:r>
            <a:r>
              <a:rPr lang="en-US" sz="2400" b="1" dirty="0">
                <a:solidFill>
                  <a:srgbClr val="00574D"/>
                </a:solidFill>
              </a:rPr>
              <a:t>in reporting year 202</a:t>
            </a:r>
            <a:r>
              <a:rPr lang="hu-HU" sz="2400" b="1" dirty="0">
                <a:solidFill>
                  <a:srgbClr val="00574D"/>
                </a:solidFill>
              </a:rPr>
              <a:t>2</a:t>
            </a:r>
            <a:r>
              <a:rPr lang="en-US" sz="2400" b="1" dirty="0">
                <a:solidFill>
                  <a:srgbClr val="00574D"/>
                </a:solidFill>
              </a:rPr>
              <a:t> as reported by the Contracting Parties</a:t>
            </a:r>
            <a:endParaRPr lang="en-GB" sz="2400" b="1" dirty="0">
              <a:solidFill>
                <a:srgbClr val="00574D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122B0F6-3914-56DC-542A-53EE38F74ED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165" t="25882" r="15135" b="55904"/>
          <a:stretch/>
        </p:blipFill>
        <p:spPr>
          <a:xfrm>
            <a:off x="477079" y="745434"/>
            <a:ext cx="10964438" cy="155050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9D99EE4-F46F-C91F-82E6-A41689024CB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326" t="38851" r="14728" b="14205"/>
          <a:stretch/>
        </p:blipFill>
        <p:spPr>
          <a:xfrm>
            <a:off x="516835" y="2152550"/>
            <a:ext cx="10964438" cy="3880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6294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57DEAB-72AB-7CF8-CC63-925E8FA3EA8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2139" y="1340037"/>
            <a:ext cx="10933593" cy="3336925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Compared to the reference period</a:t>
            </a:r>
          </a:p>
          <a:p>
            <a:r>
              <a:rPr lang="en-GB" dirty="0"/>
              <a:t>Most of the Contracting Parties reported decrease or no changes in loads</a:t>
            </a:r>
          </a:p>
          <a:p>
            <a:r>
              <a:rPr lang="en-GB" dirty="0"/>
              <a:t>Ireland, Norway and UK reported increase in loads for some specific cases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F57A64E-D1C7-36A8-5889-73727D0008FB}"/>
              </a:ext>
            </a:extLst>
          </p:cNvPr>
          <p:cNvSpPr txBox="1"/>
          <p:nvPr/>
        </p:nvSpPr>
        <p:spPr>
          <a:xfrm>
            <a:off x="208723" y="109374"/>
            <a:ext cx="11688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00574D"/>
                </a:solidFill>
              </a:rPr>
              <a:t>Nutrient and sediment loads in reporting year 2022 as reported by the Contracting Parties</a:t>
            </a:r>
          </a:p>
        </p:txBody>
      </p:sp>
    </p:spTree>
    <p:extLst>
      <p:ext uri="{BB962C8B-B14F-4D97-AF65-F5344CB8AC3E}">
        <p14:creationId xmlns:p14="http://schemas.microsoft.com/office/powerpoint/2010/main" val="34942629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A4F01BB-CDA1-BBDF-620E-3FCA0039927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304" t="32163" r="15417" b="25480"/>
          <a:stretch/>
        </p:blipFill>
        <p:spPr>
          <a:xfrm>
            <a:off x="68980" y="917783"/>
            <a:ext cx="12054040" cy="436983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46E4151-B2C0-C1CE-C9E2-8819305740BC}"/>
              </a:ext>
            </a:extLst>
          </p:cNvPr>
          <p:cNvSpPr txBox="1"/>
          <p:nvPr/>
        </p:nvSpPr>
        <p:spPr>
          <a:xfrm>
            <a:off x="208723" y="109374"/>
            <a:ext cx="11688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>
                <a:solidFill>
                  <a:srgbClr val="00574D"/>
                </a:solidFill>
              </a:rPr>
              <a:t>Heavy metal loads in reporting year 2022 as reported by the Contracting Parties</a:t>
            </a:r>
          </a:p>
        </p:txBody>
      </p:sp>
    </p:spTree>
    <p:extLst>
      <p:ext uri="{BB962C8B-B14F-4D97-AF65-F5344CB8AC3E}">
        <p14:creationId xmlns:p14="http://schemas.microsoft.com/office/powerpoint/2010/main" val="12000677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A4F01BB-CDA1-BBDF-620E-3FCA0039927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304" t="32163" r="15417" b="59075"/>
          <a:stretch/>
        </p:blipFill>
        <p:spPr>
          <a:xfrm>
            <a:off x="137960" y="785704"/>
            <a:ext cx="12054040" cy="90394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46E4151-B2C0-C1CE-C9E2-8819305740BC}"/>
              </a:ext>
            </a:extLst>
          </p:cNvPr>
          <p:cNvSpPr txBox="1"/>
          <p:nvPr/>
        </p:nvSpPr>
        <p:spPr>
          <a:xfrm>
            <a:off x="208723" y="109374"/>
            <a:ext cx="11688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>
                <a:solidFill>
                  <a:srgbClr val="00574D"/>
                </a:solidFill>
              </a:rPr>
              <a:t>Heavy metal loads in reporting year 2022 as reported by the Contracting Parties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26F0387-0967-383A-4FF8-0289927ED96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250" t="45321" r="16250" b="9617"/>
          <a:stretch/>
        </p:blipFill>
        <p:spPr>
          <a:xfrm>
            <a:off x="126518" y="1689652"/>
            <a:ext cx="11840195" cy="4313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573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346172-3C5E-8918-1CEA-B971B2C77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15203" y="1059877"/>
            <a:ext cx="10933593" cy="3336925"/>
          </a:xfrm>
        </p:spPr>
        <p:txBody>
          <a:bodyPr/>
          <a:lstStyle/>
          <a:p>
            <a:r>
              <a:rPr lang="en-GB" dirty="0"/>
              <a:t>Riverine inputs of nutrients and sediments to OSPAR maritime areas by countries</a:t>
            </a:r>
          </a:p>
          <a:p>
            <a:r>
              <a:rPr lang="en-GB" dirty="0"/>
              <a:t>Riverine inputs of heavy metals to OSPAR maritime areas by countries</a:t>
            </a:r>
          </a:p>
          <a:p>
            <a:r>
              <a:rPr lang="en-GB" dirty="0"/>
              <a:t>Direct inputs of nutrients and sediments to OSPAR maritime areas by countries</a:t>
            </a:r>
          </a:p>
          <a:p>
            <a:r>
              <a:rPr lang="en-GB" dirty="0"/>
              <a:t>Direct inputs of heavy metals to OSPAR maritime areas by countries</a:t>
            </a:r>
          </a:p>
          <a:p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BFD8EF2-B5B8-2032-86F3-C2AC1852877F}"/>
              </a:ext>
            </a:extLst>
          </p:cNvPr>
          <p:cNvSpPr txBox="1"/>
          <p:nvPr/>
        </p:nvSpPr>
        <p:spPr>
          <a:xfrm>
            <a:off x="208723" y="234768"/>
            <a:ext cx="11688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00574D"/>
                </a:solidFill>
              </a:rPr>
              <a:t>Graphs included in the RID report </a:t>
            </a:r>
          </a:p>
        </p:txBody>
      </p:sp>
    </p:spTree>
    <p:extLst>
      <p:ext uri="{BB962C8B-B14F-4D97-AF65-F5344CB8AC3E}">
        <p14:creationId xmlns:p14="http://schemas.microsoft.com/office/powerpoint/2010/main" val="41360387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DDA6356-DA21-2B2A-3E2B-C4B9294A24E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609"/>
          <a:stretch/>
        </p:blipFill>
        <p:spPr bwMode="auto">
          <a:xfrm>
            <a:off x="120594" y="1187151"/>
            <a:ext cx="7777312" cy="4288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4EF89D1-7904-D059-8B95-0803A26512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00" r="50226"/>
          <a:stretch/>
        </p:blipFill>
        <p:spPr bwMode="auto">
          <a:xfrm>
            <a:off x="8040482" y="1187151"/>
            <a:ext cx="3900497" cy="210289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7A7A93E-2970-B5E2-B7E8-E5E32C593552}"/>
              </a:ext>
            </a:extLst>
          </p:cNvPr>
          <p:cNvSpPr txBox="1"/>
          <p:nvPr/>
        </p:nvSpPr>
        <p:spPr>
          <a:xfrm>
            <a:off x="208723" y="109374"/>
            <a:ext cx="11688416" cy="858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Riverine inputs (ktons per annum) of nutrients and sediments from Sweden to maritime areas. </a:t>
            </a: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lang="nb-NO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15000"/>
              </a:lnSpc>
              <a:spcAft>
                <a:spcPts val="600"/>
              </a:spcAft>
            </a:pP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nb-NO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7930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7E7F613-86F6-02A8-8D15-BEA31ADD541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781"/>
          <a:stretch/>
        </p:blipFill>
        <p:spPr bwMode="auto">
          <a:xfrm>
            <a:off x="219205" y="1331259"/>
            <a:ext cx="7367646" cy="412002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CDA1CD2-0924-8C6D-FC11-0D3E7CAFA78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56" t="67216"/>
          <a:stretch/>
        </p:blipFill>
        <p:spPr bwMode="auto">
          <a:xfrm>
            <a:off x="7968254" y="3429000"/>
            <a:ext cx="3611715" cy="202228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8D5F430-00C3-AD68-7CD8-BE2FA216FC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1" t="67216" r="49911"/>
          <a:stretch/>
        </p:blipFill>
        <p:spPr bwMode="auto">
          <a:xfrm>
            <a:off x="7968254" y="1249836"/>
            <a:ext cx="3693286" cy="202228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BD98396-C4ED-CA6F-5D0B-05A41AFD6D26}"/>
              </a:ext>
            </a:extLst>
          </p:cNvPr>
          <p:cNvSpPr txBox="1"/>
          <p:nvPr/>
        </p:nvSpPr>
        <p:spPr>
          <a:xfrm>
            <a:off x="208723" y="109374"/>
            <a:ext cx="11688416" cy="858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Riverine inputs (ktons per annum) of nutrients and sediments from </a:t>
            </a:r>
            <a:r>
              <a:rPr lang="hu-HU" sz="2200" b="1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Portugal</a:t>
            </a:r>
            <a:r>
              <a:rPr lang="en-US" sz="2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to maritime areas. </a:t>
            </a: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lang="nb-NO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15000"/>
              </a:lnSpc>
              <a:spcAft>
                <a:spcPts val="600"/>
              </a:spcAft>
            </a:pP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nb-NO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13721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1D32511-388D-556A-7FC1-5BF3B37684B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988"/>
          <a:stretch/>
        </p:blipFill>
        <p:spPr bwMode="auto">
          <a:xfrm>
            <a:off x="680458" y="1014044"/>
            <a:ext cx="6999466" cy="435581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39A32E6-BFDA-262C-9612-D57BA8BE8ED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88" r="49625"/>
          <a:stretch/>
        </p:blipFill>
        <p:spPr bwMode="auto">
          <a:xfrm>
            <a:off x="7985562" y="1014044"/>
            <a:ext cx="3525980" cy="435581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7F286BC-DEC4-482D-4D22-30617FDB6946}"/>
              </a:ext>
            </a:extLst>
          </p:cNvPr>
          <p:cNvSpPr txBox="1"/>
          <p:nvPr/>
        </p:nvSpPr>
        <p:spPr>
          <a:xfrm>
            <a:off x="208723" y="109374"/>
            <a:ext cx="11688416" cy="858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2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Direct discharges (tons per annum) of five metals</a:t>
            </a:r>
            <a:r>
              <a:rPr lang="hu-HU" sz="2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and</a:t>
            </a:r>
            <a:r>
              <a:rPr lang="en-GB" sz="2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PCBs from the UK to maritime areas.</a:t>
            </a: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lang="nb-NO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15000"/>
              </a:lnSpc>
              <a:spcAft>
                <a:spcPts val="600"/>
              </a:spcAft>
            </a:pP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nb-NO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2504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E007036-1498-CCDC-B78C-6F660840482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27"/>
          <a:stretch/>
        </p:blipFill>
        <p:spPr bwMode="auto">
          <a:xfrm>
            <a:off x="246100" y="1006903"/>
            <a:ext cx="7272586" cy="402229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80D272E-1D5E-4575-F246-D28FE60988E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375" r="50000"/>
          <a:stretch/>
        </p:blipFill>
        <p:spPr bwMode="auto">
          <a:xfrm>
            <a:off x="7875063" y="967814"/>
            <a:ext cx="3872211" cy="206799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3535E14-378E-445F-8423-4E21B2914B13}"/>
              </a:ext>
            </a:extLst>
          </p:cNvPr>
          <p:cNvSpPr txBox="1"/>
          <p:nvPr/>
        </p:nvSpPr>
        <p:spPr>
          <a:xfrm>
            <a:off x="208723" y="109374"/>
            <a:ext cx="11688416" cy="858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2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Direct discharges (tons per annum) of five metals</a:t>
            </a:r>
            <a:r>
              <a:rPr lang="hu-HU" sz="2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GB" sz="2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from </a:t>
            </a:r>
            <a:r>
              <a:rPr lang="hu-HU" sz="2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Norway </a:t>
            </a:r>
            <a:r>
              <a:rPr lang="en-GB" sz="2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to maritime areas.</a:t>
            </a: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lang="nb-NO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15000"/>
              </a:lnSpc>
              <a:spcAft>
                <a:spcPts val="600"/>
              </a:spcAft>
            </a:pP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nb-NO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45085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7F3B85A-A0BA-421E-B6BE-8C8A68477ACD}"/>
              </a:ext>
            </a:extLst>
          </p:cNvPr>
          <p:cNvSpPr/>
          <p:nvPr/>
        </p:nvSpPr>
        <p:spPr>
          <a:xfrm>
            <a:off x="1016380" y="869762"/>
            <a:ext cx="9216814" cy="5122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000" b="1" dirty="0">
                <a:solidFill>
                  <a:srgbClr val="00574D"/>
                </a:solidFill>
              </a:rPr>
              <a:t>Sending data call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000" b="1" dirty="0">
                <a:solidFill>
                  <a:srgbClr val="00574D"/>
                </a:solidFill>
              </a:rPr>
              <a:t>Managing data import and export for validation</a:t>
            </a:r>
            <a:endParaRPr lang="hu-HU" sz="2000" b="1" dirty="0">
              <a:solidFill>
                <a:srgbClr val="00574D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u-HU" sz="2000" b="1" dirty="0">
                <a:solidFill>
                  <a:srgbClr val="00574D"/>
                </a:solidFill>
              </a:rPr>
              <a:t>RID </a:t>
            </a:r>
            <a:r>
              <a:rPr lang="hu-HU" sz="2000" b="1" dirty="0" err="1">
                <a:solidFill>
                  <a:srgbClr val="00574D"/>
                </a:solidFill>
              </a:rPr>
              <a:t>data</a:t>
            </a:r>
            <a:r>
              <a:rPr lang="hu-HU" sz="2000" b="1" dirty="0">
                <a:solidFill>
                  <a:srgbClr val="00574D"/>
                </a:solidFill>
              </a:rPr>
              <a:t> </a:t>
            </a:r>
            <a:r>
              <a:rPr lang="hu-HU" sz="2000" b="1" dirty="0" err="1">
                <a:solidFill>
                  <a:srgbClr val="00574D"/>
                </a:solidFill>
              </a:rPr>
              <a:t>report</a:t>
            </a:r>
            <a:endParaRPr lang="en-GB" sz="2000" b="1" dirty="0">
              <a:solidFill>
                <a:srgbClr val="00574D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rgbClr val="00574D"/>
                </a:solidFill>
              </a:rPr>
              <a:t>NIBIO manages in addition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9AB4B2"/>
                </a:solidFill>
              </a:rPr>
              <a:t>Historical data re-submissions (issues, import, export)</a:t>
            </a:r>
            <a:r>
              <a:rPr lang="hu-HU" sz="2000" dirty="0">
                <a:solidFill>
                  <a:srgbClr val="9AB4B2"/>
                </a:solidFill>
              </a:rPr>
              <a:t> </a:t>
            </a:r>
            <a:endParaRPr lang="en-GB" sz="2000" dirty="0">
              <a:solidFill>
                <a:srgbClr val="9AB4B2"/>
              </a:solidFill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574D"/>
                </a:solidFill>
              </a:rPr>
              <a:t>Data corrections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574D"/>
                </a:solidFill>
              </a:rPr>
              <a:t>Quality check using graphs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574D"/>
                </a:solidFill>
              </a:rPr>
              <a:t>Assist</a:t>
            </a:r>
            <a:r>
              <a:rPr lang="hu-HU" sz="2000" dirty="0">
                <a:solidFill>
                  <a:srgbClr val="00574D"/>
                </a:solidFill>
              </a:rPr>
              <a:t>s</a:t>
            </a:r>
            <a:r>
              <a:rPr lang="en-GB" sz="2000" dirty="0">
                <a:solidFill>
                  <a:srgbClr val="00574D"/>
                </a:solidFill>
              </a:rPr>
              <a:t> </a:t>
            </a:r>
            <a:r>
              <a:rPr lang="hu-HU" sz="2000" dirty="0">
                <a:solidFill>
                  <a:srgbClr val="00574D"/>
                </a:solidFill>
              </a:rPr>
              <a:t>in</a:t>
            </a:r>
            <a:r>
              <a:rPr lang="en-GB" sz="2000" dirty="0">
                <a:solidFill>
                  <a:srgbClr val="00574D"/>
                </a:solidFill>
              </a:rPr>
              <a:t> the QSR-work 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2000" dirty="0">
                <a:solidFill>
                  <a:srgbClr val="9AB4B2"/>
                </a:solidFill>
              </a:rPr>
              <a:t>S</a:t>
            </a:r>
            <a:r>
              <a:rPr lang="en-GB" sz="2000" dirty="0">
                <a:solidFill>
                  <a:srgbClr val="9AB4B2"/>
                </a:solidFill>
              </a:rPr>
              <a:t>tructural changes in the RID database when needed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9AB4B2"/>
                </a:solidFill>
              </a:rPr>
              <a:t>Overviewing the reporting scheme and coming up with suggestions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574D"/>
                </a:solidFill>
              </a:rPr>
              <a:t>Providing data and information about the database up to request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2AD14C-130E-4374-9E6E-0F8E208A5805}"/>
              </a:ext>
            </a:extLst>
          </p:cNvPr>
          <p:cNvSpPr txBox="1"/>
          <p:nvPr/>
        </p:nvSpPr>
        <p:spPr>
          <a:xfrm>
            <a:off x="1415726" y="179293"/>
            <a:ext cx="8418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00574D"/>
                </a:solidFill>
              </a:rPr>
              <a:t>RID database management by NIBIO</a:t>
            </a:r>
            <a:r>
              <a:rPr lang="hu-HU" sz="2400" b="1" dirty="0">
                <a:solidFill>
                  <a:srgbClr val="00574D"/>
                </a:solidFill>
              </a:rPr>
              <a:t> in 2023-2024</a:t>
            </a:r>
            <a:endParaRPr lang="en-GB" sz="2400" b="1" dirty="0">
              <a:solidFill>
                <a:srgbClr val="0057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2731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12E19A-6005-C47D-F53E-4B7926B2863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7624" y="483018"/>
            <a:ext cx="11610489" cy="5520217"/>
          </a:xfrm>
        </p:spPr>
        <p:txBody>
          <a:bodyPr>
            <a:normAutofit/>
          </a:bodyPr>
          <a:lstStyle/>
          <a:p>
            <a:pPr marL="0" marR="0" indent="0" algn="l" rtl="0">
              <a:buNone/>
            </a:pPr>
            <a:r>
              <a:rPr lang="en-US" sz="2200" b="1" i="0" u="none" strike="noStrike" kern="1600" baseline="0" dirty="0">
                <a:latin typeface="Calibri" panose="020F0502020204030204" pitchFamily="34" charset="0"/>
              </a:rPr>
              <a:t>Annex 2.	Annual Overview Tables for the reporting year 2022 (AA Tables) </a:t>
            </a:r>
          </a:p>
          <a:p>
            <a:pPr marR="0" algn="just" rtl="0"/>
            <a:endParaRPr lang="en-GB" sz="1800" b="0" i="0" u="none" strike="noStrike" baseline="0" dirty="0">
              <a:latin typeface="Times New Roman" panose="02020603050405020304" pitchFamily="18" charset="0"/>
            </a:endParaRPr>
          </a:p>
          <a:p>
            <a:pPr marL="0" marR="0" indent="0" algn="just" rtl="0">
              <a:spcAft>
                <a:spcPts val="1200"/>
              </a:spcAft>
              <a:buNone/>
            </a:pPr>
            <a:r>
              <a:rPr lang="en-US" sz="1800" b="0" i="0" u="none" strike="noStrike" baseline="0" dirty="0">
                <a:latin typeface="Times New Roman" panose="02020603050405020304" pitchFamily="18" charset="0"/>
              </a:rPr>
              <a:t>AA Table 1a 	Information Received on Inputs to the Maritime Area of the OSPAR Convention in 2022</a:t>
            </a:r>
          </a:p>
          <a:p>
            <a:pPr marL="0" marR="0" indent="0" algn="just" rtl="0">
              <a:spcAft>
                <a:spcPts val="1200"/>
              </a:spcAft>
              <a:buNone/>
            </a:pPr>
            <a:r>
              <a:rPr lang="en-US" sz="1800" b="0" i="0" u="none" strike="noStrike" baseline="0" dirty="0">
                <a:latin typeface="Times New Roman" panose="02020603050405020304" pitchFamily="18" charset="0"/>
              </a:rPr>
              <a:t>AA Table 1b	Determinands Reported by Contracting Parties in 2022</a:t>
            </a:r>
          </a:p>
          <a:p>
            <a:pPr marL="0" marR="0" indent="0" algn="just" rtl="0">
              <a:spcAft>
                <a:spcPts val="1200"/>
              </a:spcAft>
              <a:buNone/>
            </a:pPr>
            <a:r>
              <a:rPr lang="en-US" sz="1800" b="0" i="0" u="none" strike="noStrike" baseline="0" dirty="0">
                <a:latin typeface="Times New Roman" panose="02020603050405020304" pitchFamily="18" charset="0"/>
              </a:rPr>
              <a:t>AA Table 2	Direct Discharges to the Maritime Area of the OSPAR Convention in 2022 by Country</a:t>
            </a:r>
          </a:p>
          <a:p>
            <a:pPr marL="0" marR="0" indent="0" algn="just" rtl="0">
              <a:spcAft>
                <a:spcPts val="1200"/>
              </a:spcAft>
              <a:buNone/>
            </a:pPr>
            <a:r>
              <a:rPr lang="en-US" sz="1800" b="0" i="0" u="none" strike="noStrike" baseline="0" dirty="0">
                <a:latin typeface="Times New Roman" panose="02020603050405020304" pitchFamily="18" charset="0"/>
              </a:rPr>
              <a:t>AA Table 3	Riverine Inputs to the Maritime Area of the OSPAR Convention in 2022 by Country</a:t>
            </a:r>
          </a:p>
          <a:p>
            <a:pPr marL="0" marR="0" indent="0" algn="just" rtl="0">
              <a:spcAft>
                <a:spcPts val="1200"/>
              </a:spcAft>
              <a:buNone/>
            </a:pPr>
            <a:r>
              <a:rPr lang="en-US" sz="1800" b="0" i="0" u="none" strike="noStrike" baseline="0" dirty="0">
                <a:latin typeface="Times New Roman" panose="02020603050405020304" pitchFamily="18" charset="0"/>
              </a:rPr>
              <a:t>AA Table 4a	Sum of Direct </a:t>
            </a:r>
            <a:r>
              <a:rPr lang="hu-HU" sz="1800" b="0" i="0" u="none" strike="noStrike" baseline="0" dirty="0">
                <a:latin typeface="Times New Roman" panose="02020603050405020304" pitchFamily="18" charset="0"/>
              </a:rPr>
              <a:t>a</a:t>
            </a:r>
            <a:r>
              <a:rPr lang="en-US" sz="1800" b="0" i="0" u="none" strike="noStrike" baseline="0" dirty="0" err="1">
                <a:latin typeface="Times New Roman" panose="02020603050405020304" pitchFamily="18" charset="0"/>
              </a:rPr>
              <a:t>nd</a:t>
            </a:r>
            <a:r>
              <a:rPr lang="en-US" sz="1800" b="0" i="0" u="none" strike="noStrike" baseline="0" dirty="0">
                <a:latin typeface="Times New Roman" panose="02020603050405020304" pitchFamily="18" charset="0"/>
              </a:rPr>
              <a:t> Riverine Inputs to the Maritime Area of the</a:t>
            </a:r>
            <a:r>
              <a:rPr lang="hu-HU" sz="1800" b="0" i="0" u="none" strike="noStrike" baseline="0" dirty="0">
                <a:latin typeface="Times New Roman" panose="02020603050405020304" pitchFamily="18" charset="0"/>
              </a:rPr>
              <a:t> </a:t>
            </a:r>
            <a:r>
              <a:rPr lang="en-US" sz="1800" b="0" i="0" u="none" strike="noStrike" baseline="0" dirty="0">
                <a:latin typeface="Times New Roman" panose="02020603050405020304" pitchFamily="18" charset="0"/>
              </a:rPr>
              <a:t>OSPAR Convention in 2022 by Country</a:t>
            </a:r>
          </a:p>
          <a:p>
            <a:pPr marL="0" marR="0" indent="0" algn="just" rtl="0">
              <a:spcAft>
                <a:spcPts val="1200"/>
              </a:spcAft>
              <a:buNone/>
            </a:pPr>
            <a:r>
              <a:rPr lang="en-US" sz="1800" b="0" i="0" u="none" strike="noStrike" baseline="0" dirty="0">
                <a:latin typeface="Times New Roman" panose="02020603050405020304" pitchFamily="18" charset="0"/>
              </a:rPr>
              <a:t>AA Table 4b	Sum of Direct and Riverine Inputs to the Maritime Area of the OSPAR Convention in 2022 by Sea Area</a:t>
            </a:r>
          </a:p>
          <a:p>
            <a:pPr marR="0" algn="l" rtl="0"/>
            <a:endParaRPr lang="en-GB" sz="1800" b="0" i="0" u="none" strike="noStrike" baseline="0" dirty="0">
              <a:latin typeface="Times New Roman" panose="02020603050405020304" pitchFamily="18" charset="0"/>
            </a:endParaRPr>
          </a:p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154028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AACF86D-35E1-4F5C-39AB-01FBD7273A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1" y="576470"/>
            <a:ext cx="11101930" cy="605293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966055C-21A3-85E2-A614-04CEC017D2D9}"/>
              </a:ext>
            </a:extLst>
          </p:cNvPr>
          <p:cNvSpPr txBox="1"/>
          <p:nvPr/>
        </p:nvSpPr>
        <p:spPr>
          <a:xfrm>
            <a:off x="-29817" y="97158"/>
            <a:ext cx="120561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rtl="0"/>
            <a:r>
              <a:rPr lang="en-US" sz="1800" b="1" i="0" u="none" strike="noStrike" baseline="0" dirty="0">
                <a:latin typeface="Times New Roman" panose="02020603050405020304" pitchFamily="18" charset="0"/>
              </a:rPr>
              <a:t>Sum of Direct and Riverine Inputs to the Maritime area of the OSPAR Convention in 2022 by Sea Area</a:t>
            </a:r>
          </a:p>
        </p:txBody>
      </p:sp>
    </p:spTree>
    <p:extLst>
      <p:ext uri="{BB962C8B-B14F-4D97-AF65-F5344CB8AC3E}">
        <p14:creationId xmlns:p14="http://schemas.microsoft.com/office/powerpoint/2010/main" val="16033142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AFE636A-2584-D72C-559B-6E8D087BF31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261" t="28156" r="17744" b="7970"/>
          <a:stretch/>
        </p:blipFill>
        <p:spPr>
          <a:xfrm>
            <a:off x="1113180" y="725557"/>
            <a:ext cx="9734369" cy="52578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D360522-A113-12F4-2361-DA30672D5072}"/>
              </a:ext>
            </a:extLst>
          </p:cNvPr>
          <p:cNvSpPr txBox="1"/>
          <p:nvPr/>
        </p:nvSpPr>
        <p:spPr>
          <a:xfrm>
            <a:off x="208723" y="109374"/>
            <a:ext cx="11688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00574D"/>
                </a:solidFill>
              </a:rPr>
              <a:t>Corrections performed in RID database in 2023</a:t>
            </a:r>
          </a:p>
        </p:txBody>
      </p:sp>
    </p:spTree>
    <p:extLst>
      <p:ext uri="{BB962C8B-B14F-4D97-AF65-F5344CB8AC3E}">
        <p14:creationId xmlns:p14="http://schemas.microsoft.com/office/powerpoint/2010/main" val="40496998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C0C992F-1141-54C5-5530-28ACE00EBE9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772" t="35839" r="17256" b="5258"/>
          <a:stretch/>
        </p:blipFill>
        <p:spPr>
          <a:xfrm>
            <a:off x="884582" y="944217"/>
            <a:ext cx="10129778" cy="496956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8203BA4-6D24-6B18-E735-972CF1122A1B}"/>
              </a:ext>
            </a:extLst>
          </p:cNvPr>
          <p:cNvSpPr txBox="1"/>
          <p:nvPr/>
        </p:nvSpPr>
        <p:spPr>
          <a:xfrm>
            <a:off x="208723" y="109374"/>
            <a:ext cx="11688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00574D"/>
                </a:solidFill>
              </a:rPr>
              <a:t>Data requests in 2023</a:t>
            </a:r>
          </a:p>
        </p:txBody>
      </p:sp>
    </p:spTree>
    <p:extLst>
      <p:ext uri="{BB962C8B-B14F-4D97-AF65-F5344CB8AC3E}">
        <p14:creationId xmlns:p14="http://schemas.microsoft.com/office/powerpoint/2010/main" val="30969114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7A780A-693E-C7E9-2714-CB5CFF6D0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B551CA-78B2-ACDD-FA91-801816C9ACE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b-NO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B01A95-531B-D03B-B8BD-A895F4EA6BF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27" b="-2427"/>
          <a:stretch/>
        </p:blipFill>
        <p:spPr>
          <a:xfrm>
            <a:off x="0" y="158750"/>
            <a:ext cx="12192000" cy="654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0830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E02FAA-796B-6684-09BC-29ED4BF9A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6F8CEE-AF86-B2C2-FBF6-E051DE067F9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b-NO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C97CF26-C2CB-C717-F2CA-CDDDF4FBA1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799" t="44529" r="14158"/>
          <a:stretch/>
        </p:blipFill>
        <p:spPr>
          <a:xfrm>
            <a:off x="477077" y="0"/>
            <a:ext cx="10727280" cy="5499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6446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F4681B-0040-0E9D-D45D-F71F69AF0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73" y="288792"/>
            <a:ext cx="10933593" cy="1317625"/>
          </a:xfrm>
        </p:spPr>
        <p:txBody>
          <a:bodyPr>
            <a:normAutofit fontScale="90000"/>
          </a:bodyPr>
          <a:lstStyle/>
          <a:p>
            <a:pPr algn="ctr"/>
            <a:r>
              <a:rPr lang="en-GB" dirty="0"/>
              <a:t>The most recent version of the database is stored on GitLab:</a:t>
            </a:r>
            <a:br>
              <a:rPr lang="en-GB" dirty="0"/>
            </a:br>
            <a:br>
              <a:rPr lang="en-GB" dirty="0"/>
            </a:br>
            <a:r>
              <a:rPr lang="en-GB" sz="2000" dirty="0">
                <a:hlinkClick r:id="rId2"/>
              </a:rPr>
              <a:t>https://gitlab.nibio.no/Csilla/rid_database</a:t>
            </a:r>
            <a:br>
              <a:rPr lang="en-GB" sz="2000" dirty="0"/>
            </a:b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8296749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2834BB-95AE-F27A-FA96-0770B76FF6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741B41-6A17-3336-7469-B691A7DBAC4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B650B65-CD58-3A9A-67C4-501A62E5CE5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277" t="20624" r="7880" b="3451"/>
          <a:stretch/>
        </p:blipFill>
        <p:spPr>
          <a:xfrm>
            <a:off x="0" y="90008"/>
            <a:ext cx="12125998" cy="5803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6691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94701F5-CB0F-0DE8-54C6-323B3B35DFF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118" t="22582" r="54089" b="14196"/>
          <a:stretch/>
        </p:blipFill>
        <p:spPr>
          <a:xfrm>
            <a:off x="2076598" y="49695"/>
            <a:ext cx="7205474" cy="6042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2215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77B0CDB-F802-4183-0F5D-69BE412C4408}"/>
              </a:ext>
            </a:extLst>
          </p:cNvPr>
          <p:cNvSpPr txBox="1"/>
          <p:nvPr/>
        </p:nvSpPr>
        <p:spPr>
          <a:xfrm>
            <a:off x="311365" y="85892"/>
            <a:ext cx="11300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spc="100">
                <a:solidFill>
                  <a:srgbClr val="00574D"/>
                </a:solidFill>
              </a:rPr>
              <a:t>2022 RID information submitted by Contracting Parties by January 30, 2024 </a:t>
            </a:r>
            <a:endParaRPr lang="en-GB" sz="2400" b="1">
              <a:solidFill>
                <a:srgbClr val="00574D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B5E561B-FFCD-2723-F400-BF30FCA17FE1}"/>
              </a:ext>
            </a:extLst>
          </p:cNvPr>
          <p:cNvSpPr txBox="1"/>
          <p:nvPr/>
        </p:nvSpPr>
        <p:spPr>
          <a:xfrm>
            <a:off x="4239641" y="6151880"/>
            <a:ext cx="3444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</a:rPr>
              <a:t>dark green: submitted</a:t>
            </a:r>
            <a:br>
              <a:rPr lang="en-GB" sz="1600" dirty="0">
                <a:solidFill>
                  <a:schemeClr val="bg1"/>
                </a:solidFill>
              </a:rPr>
            </a:br>
            <a:r>
              <a:rPr lang="en-GB" sz="1600" dirty="0">
                <a:solidFill>
                  <a:schemeClr val="bg1"/>
                </a:solidFill>
              </a:rPr>
              <a:t>light green: being processed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7E683FF-7A89-2DDC-EC36-DD4D211B2E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063" y="636104"/>
            <a:ext cx="8355168" cy="5338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9334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tel 1">
            <a:extLst>
              <a:ext uri="{FF2B5EF4-FFF2-40B4-BE49-F238E27FC236}">
                <a16:creationId xmlns:a16="http://schemas.microsoft.com/office/drawing/2014/main" id="{F904A50F-AE16-4211-AAA1-8DA7BED15D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9508" y="63596"/>
            <a:ext cx="8832981" cy="832643"/>
          </a:xfrm>
        </p:spPr>
        <p:txBody>
          <a:bodyPr>
            <a:noAutofit/>
          </a:bodyPr>
          <a:lstStyle/>
          <a:p>
            <a:pPr algn="ctr"/>
            <a:r>
              <a:rPr lang="en-GB" sz="2400" b="1" spc="100" dirty="0">
                <a:solidFill>
                  <a:srgbClr val="00574D"/>
                </a:solidFill>
                <a:latin typeface="+mn-lt"/>
                <a:ea typeface="+mn-ea"/>
                <a:cs typeface="+mn-cs"/>
              </a:rPr>
              <a:t>Overview of information for 202</a:t>
            </a:r>
            <a:r>
              <a:rPr lang="hu-HU" sz="2400" b="1" spc="100" dirty="0">
                <a:solidFill>
                  <a:srgbClr val="00574D"/>
                </a:solidFill>
                <a:latin typeface="+mn-lt"/>
                <a:ea typeface="+mn-ea"/>
                <a:cs typeface="+mn-cs"/>
              </a:rPr>
              <a:t>2</a:t>
            </a:r>
            <a:r>
              <a:rPr lang="en-GB" sz="2400" b="1" spc="100" dirty="0">
                <a:solidFill>
                  <a:srgbClr val="00574D"/>
                </a:solidFill>
                <a:latin typeface="+mn-lt"/>
                <a:ea typeface="+mn-ea"/>
                <a:cs typeface="+mn-cs"/>
              </a:rPr>
              <a:t> on inputs to the OSPAR Maritime Areas reported by Contracting Parties </a:t>
            </a:r>
            <a:br>
              <a:rPr lang="en-GB" sz="2400" b="1" spc="133" dirty="0">
                <a:solidFill>
                  <a:srgbClr val="197960"/>
                </a:solidFill>
              </a:rPr>
            </a:br>
            <a:endParaRPr lang="en-GB" sz="2400" b="1" spc="133" dirty="0">
              <a:solidFill>
                <a:srgbClr val="197960"/>
              </a:solidFill>
            </a:endParaRPr>
          </a:p>
        </p:txBody>
      </p:sp>
      <p:sp>
        <p:nvSpPr>
          <p:cNvPr id="10" name="Plassholder for bunntekst 5">
            <a:extLst>
              <a:ext uri="{FF2B5EF4-FFF2-40B4-BE49-F238E27FC236}">
                <a16:creationId xmlns:a16="http://schemas.microsoft.com/office/drawing/2014/main" id="{1458ED66-B38D-4508-9F09-B4CBD3D7A251}"/>
              </a:ext>
            </a:extLst>
          </p:cNvPr>
          <p:cNvSpPr txBox="1">
            <a:spLocks/>
          </p:cNvSpPr>
          <p:nvPr/>
        </p:nvSpPr>
        <p:spPr>
          <a:xfrm>
            <a:off x="2020186" y="6016795"/>
            <a:ext cx="7790120" cy="832643"/>
          </a:xfrm>
          <a:prstGeom prst="rect">
            <a:avLst/>
          </a:prstGeom>
        </p:spPr>
        <p:txBody>
          <a:bodyPr/>
          <a:lstStyle>
            <a:defPPr>
              <a:defRPr lang="nb-NO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600" b="1" dirty="0">
                <a:solidFill>
                  <a:schemeClr val="bg1"/>
                </a:solidFill>
              </a:rPr>
              <a:t>Green:  data submitted</a:t>
            </a:r>
          </a:p>
          <a:p>
            <a:r>
              <a:rPr lang="en-GB" sz="1600" b="1" dirty="0">
                <a:solidFill>
                  <a:schemeClr val="bg1"/>
                </a:solidFill>
              </a:rPr>
              <a:t>White:  data expected</a:t>
            </a:r>
          </a:p>
          <a:p>
            <a:r>
              <a:rPr lang="en-GB" sz="1600" b="1" dirty="0">
                <a:solidFill>
                  <a:schemeClr val="bg1"/>
                </a:solidFill>
              </a:rPr>
              <a:t>Grey:    no data will be submitted by this Contracting Party from this source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D90A1ED-7194-77BC-61F1-124F0293E3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2694" y="815340"/>
            <a:ext cx="8199120" cy="5227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3771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3B18BDB-3A88-63A7-9994-33E63B648A8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560" t="34935" r="16262" b="12405"/>
          <a:stretch/>
        </p:blipFill>
        <p:spPr>
          <a:xfrm>
            <a:off x="193040" y="729090"/>
            <a:ext cx="11826240" cy="511291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5FCBA8E-6B3F-8C91-345B-E67335332C9B}"/>
              </a:ext>
            </a:extLst>
          </p:cNvPr>
          <p:cNvSpPr txBox="1"/>
          <p:nvPr/>
        </p:nvSpPr>
        <p:spPr>
          <a:xfrm>
            <a:off x="208723" y="117059"/>
            <a:ext cx="113604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574D"/>
                </a:solidFill>
              </a:rPr>
              <a:t>Water discharges in reporting year 202</a:t>
            </a:r>
            <a:r>
              <a:rPr lang="hu-HU" sz="2400" b="1" dirty="0">
                <a:solidFill>
                  <a:srgbClr val="00574D"/>
                </a:solidFill>
              </a:rPr>
              <a:t>2</a:t>
            </a:r>
            <a:r>
              <a:rPr lang="en-US" sz="2400" b="1" dirty="0">
                <a:solidFill>
                  <a:srgbClr val="00574D"/>
                </a:solidFill>
              </a:rPr>
              <a:t> as reported by the Contracting Parties</a:t>
            </a:r>
            <a:endParaRPr lang="en-GB" sz="2400" b="1" dirty="0">
              <a:solidFill>
                <a:srgbClr val="0057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6351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3B18BDB-3A88-63A7-9994-33E63B648A8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560" t="34935" r="16262" b="47699"/>
          <a:stretch/>
        </p:blipFill>
        <p:spPr>
          <a:xfrm>
            <a:off x="193040" y="729090"/>
            <a:ext cx="11826240" cy="168611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5FCBA8E-6B3F-8C91-345B-E67335332C9B}"/>
              </a:ext>
            </a:extLst>
          </p:cNvPr>
          <p:cNvSpPr txBox="1"/>
          <p:nvPr/>
        </p:nvSpPr>
        <p:spPr>
          <a:xfrm>
            <a:off x="208723" y="117059"/>
            <a:ext cx="113604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574D"/>
                </a:solidFill>
              </a:rPr>
              <a:t>Water discharges in reporting year 202</a:t>
            </a:r>
            <a:r>
              <a:rPr lang="hu-HU" sz="2400" b="1" dirty="0">
                <a:solidFill>
                  <a:srgbClr val="00574D"/>
                </a:solidFill>
              </a:rPr>
              <a:t>2</a:t>
            </a:r>
            <a:r>
              <a:rPr lang="en-US" sz="2400" b="1" dirty="0">
                <a:solidFill>
                  <a:srgbClr val="00574D"/>
                </a:solidFill>
              </a:rPr>
              <a:t> as reported by the Contracting Parties</a:t>
            </a:r>
            <a:endParaRPr lang="en-GB" sz="2400" b="1" dirty="0">
              <a:solidFill>
                <a:srgbClr val="00574D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83B9014-B832-2C8C-24AD-8AD017C3B33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630" t="47720" r="16196" b="16405"/>
          <a:stretch/>
        </p:blipFill>
        <p:spPr>
          <a:xfrm>
            <a:off x="208723" y="2433651"/>
            <a:ext cx="11826240" cy="3409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368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57DEAB-72AB-7CF8-CC63-925E8FA3EA8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2139" y="1347722"/>
            <a:ext cx="10933593" cy="3336925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Compared to the reference period</a:t>
            </a:r>
          </a:p>
          <a:p>
            <a:r>
              <a:rPr lang="en-GB" dirty="0"/>
              <a:t>Only Iceland reported higher flows</a:t>
            </a:r>
          </a:p>
          <a:p>
            <a:r>
              <a:rPr lang="en-GB" dirty="0"/>
              <a:t>Other countries reported extremely low flows and/or decreasing trend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F57A64E-D1C7-36A8-5889-73727D0008FB}"/>
              </a:ext>
            </a:extLst>
          </p:cNvPr>
          <p:cNvSpPr txBox="1"/>
          <p:nvPr/>
        </p:nvSpPr>
        <p:spPr>
          <a:xfrm>
            <a:off x="208723" y="117059"/>
            <a:ext cx="113604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574D"/>
                </a:solidFill>
              </a:rPr>
              <a:t>Water discharges in reporting year 202</a:t>
            </a:r>
            <a:r>
              <a:rPr lang="hu-HU" sz="2400" b="1" dirty="0">
                <a:solidFill>
                  <a:srgbClr val="00574D"/>
                </a:solidFill>
              </a:rPr>
              <a:t>2</a:t>
            </a:r>
            <a:r>
              <a:rPr lang="en-US" sz="2400" b="1" dirty="0">
                <a:solidFill>
                  <a:srgbClr val="00574D"/>
                </a:solidFill>
              </a:rPr>
              <a:t> as reported by the Contracting Parties</a:t>
            </a:r>
            <a:endParaRPr lang="en-GB" sz="2400" b="1" dirty="0">
              <a:solidFill>
                <a:srgbClr val="0057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8628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NIBIO PP">
      <a:dk1>
        <a:srgbClr val="00574D"/>
      </a:dk1>
      <a:lt1>
        <a:srgbClr val="FFFFFF"/>
      </a:lt1>
      <a:dk2>
        <a:srgbClr val="558E87"/>
      </a:dk2>
      <a:lt2>
        <a:srgbClr val="DCDD7E"/>
      </a:lt2>
      <a:accent1>
        <a:srgbClr val="C3C800"/>
      </a:accent1>
      <a:accent2>
        <a:srgbClr val="558E7D"/>
      </a:accent2>
      <a:accent3>
        <a:srgbClr val="A1B9B7"/>
      </a:accent3>
      <a:accent4>
        <a:srgbClr val="009A3E"/>
      </a:accent4>
      <a:accent5>
        <a:srgbClr val="FFE57F"/>
      </a:accent5>
      <a:accent6>
        <a:srgbClr val="697983"/>
      </a:accent6>
      <a:hlink>
        <a:srgbClr val="598983"/>
      </a:hlink>
      <a:folHlink>
        <a:srgbClr val="B9C349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IBIO mal 2019nov" id="{DFE6AF66-0952-A74D-9BDF-5E51D8DD0F5F}" vid="{62AB1A05-DA57-3241-97BA-EEFAC4BC605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4AAE78FB1DA4F4D9465FE8F2F8E04F3" ma:contentTypeVersion="2" ma:contentTypeDescription="Opprett et nytt dokument." ma:contentTypeScope="" ma:versionID="a1869339d7f33d4a7857e70499df3da0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a80b565cbe769558313b14981ee16dc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LikesCount" minOccurs="0"/>
                <xsd:element ref="ns1:LikedB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LikesCount" ma:index="8" nillable="true" ma:displayName="Antall koblinger" ma:internalName="LikesCount">
      <xsd:simpleType>
        <xsd:restriction base="dms:Unknown"/>
      </xsd:simpleType>
    </xsd:element>
    <xsd:element name="LikedBy" ma:index="9" nillable="true" ma:displayName="Likes av" ma:hidden="true" ma:list="UserInfo" ma:internalName="Lik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kesCount xmlns="http://schemas.microsoft.com/sharepoint/v3" xsi:nil="true"/>
    <LikedBy xmlns="http://schemas.microsoft.com/sharepoint/v3">
      <UserInfo>
        <DisplayName/>
        <AccountId xsi:nil="true"/>
        <AccountType/>
      </UserInfo>
    </LikedBy>
  </documentManagement>
</p:properties>
</file>

<file path=customXml/itemProps1.xml><?xml version="1.0" encoding="utf-8"?>
<ds:datastoreItem xmlns:ds="http://schemas.openxmlformats.org/officeDocument/2006/customXml" ds:itemID="{E691AE28-8887-40D2-A75D-0AA5713721F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61EE513-A22A-424C-8612-F0DB543C75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856AB40-8AC1-4838-8FA5-5C4217AE6CC7}">
  <ds:schemaRefs>
    <ds:schemaRef ds:uri="http://schemas.microsoft.com/office/infopath/2007/PartnerControl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www.w3.org/XML/1998/namespace"/>
    <ds:schemaRef ds:uri="http://schemas.microsoft.com/sharepoint/v3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NIBIO Powerpoint mal</Template>
  <TotalTime>13501</TotalTime>
  <Words>671</Words>
  <Application>Microsoft Office PowerPoint</Application>
  <PresentationFormat>Widescreen</PresentationFormat>
  <Paragraphs>73</Paragraphs>
  <Slides>26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Arial</vt:lpstr>
      <vt:lpstr>Calibri</vt:lpstr>
      <vt:lpstr>Georgia</vt:lpstr>
      <vt:lpstr>System Font Regular</vt:lpstr>
      <vt:lpstr>Times New Roman</vt:lpstr>
      <vt:lpstr>Wingdings</vt:lpstr>
      <vt:lpstr>Office-tema</vt:lpstr>
      <vt:lpstr>RID Database Status</vt:lpstr>
      <vt:lpstr>PowerPoint Presentation</vt:lpstr>
      <vt:lpstr>PowerPoint Presentation</vt:lpstr>
      <vt:lpstr>PowerPoint Presentation</vt:lpstr>
      <vt:lpstr>PowerPoint Presentation</vt:lpstr>
      <vt:lpstr>Overview of information for 2022 on inputs to the OSPAR Maritime Areas reported by Contracting Parties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most recent version of the database is stored on GitLab:  https://gitlab.nibio.no/Csilla/rid_database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Anette Tjomsland</dc:creator>
  <cp:lastModifiedBy>FarkasCs</cp:lastModifiedBy>
  <cp:revision>253</cp:revision>
  <dcterms:created xsi:type="dcterms:W3CDTF">2020-02-10T16:00:01Z</dcterms:created>
  <dcterms:modified xsi:type="dcterms:W3CDTF">2024-10-12T20:42:08Z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0x010100C4AAE78FB1DA4F4D9465FE8F2F8E04F3</vt:lpwstr>
  </property>
</Properties>
</file>